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9601200" cy="1508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l">
              <a:defRPr sz="19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757000"/>
          </a:xfrm>
          <a:prstGeom prst="rect">
            <a:avLst/>
          </a:prstGeom>
        </p:spPr>
        <p:txBody>
          <a:bodyPr vert="horz" lIns="141074" tIns="70537" rIns="141074" bIns="70537" rtlCol="0"/>
          <a:lstStyle>
            <a:lvl1pPr algn="r">
              <a:defRPr sz="1900"/>
            </a:lvl1pPr>
          </a:lstStyle>
          <a:p>
            <a:fld id="{8A64F709-BE06-4A88-B771-CEF1C21B19D3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74" tIns="70537" rIns="141074" bIns="70537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7"/>
            <a:ext cx="7680960" cy="5940743"/>
          </a:xfrm>
          <a:prstGeom prst="rect">
            <a:avLst/>
          </a:prstGeom>
        </p:spPr>
        <p:txBody>
          <a:bodyPr vert="horz" lIns="141074" tIns="70537" rIns="141074" bIns="70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l">
              <a:defRPr sz="1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9"/>
          </a:xfrm>
          <a:prstGeom prst="rect">
            <a:avLst/>
          </a:prstGeom>
        </p:spPr>
        <p:txBody>
          <a:bodyPr vert="horz" lIns="141074" tIns="70537" rIns="141074" bIns="70537" rtlCol="0" anchor="b"/>
          <a:lstStyle>
            <a:lvl1pPr algn="r">
              <a:defRPr sz="1900"/>
            </a:lvl1pPr>
          </a:lstStyle>
          <a:p>
            <a:fld id="{A2FECDD4-483D-4900-AFAD-42A82B03D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>
              <a:buSzPts val="1100"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636B-95FF-401D-B775-52A8F353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14BB-78DC-495D-95F0-36990DFC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ED30-8D32-4EFB-9EBB-6CDB0B15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84E7-E490-419C-B03F-0652045D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E7DC-3CF7-4A33-A55E-262297CC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8CC-03C1-4780-9912-C2F247B4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E548E-DF9E-43CB-9420-D06C22A3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6014-92BF-4C9F-9EDA-7F5E915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11DA-E126-46E9-9FEC-0630C9F5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A037-339C-4C34-AE91-B195974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9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377CC-6594-4B91-AEB2-920AAEE99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3305D-F79A-4852-8304-5EBF6C96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3F84-8646-4161-B453-CE7778E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D940-FD28-4654-B56B-3CC1600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F751-1E64-4C59-87EE-679414C6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4105-5F33-4EED-93AF-74E98191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0CB7-E3BA-4DE2-AFAB-B1F59C73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1BCD-9E71-4751-AE68-EA09C368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42AE-8D23-4DD7-8219-97117CF6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ACDF-903C-48FA-8CF8-70FFCD3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0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98BB-CB67-4688-AC8E-C3AA0FD9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8C4A-4BA0-4D1D-820F-7A297208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71DA-D42C-4B0C-A8A8-C6B19C85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F486-1478-438C-83CB-5C9245E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A70D-928A-4159-830F-F407F9D2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7F71-6E0B-46CA-8213-8FDBC8A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B308-2813-4070-8084-A0286336B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CA799-8120-45A5-972A-01B1FEC4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9C66B-B094-4632-8655-1C38F65F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92B16-09CC-4E57-8059-30EEBD51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80A9C-E7C3-4484-8B2C-065E92B2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2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ACAC-3939-460E-B992-6F96B3CA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156F-65B3-4C96-A1C2-F2CABCC2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E76DF-C58D-4D7B-9012-4988CDBF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F8E40-4A61-4161-AEF1-35AA46637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1548A-04AD-401C-A56D-609F18127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368C5-5427-41AD-A5D0-F23DBAFB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2AC4D-0EB5-49A4-AFAD-BE89AE6F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8165E-88F5-489C-8AF7-ACA662F6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1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FA7-7257-4FB5-BE2A-F8E510CF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BFEB9-3909-43B4-9978-D8BA734A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AC274-407C-497D-A79E-03CA73FA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E22B7-EBB0-4FB6-83A7-E084E096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8E6C2-C895-4BDD-9FF9-5478AD4E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B0066-50DD-4E21-AB8F-D9DCC660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4225-31EA-410A-B098-46D0F43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C42D-5B2F-43D2-BDCF-FCF6B82B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EB5A-52F5-4EF7-BAE5-4F9B2F94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56AA-0160-496A-BA31-EA7EC73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D1B1C-BF03-451A-8EB1-1E943E79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1F873-AFE3-4AF0-B4EA-A4EF53B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2BC2-9555-499C-A89D-CD207F04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0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8376-4CBF-465A-907A-67FB6434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72159-E7C2-4328-B966-299A2CED2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82579-427F-4DFF-9F34-E5FDAD0E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6A1EC-A500-4C94-9DCA-5D92E573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716A-444E-40B9-BA5C-4E30C72B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E4F2-BF1A-4BCC-B889-03E957AF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8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3C648-E9BF-4799-B1A6-B9A9C769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75009-CF7F-4CB0-A725-7DE9AD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D59D-5229-4600-A62E-8390D1C97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870F-8E97-4B4E-BB0C-0AE96A6F6FE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BF6D-CF00-4995-83C2-D77E36420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1DF8-8594-4E31-9F2D-45A255921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108A-2F6B-4CEB-BBE6-3ECBDAEEB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ravkarmakar29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9F99F-844E-4FCF-AAA3-84D176BC2B37}"/>
              </a:ext>
            </a:extLst>
          </p:cNvPr>
          <p:cNvSpPr txBox="1"/>
          <p:nvPr/>
        </p:nvSpPr>
        <p:spPr>
          <a:xfrm>
            <a:off x="1460034" y="2090658"/>
            <a:ext cx="9271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Bayes’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49D7-BE9B-4C1D-BCB6-9BD97977DF39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Multiple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FC35E-8DCF-48DF-BD18-7D91AA61817E}"/>
                  </a:ext>
                </a:extLst>
              </p:cNvPr>
              <p:cNvSpPr txBox="1"/>
              <p:nvPr/>
            </p:nvSpPr>
            <p:spPr>
              <a:xfrm>
                <a:off x="528506" y="1015068"/>
                <a:ext cx="10536573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feature vector comprises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3FC35E-8DCF-48DF-BD18-7D91AA618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015068"/>
                <a:ext cx="10536573" cy="506421"/>
              </a:xfrm>
              <a:prstGeom prst="rect">
                <a:avLst/>
              </a:prstGeom>
              <a:blipFill>
                <a:blip r:embed="rId3"/>
                <a:stretch>
                  <a:fillRect l="-810" b="-27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64F585-07DC-4A0E-B441-4C5B7AFD1BE1}"/>
                  </a:ext>
                </a:extLst>
              </p:cNvPr>
              <p:cNvSpPr txBox="1"/>
              <p:nvPr/>
            </p:nvSpPr>
            <p:spPr>
              <a:xfrm>
                <a:off x="528505" y="1644114"/>
                <a:ext cx="10536573" cy="53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 Classification: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64F585-07DC-4A0E-B441-4C5B7AFD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1644114"/>
                <a:ext cx="10536573" cy="536044"/>
              </a:xfrm>
              <a:prstGeom prst="rect">
                <a:avLst/>
              </a:prstGeom>
              <a:blipFill>
                <a:blip r:embed="rId4"/>
                <a:stretch>
                  <a:fillRect l="-810" b="-20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36073-8CEC-4AE9-AEAD-F11949DF1A33}"/>
                  </a:ext>
                </a:extLst>
              </p:cNvPr>
              <p:cNvSpPr txBox="1"/>
              <p:nvPr/>
            </p:nvSpPr>
            <p:spPr>
              <a:xfrm>
                <a:off x="528505" y="2302783"/>
                <a:ext cx="10536573" cy="53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336073-8CEC-4AE9-AEAD-F11949DF1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2302783"/>
                <a:ext cx="10536573" cy="536044"/>
              </a:xfrm>
              <a:prstGeom prst="rect">
                <a:avLst/>
              </a:prstGeom>
              <a:blipFill>
                <a:blip r:embed="rId5"/>
                <a:stretch>
                  <a:fillRect l="-810" b="-20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34F13B-C69B-4BA9-870D-AAB146637CA0}"/>
                  </a:ext>
                </a:extLst>
              </p:cNvPr>
              <p:cNvSpPr txBox="1"/>
              <p:nvPr/>
            </p:nvSpPr>
            <p:spPr>
              <a:xfrm>
                <a:off x="528505" y="2967335"/>
                <a:ext cx="10536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Difficulty: Learning the joint conditional probability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34F13B-C69B-4BA9-870D-AAB14663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" y="2967335"/>
                <a:ext cx="10536573" cy="461665"/>
              </a:xfrm>
              <a:prstGeom prst="rect">
                <a:avLst/>
              </a:prstGeom>
              <a:blipFill>
                <a:blip r:embed="rId6"/>
                <a:stretch>
                  <a:fillRect l="-81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EEA2D2-2945-43C1-BD03-1D56DCCBF82C}"/>
              </a:ext>
            </a:extLst>
          </p:cNvPr>
          <p:cNvSpPr txBox="1"/>
          <p:nvPr/>
        </p:nvSpPr>
        <p:spPr>
          <a:xfrm>
            <a:off x="528505" y="3633008"/>
            <a:ext cx="105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Bayes’ Classification: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EED86-CB84-4F6C-855D-5AD5EA9CDAC7}"/>
              </a:ext>
            </a:extLst>
          </p:cNvPr>
          <p:cNvSpPr txBox="1"/>
          <p:nvPr/>
        </p:nvSpPr>
        <p:spPr>
          <a:xfrm>
            <a:off x="528505" y="4186682"/>
            <a:ext cx="105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that all input features are conditionally independent: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EFC9F-B083-4645-911F-AB9D8AF5F4E5}"/>
                  </a:ext>
                </a:extLst>
              </p:cNvPr>
              <p:cNvSpPr txBox="1"/>
              <p:nvPr/>
            </p:nvSpPr>
            <p:spPr>
              <a:xfrm>
                <a:off x="827713" y="4773912"/>
                <a:ext cx="10536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EFC9F-B083-4645-911F-AB9D8A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3" y="4773912"/>
                <a:ext cx="10536573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C2E2D-E074-4ACD-B331-E48AA7291EAB}"/>
                  </a:ext>
                </a:extLst>
              </p:cNvPr>
              <p:cNvSpPr txBox="1"/>
              <p:nvPr/>
            </p:nvSpPr>
            <p:spPr>
              <a:xfrm>
                <a:off x="528504" y="5415803"/>
                <a:ext cx="11383863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A Posteriori (MAP) rule: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C2E2D-E074-4ACD-B331-E48AA729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4" y="5415803"/>
                <a:ext cx="11383863" cy="506421"/>
              </a:xfrm>
              <a:prstGeom prst="rect">
                <a:avLst/>
              </a:prstGeom>
              <a:blipFill>
                <a:blip r:embed="rId8"/>
                <a:stretch>
                  <a:fillRect l="-750" b="-27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219D56-F4A6-4C71-A368-3C7BFA23FE57}"/>
                  </a:ext>
                </a:extLst>
              </p:cNvPr>
              <p:cNvSpPr txBox="1"/>
              <p:nvPr/>
            </p:nvSpPr>
            <p:spPr>
              <a:xfrm>
                <a:off x="601210" y="5997582"/>
                <a:ext cx="10536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219D56-F4A6-4C71-A368-3C7BFA23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0" y="5997582"/>
                <a:ext cx="10536573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Naïve Bayes’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EA2D2-2945-43C1-BD03-1D56DCCBF82C}"/>
              </a:ext>
            </a:extLst>
          </p:cNvPr>
          <p:cNvSpPr txBox="1"/>
          <p:nvPr/>
        </p:nvSpPr>
        <p:spPr>
          <a:xfrm>
            <a:off x="436226" y="1072400"/>
            <a:ext cx="105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E2D-E074-4ACD-B331-E48AA7291EAB}"/>
              </a:ext>
            </a:extLst>
          </p:cNvPr>
          <p:cNvSpPr txBox="1"/>
          <p:nvPr/>
        </p:nvSpPr>
        <p:spPr>
          <a:xfrm>
            <a:off x="404068" y="1586645"/>
            <a:ext cx="1138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very fast; just require to consider each attribute in each class separately.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CB89F-AC91-44A1-BD69-6114A4236407}"/>
              </a:ext>
            </a:extLst>
          </p:cNvPr>
          <p:cNvSpPr txBox="1"/>
          <p:nvPr/>
        </p:nvSpPr>
        <p:spPr>
          <a:xfrm>
            <a:off x="404067" y="2182263"/>
            <a:ext cx="11383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is straightforward; just looking up tables or calculating conditional probabilities with normal distributions.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DDAEE-61BB-42FA-82E5-56F41351DF01}"/>
              </a:ext>
            </a:extLst>
          </p:cNvPr>
          <p:cNvSpPr txBox="1"/>
          <p:nvPr/>
        </p:nvSpPr>
        <p:spPr>
          <a:xfrm>
            <a:off x="404066" y="3147213"/>
            <a:ext cx="1138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competitive to most of the state-of-the-art classifiers.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2832F-C584-4A56-A5AF-43A960808237}"/>
              </a:ext>
            </a:extLst>
          </p:cNvPr>
          <p:cNvSpPr txBox="1"/>
          <p:nvPr/>
        </p:nvSpPr>
        <p:spPr>
          <a:xfrm>
            <a:off x="404065" y="3742831"/>
            <a:ext cx="1138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successful applications. E.g. Spam mail filtering.</a:t>
            </a:r>
          </a:p>
        </p:txBody>
      </p:sp>
    </p:spTree>
    <p:extLst>
      <p:ext uri="{BB962C8B-B14F-4D97-AF65-F5344CB8AC3E}">
        <p14:creationId xmlns:p14="http://schemas.microsoft.com/office/powerpoint/2010/main" val="19441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Naïve Bayes’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EA2D2-2945-43C1-BD03-1D56DCCBF82C}"/>
              </a:ext>
            </a:extLst>
          </p:cNvPr>
          <p:cNvSpPr txBox="1"/>
          <p:nvPr/>
        </p:nvSpPr>
        <p:spPr>
          <a:xfrm>
            <a:off x="436226" y="778785"/>
            <a:ext cx="105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Issues: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C2E2D-E074-4ACD-B331-E48AA7291EAB}"/>
                  </a:ext>
                </a:extLst>
              </p:cNvPr>
              <p:cNvSpPr txBox="1"/>
              <p:nvPr/>
            </p:nvSpPr>
            <p:spPr>
              <a:xfrm>
                <a:off x="404068" y="1293030"/>
                <a:ext cx="113838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Violation of Independence assumption: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many real world tasks,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Nevertheless, Naïve Bayes’ works surprisingly well even when independence assumption is violated.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C2E2D-E074-4ACD-B331-E48AA729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8" y="1293030"/>
                <a:ext cx="11383863" cy="1569660"/>
              </a:xfrm>
              <a:prstGeom prst="rect">
                <a:avLst/>
              </a:prstGeom>
              <a:blipFill>
                <a:blip r:embed="rId3"/>
                <a:stretch>
                  <a:fillRect l="-696" t="-310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E65B5-F273-4AD2-8379-98D09E2DE778}"/>
                  </a:ext>
                </a:extLst>
              </p:cNvPr>
              <p:cNvSpPr txBox="1"/>
              <p:nvPr/>
            </p:nvSpPr>
            <p:spPr>
              <a:xfrm>
                <a:off x="436226" y="2982382"/>
                <a:ext cx="11383863" cy="1681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Conditional Probability Problem: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 example contains the attribute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circumstance,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</m:oMath>
                </a14:m>
                <a:r>
                  <a:rPr lang="en-I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</m:t>
                    </m:r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during test.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remedy, conditional probability is calculated with the following formula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E65B5-F273-4AD2-8379-98D09E2DE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" y="2982382"/>
                <a:ext cx="11383863" cy="1681999"/>
              </a:xfrm>
              <a:prstGeom prst="rect">
                <a:avLst/>
              </a:prstGeom>
              <a:blipFill>
                <a:blip r:embed="rId4"/>
                <a:stretch>
                  <a:fillRect l="-750" t="-2899" b="-7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5B93A-A578-48A0-A718-3D03C769487E}"/>
                  </a:ext>
                </a:extLst>
              </p:cNvPr>
              <p:cNvSpPr txBox="1"/>
              <p:nvPr/>
            </p:nvSpPr>
            <p:spPr>
              <a:xfrm>
                <a:off x="2316758" y="4678355"/>
                <a:ext cx="7558481" cy="193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training examples for which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prior estimates (usually,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weight to prior (number of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“virtual”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5B93A-A578-48A0-A718-3D03C769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58" y="4678355"/>
                <a:ext cx="7558481" cy="1937005"/>
              </a:xfrm>
              <a:prstGeom prst="rect">
                <a:avLst/>
              </a:prstGeom>
              <a:blipFill>
                <a:blip r:embed="rId5"/>
                <a:stretch>
                  <a:fillRect l="-726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00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Revisiting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E0DE1-9533-458D-93EC-897C6D4CA20B}"/>
                  </a:ext>
                </a:extLst>
              </p:cNvPr>
              <p:cNvSpPr txBox="1"/>
              <p:nvPr/>
            </p:nvSpPr>
            <p:spPr>
              <a:xfrm>
                <a:off x="395680" y="1081520"/>
                <a:ext cx="11400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 theorem is simply a consequence of conditional probabilities of two events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E0DE1-9533-458D-93EC-897C6D4C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0" y="1081520"/>
                <a:ext cx="11400639" cy="461665"/>
              </a:xfrm>
              <a:prstGeom prst="rect">
                <a:avLst/>
              </a:prstGeom>
              <a:blipFill>
                <a:blip r:embed="rId3"/>
                <a:stretch>
                  <a:fillRect l="-856" t="-10526" r="-1711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6C294-92F4-4D55-9122-C38FFEC67B62}"/>
                  </a:ext>
                </a:extLst>
              </p:cNvPr>
              <p:cNvSpPr txBox="1"/>
              <p:nvPr/>
            </p:nvSpPr>
            <p:spPr>
              <a:xfrm>
                <a:off x="1579503" y="2157307"/>
                <a:ext cx="3428952" cy="87459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6C294-92F4-4D55-9122-C38FFEC6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03" y="2157307"/>
                <a:ext cx="3428952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909578-9990-4243-8CDA-2F8EB1419F13}"/>
                  </a:ext>
                </a:extLst>
              </p:cNvPr>
              <p:cNvSpPr txBox="1"/>
              <p:nvPr/>
            </p:nvSpPr>
            <p:spPr>
              <a:xfrm>
                <a:off x="746620" y="3649211"/>
                <a:ext cx="5872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Prior Probability of event A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909578-9990-4243-8CDA-2F8EB141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0" y="3649211"/>
                <a:ext cx="5872294" cy="461665"/>
              </a:xfrm>
              <a:prstGeom prst="rect">
                <a:avLst/>
              </a:prstGeom>
              <a:blipFill>
                <a:blip r:embed="rId5"/>
                <a:stretch>
                  <a:fillRect l="-1349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FDE05F-B856-455C-B154-90127C4E6892}"/>
                  </a:ext>
                </a:extLst>
              </p:cNvPr>
              <p:cNvSpPr txBox="1"/>
              <p:nvPr/>
            </p:nvSpPr>
            <p:spPr>
              <a:xfrm>
                <a:off x="746620" y="4339633"/>
                <a:ext cx="6744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Likelihood of event B given event A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FDE05F-B856-455C-B154-90127C4E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0" y="4339633"/>
                <a:ext cx="6744749" cy="461665"/>
              </a:xfrm>
              <a:prstGeom prst="rect">
                <a:avLst/>
              </a:prstGeom>
              <a:blipFill>
                <a:blip r:embed="rId6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F1AF73-EB63-42EC-B991-04B962A19C64}"/>
                  </a:ext>
                </a:extLst>
              </p:cNvPr>
              <p:cNvSpPr txBox="1"/>
              <p:nvPr/>
            </p:nvSpPr>
            <p:spPr>
              <a:xfrm>
                <a:off x="746621" y="5072932"/>
                <a:ext cx="5872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Evidence of event B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F1AF73-EB63-42EC-B991-04B962A1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" y="5072932"/>
                <a:ext cx="5872294" cy="461665"/>
              </a:xfrm>
              <a:prstGeom prst="rect">
                <a:avLst/>
              </a:prstGeom>
              <a:blipFill>
                <a:blip r:embed="rId7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B16AE6-4EE9-4EF6-8E65-1AEEC25D5D23}"/>
                  </a:ext>
                </a:extLst>
              </p:cNvPr>
              <p:cNvSpPr txBox="1"/>
              <p:nvPr/>
            </p:nvSpPr>
            <p:spPr>
              <a:xfrm>
                <a:off x="746621" y="5806231"/>
                <a:ext cx="7307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Posterior probability of event A given event B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B16AE6-4EE9-4EF6-8E65-1AEEC25D5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" y="5806231"/>
                <a:ext cx="7307183" cy="461665"/>
              </a:xfrm>
              <a:prstGeom prst="rect">
                <a:avLst/>
              </a:prstGeom>
              <a:blipFill>
                <a:blip r:embed="rId8"/>
                <a:stretch>
                  <a:fillRect l="-1084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01C18-EA37-43D6-B149-A78889729400}"/>
              </a:ext>
            </a:extLst>
          </p:cNvPr>
          <p:cNvGrpSpPr/>
          <p:nvPr/>
        </p:nvGrpSpPr>
        <p:grpSpPr>
          <a:xfrm>
            <a:off x="7183547" y="1679980"/>
            <a:ext cx="3749879" cy="2172749"/>
            <a:chOff x="7183547" y="1679980"/>
            <a:chExt cx="3749879" cy="21727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1D1410-5043-4101-BDCF-D40C9829F5CA}"/>
                </a:ext>
              </a:extLst>
            </p:cNvPr>
            <p:cNvGrpSpPr/>
            <p:nvPr/>
          </p:nvGrpSpPr>
          <p:grpSpPr>
            <a:xfrm>
              <a:off x="7183547" y="1679980"/>
              <a:ext cx="3749879" cy="2172749"/>
              <a:chOff x="6375633" y="1602297"/>
              <a:chExt cx="3749879" cy="217274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7487687-C759-4D19-9FEC-078505BA1322}"/>
                  </a:ext>
                </a:extLst>
              </p:cNvPr>
              <p:cNvSpPr/>
              <p:nvPr/>
            </p:nvSpPr>
            <p:spPr>
              <a:xfrm>
                <a:off x="6375633" y="1602297"/>
                <a:ext cx="3749879" cy="2172749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C9A8C22-302E-4A51-BD4C-C40DD8C52DD1}"/>
                  </a:ext>
                </a:extLst>
              </p:cNvPr>
              <p:cNvSpPr/>
              <p:nvPr/>
            </p:nvSpPr>
            <p:spPr>
              <a:xfrm>
                <a:off x="7080308" y="2374084"/>
                <a:ext cx="1702965" cy="105491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A4F153-655F-4A0E-AE2A-0006B4258898}"/>
                  </a:ext>
                </a:extLst>
              </p:cNvPr>
              <p:cNvSpPr txBox="1"/>
              <p:nvPr/>
            </p:nvSpPr>
            <p:spPr>
              <a:xfrm>
                <a:off x="7299830" y="1840290"/>
                <a:ext cx="1901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D8CAC4A-3727-43C9-95A9-26F0E07DB9DA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742" y="2701487"/>
                    <a:ext cx="4651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en-I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D8CAC4A-3727-43C9-95A9-26F0E07DB9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742" y="2701487"/>
                    <a:ext cx="46519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B685DF-96B2-42AB-9865-B16CD88600DE}"/>
                </a:ext>
              </a:extLst>
            </p:cNvPr>
            <p:cNvSpPr/>
            <p:nvPr/>
          </p:nvSpPr>
          <p:spPr>
            <a:xfrm>
              <a:off x="9058485" y="2526865"/>
              <a:ext cx="1400961" cy="75395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7D1959-4582-4E70-8DE8-81D43860117D}"/>
                    </a:ext>
                  </a:extLst>
                </p:cNvPr>
                <p:cNvSpPr txBox="1"/>
                <p:nvPr/>
              </p:nvSpPr>
              <p:spPr>
                <a:xfrm>
                  <a:off x="9601684" y="267301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oMath>
                    </m:oMathPara>
                  </a14:m>
                  <a:endPara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77D1959-4582-4E70-8DE8-81D438601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1684" y="2673011"/>
                  <a:ext cx="48442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68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Bayesian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F12F2-DD83-45E9-9FF3-5C45E410FB7C}"/>
              </a:ext>
            </a:extLst>
          </p:cNvPr>
          <p:cNvSpPr txBox="1"/>
          <p:nvPr/>
        </p:nvSpPr>
        <p:spPr>
          <a:xfrm>
            <a:off x="453005" y="1024791"/>
            <a:ext cx="885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problem is posed in probabilistic terms.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38E9B-E6CA-4925-BD7F-976466F3FAF3}"/>
              </a:ext>
            </a:extLst>
          </p:cNvPr>
          <p:cNvSpPr txBox="1"/>
          <p:nvPr/>
        </p:nvSpPr>
        <p:spPr>
          <a:xfrm>
            <a:off x="453005" y="1618803"/>
            <a:ext cx="885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models for the distribution of objects of different classes.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E97E4-8B1A-4FDA-B9E6-CAABE904C330}"/>
              </a:ext>
            </a:extLst>
          </p:cNvPr>
          <p:cNvSpPr txBox="1"/>
          <p:nvPr/>
        </p:nvSpPr>
        <p:spPr>
          <a:xfrm>
            <a:off x="453005" y="2212815"/>
            <a:ext cx="885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framework is used to make classification decisions.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7DEAB7F-0B95-4D6E-A840-4451CBCE68DE}"/>
              </a:ext>
            </a:extLst>
          </p:cNvPr>
          <p:cNvGrpSpPr/>
          <p:nvPr/>
        </p:nvGrpSpPr>
        <p:grpSpPr>
          <a:xfrm>
            <a:off x="1446188" y="5978610"/>
            <a:ext cx="3233249" cy="127566"/>
            <a:chOff x="1462088" y="5866016"/>
            <a:chExt cx="2863968" cy="10661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0396312-263D-4410-8CAA-84231A81705C}"/>
                </a:ext>
              </a:extLst>
            </p:cNvPr>
            <p:cNvSpPr/>
            <p:nvPr/>
          </p:nvSpPr>
          <p:spPr>
            <a:xfrm>
              <a:off x="1462088" y="5872625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CF97DB25-9838-4E58-932F-D0E4D0748F49}"/>
                </a:ext>
              </a:extLst>
            </p:cNvPr>
            <p:cNvSpPr/>
            <p:nvPr/>
          </p:nvSpPr>
          <p:spPr>
            <a:xfrm>
              <a:off x="3563139" y="587262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719EFF8-0595-46E2-923F-C191E975947A}"/>
                </a:ext>
              </a:extLst>
            </p:cNvPr>
            <p:cNvSpPr/>
            <p:nvPr/>
          </p:nvSpPr>
          <p:spPr>
            <a:xfrm>
              <a:off x="1754250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6D3B372-8599-4F82-AA7E-26DA0F63086B}"/>
                </a:ext>
              </a:extLst>
            </p:cNvPr>
            <p:cNvSpPr/>
            <p:nvPr/>
          </p:nvSpPr>
          <p:spPr>
            <a:xfrm>
              <a:off x="1619249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580CE2-0FDF-4CF5-A0BA-CF219182A8F0}"/>
                </a:ext>
              </a:extLst>
            </p:cNvPr>
            <p:cNvSpPr/>
            <p:nvPr/>
          </p:nvSpPr>
          <p:spPr>
            <a:xfrm>
              <a:off x="1829032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5B078B2-867B-4629-9773-0FE34DBAD2D7}"/>
                </a:ext>
              </a:extLst>
            </p:cNvPr>
            <p:cNvSpPr/>
            <p:nvPr/>
          </p:nvSpPr>
          <p:spPr>
            <a:xfrm>
              <a:off x="1916184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AC96DA4-B74D-4821-A725-0D8B00C23DAD}"/>
                </a:ext>
              </a:extLst>
            </p:cNvPr>
            <p:cNvSpPr/>
            <p:nvPr/>
          </p:nvSpPr>
          <p:spPr>
            <a:xfrm>
              <a:off x="2025719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4E0CFD0-9B1E-4953-A698-E93945632439}"/>
                </a:ext>
              </a:extLst>
            </p:cNvPr>
            <p:cNvSpPr/>
            <p:nvPr/>
          </p:nvSpPr>
          <p:spPr>
            <a:xfrm>
              <a:off x="2130491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4133F3-4DFF-40A3-95E7-CF9DEB1673EB}"/>
                </a:ext>
              </a:extLst>
            </p:cNvPr>
            <p:cNvSpPr/>
            <p:nvPr/>
          </p:nvSpPr>
          <p:spPr>
            <a:xfrm>
              <a:off x="2268113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DD4B09A-C408-4DB0-9A66-98162D1CD976}"/>
                </a:ext>
              </a:extLst>
            </p:cNvPr>
            <p:cNvSpPr/>
            <p:nvPr/>
          </p:nvSpPr>
          <p:spPr>
            <a:xfrm>
              <a:off x="2437682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8B0A3AB-F8D9-4785-9937-D473BC8CFBCA}"/>
                </a:ext>
              </a:extLst>
            </p:cNvPr>
            <p:cNvSpPr/>
            <p:nvPr/>
          </p:nvSpPr>
          <p:spPr>
            <a:xfrm>
              <a:off x="2656962" y="5872623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27567BE-8F8E-4235-8EC2-2016CCCCD66B}"/>
                </a:ext>
              </a:extLst>
            </p:cNvPr>
            <p:cNvSpPr/>
            <p:nvPr/>
          </p:nvSpPr>
          <p:spPr>
            <a:xfrm>
              <a:off x="2839585" y="5872623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98E6DC0-3A8A-4035-BD28-2BD60A7B2447}"/>
                </a:ext>
              </a:extLst>
            </p:cNvPr>
            <p:cNvSpPr/>
            <p:nvPr/>
          </p:nvSpPr>
          <p:spPr>
            <a:xfrm>
              <a:off x="1963911" y="5872623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8CAE1ED-412D-45F3-8B87-CAF7FB7BB665}"/>
                </a:ext>
              </a:extLst>
            </p:cNvPr>
            <p:cNvSpPr/>
            <p:nvPr/>
          </p:nvSpPr>
          <p:spPr>
            <a:xfrm>
              <a:off x="2192299" y="5872622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A287148A-A66A-4E83-B7F2-51DEFAF81836}"/>
                </a:ext>
              </a:extLst>
            </p:cNvPr>
            <p:cNvSpPr/>
            <p:nvPr/>
          </p:nvSpPr>
          <p:spPr>
            <a:xfrm>
              <a:off x="3627953" y="587262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66AD6008-C6C0-4288-82EE-9C74B5D48969}"/>
                </a:ext>
              </a:extLst>
            </p:cNvPr>
            <p:cNvSpPr/>
            <p:nvPr/>
          </p:nvSpPr>
          <p:spPr>
            <a:xfrm>
              <a:off x="3490791" y="587262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1D5AF5C-40F6-4526-83AC-3CB8451604A9}"/>
                </a:ext>
              </a:extLst>
            </p:cNvPr>
            <p:cNvSpPr/>
            <p:nvPr/>
          </p:nvSpPr>
          <p:spPr>
            <a:xfrm>
              <a:off x="3403218" y="587262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6C7AE618-4E6D-496D-9AFA-DC65C13D0317}"/>
                </a:ext>
              </a:extLst>
            </p:cNvPr>
            <p:cNvSpPr/>
            <p:nvPr/>
          </p:nvSpPr>
          <p:spPr>
            <a:xfrm>
              <a:off x="3337511" y="587069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22059AD6-5758-4A65-AFC7-409B777EC203}"/>
                </a:ext>
              </a:extLst>
            </p:cNvPr>
            <p:cNvSpPr/>
            <p:nvPr/>
          </p:nvSpPr>
          <p:spPr>
            <a:xfrm>
              <a:off x="3137899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4BBAF70-1F42-479F-9147-00F5A63E1B0D}"/>
                </a:ext>
              </a:extLst>
            </p:cNvPr>
            <p:cNvSpPr/>
            <p:nvPr/>
          </p:nvSpPr>
          <p:spPr>
            <a:xfrm>
              <a:off x="2875826" y="587069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305524A-5A13-4406-B867-CDF7DF7C26FA}"/>
                </a:ext>
              </a:extLst>
            </p:cNvPr>
            <p:cNvSpPr/>
            <p:nvPr/>
          </p:nvSpPr>
          <p:spPr>
            <a:xfrm>
              <a:off x="2571357" y="587069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A9F9BB1-A57C-4FB8-9F4B-A5DB6FC1499F}"/>
                </a:ext>
              </a:extLst>
            </p:cNvPr>
            <p:cNvSpPr/>
            <p:nvPr/>
          </p:nvSpPr>
          <p:spPr>
            <a:xfrm>
              <a:off x="3278775" y="586876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133B455-25E4-46B0-9010-50026D7B0F58}"/>
                </a:ext>
              </a:extLst>
            </p:cNvPr>
            <p:cNvSpPr/>
            <p:nvPr/>
          </p:nvSpPr>
          <p:spPr>
            <a:xfrm>
              <a:off x="3013974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BBC46C49-415A-4818-A4EC-048E10A629C3}"/>
                </a:ext>
              </a:extLst>
            </p:cNvPr>
            <p:cNvSpPr/>
            <p:nvPr/>
          </p:nvSpPr>
          <p:spPr>
            <a:xfrm>
              <a:off x="3701412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1B707F5-294A-44A5-B422-78EBA64DA0DE}"/>
                </a:ext>
              </a:extLst>
            </p:cNvPr>
            <p:cNvSpPr/>
            <p:nvPr/>
          </p:nvSpPr>
          <p:spPr>
            <a:xfrm>
              <a:off x="3868842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88B5D33-4DDB-49DD-AB10-A5E2150D4A92}"/>
                </a:ext>
              </a:extLst>
            </p:cNvPr>
            <p:cNvSpPr/>
            <p:nvPr/>
          </p:nvSpPr>
          <p:spPr>
            <a:xfrm>
              <a:off x="4024734" y="5866016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54B4FC64-EA33-4CAB-B3EA-2261F92963BF}"/>
                </a:ext>
              </a:extLst>
            </p:cNvPr>
            <p:cNvSpPr/>
            <p:nvPr/>
          </p:nvSpPr>
          <p:spPr>
            <a:xfrm>
              <a:off x="4221301" y="5866016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51666D7-51ED-46ED-AB3B-6723C670E228}"/>
              </a:ext>
            </a:extLst>
          </p:cNvPr>
          <p:cNvSpPr txBox="1"/>
          <p:nvPr/>
        </p:nvSpPr>
        <p:spPr>
          <a:xfrm>
            <a:off x="5503690" y="3113944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is usually associated with multiple features / predictors.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226A57-2F84-4AF0-9305-DD50C694BA3B}"/>
              </a:ext>
            </a:extLst>
          </p:cNvPr>
          <p:cNvSpPr txBox="1"/>
          <p:nvPr/>
        </p:nvSpPr>
        <p:spPr>
          <a:xfrm>
            <a:off x="5503689" y="4342992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the case of just one feature for now.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1DB6EB-67BA-40CC-8A42-0BB8256488F5}"/>
              </a:ext>
            </a:extLst>
          </p:cNvPr>
          <p:cNvGrpSpPr/>
          <p:nvPr/>
        </p:nvGrpSpPr>
        <p:grpSpPr>
          <a:xfrm>
            <a:off x="530179" y="3005578"/>
            <a:ext cx="4581627" cy="3579624"/>
            <a:chOff x="530179" y="3005578"/>
            <a:chExt cx="4581627" cy="357962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097C7A6-CD9E-434E-AF31-89CAFA65D13B}"/>
                </a:ext>
              </a:extLst>
            </p:cNvPr>
            <p:cNvGrpSpPr/>
            <p:nvPr/>
          </p:nvGrpSpPr>
          <p:grpSpPr>
            <a:xfrm>
              <a:off x="845368" y="3005578"/>
              <a:ext cx="4266438" cy="3247178"/>
              <a:chOff x="897622" y="3171039"/>
              <a:chExt cx="3779153" cy="271385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E2DBF64-FC0C-4B1C-B49A-048C57AE3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2514" y="3171039"/>
                <a:ext cx="0" cy="27138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ED8AEF0-E6CC-4E2F-B368-D8406DCB8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622" y="5726107"/>
                <a:ext cx="3779153" cy="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F090E8B-B05F-4D1F-8741-E9A91F0D14C3}"/>
                  </a:ext>
                </a:extLst>
              </p:cNvPr>
              <p:cNvSpPr/>
              <p:nvPr/>
            </p:nvSpPr>
            <p:spPr>
              <a:xfrm>
                <a:off x="1462088" y="4767263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5413680-E2AF-4062-B055-55B95023969A}"/>
                  </a:ext>
                </a:extLst>
              </p:cNvPr>
              <p:cNvSpPr/>
              <p:nvPr/>
            </p:nvSpPr>
            <p:spPr>
              <a:xfrm>
                <a:off x="1885951" y="4943979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FADDC92-6DB8-4C7A-AD8B-CF3528D416D6}"/>
                  </a:ext>
                </a:extLst>
              </p:cNvPr>
              <p:cNvSpPr/>
              <p:nvPr/>
            </p:nvSpPr>
            <p:spPr>
              <a:xfrm>
                <a:off x="1781177" y="4651695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1DB4DB-AA3F-4C23-AF3A-7AC44AFBF962}"/>
                  </a:ext>
                </a:extLst>
              </p:cNvPr>
              <p:cNvSpPr/>
              <p:nvPr/>
            </p:nvSpPr>
            <p:spPr>
              <a:xfrm>
                <a:off x="2110750" y="4718874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F35991-5089-4F60-802C-D584A415767B}"/>
                  </a:ext>
                </a:extLst>
              </p:cNvPr>
              <p:cNvSpPr/>
              <p:nvPr/>
            </p:nvSpPr>
            <p:spPr>
              <a:xfrm>
                <a:off x="1566862" y="4377776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216F151-4A94-4C6C-91E3-40956E0DE900}"/>
                  </a:ext>
                </a:extLst>
              </p:cNvPr>
              <p:cNvSpPr/>
              <p:nvPr/>
            </p:nvSpPr>
            <p:spPr>
              <a:xfrm>
                <a:off x="1981199" y="4362828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D692A7-39BA-450F-909D-722FE5BD6D43}"/>
                  </a:ext>
                </a:extLst>
              </p:cNvPr>
              <p:cNvSpPr/>
              <p:nvPr/>
            </p:nvSpPr>
            <p:spPr>
              <a:xfrm>
                <a:off x="2376483" y="4723398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B81298-767F-42C2-9432-FD3FD337BB69}"/>
                  </a:ext>
                </a:extLst>
              </p:cNvPr>
              <p:cNvSpPr/>
              <p:nvPr/>
            </p:nvSpPr>
            <p:spPr>
              <a:xfrm>
                <a:off x="2271709" y="4986833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A8A7BEE-AC3B-4AFD-96C9-BF6AFF2906F4}"/>
                  </a:ext>
                </a:extLst>
              </p:cNvPr>
              <p:cNvSpPr/>
              <p:nvPr/>
            </p:nvSpPr>
            <p:spPr>
              <a:xfrm>
                <a:off x="2271709" y="4491676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283521B-AAF9-4C78-B3F0-6E862B144A90}"/>
                  </a:ext>
                </a:extLst>
              </p:cNvPr>
              <p:cNvSpPr/>
              <p:nvPr/>
            </p:nvSpPr>
            <p:spPr>
              <a:xfrm>
                <a:off x="1624974" y="5029049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28D2CFF-5D23-476C-AB9D-E01B56E35E2B}"/>
                  </a:ext>
                </a:extLst>
              </p:cNvPr>
              <p:cNvSpPr/>
              <p:nvPr/>
            </p:nvSpPr>
            <p:spPr>
              <a:xfrm>
                <a:off x="1876425" y="5287161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5CB5C9-9CA1-415A-A999-88206AE56A8C}"/>
                  </a:ext>
                </a:extLst>
              </p:cNvPr>
              <p:cNvSpPr/>
              <p:nvPr/>
            </p:nvSpPr>
            <p:spPr>
              <a:xfrm>
                <a:off x="2481257" y="5135850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CA927A4-708C-4A95-855F-B02E58AC9E60}"/>
                  </a:ext>
                </a:extLst>
              </p:cNvPr>
              <p:cNvSpPr/>
              <p:nvPr/>
            </p:nvSpPr>
            <p:spPr>
              <a:xfrm>
                <a:off x="2586031" y="4857232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6A38636-C4AD-424E-8FFA-30D85ECDA06A}"/>
                  </a:ext>
                </a:extLst>
              </p:cNvPr>
              <p:cNvSpPr/>
              <p:nvPr/>
            </p:nvSpPr>
            <p:spPr>
              <a:xfrm>
                <a:off x="2619150" y="4531833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6D83115-B693-44E9-837C-70471E87F2C8}"/>
                  </a:ext>
                </a:extLst>
              </p:cNvPr>
              <p:cNvSpPr/>
              <p:nvPr/>
            </p:nvSpPr>
            <p:spPr>
              <a:xfrm>
                <a:off x="2271709" y="4228241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18E7C14-5D5E-40DA-9A4D-6FDF9187C5B6}"/>
                  </a:ext>
                </a:extLst>
              </p:cNvPr>
              <p:cNvSpPr/>
              <p:nvPr/>
            </p:nvSpPr>
            <p:spPr>
              <a:xfrm>
                <a:off x="2652701" y="4253215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9E73729-2170-43D5-94E0-0FF4807BB319}"/>
                  </a:ext>
                </a:extLst>
              </p:cNvPr>
              <p:cNvSpPr/>
              <p:nvPr/>
            </p:nvSpPr>
            <p:spPr>
              <a:xfrm>
                <a:off x="2861805" y="4465355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8DA3504-0C81-480D-AB0E-3426D94C57AB}"/>
                  </a:ext>
                </a:extLst>
              </p:cNvPr>
              <p:cNvSpPr/>
              <p:nvPr/>
            </p:nvSpPr>
            <p:spPr>
              <a:xfrm>
                <a:off x="2861805" y="3905421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E7F1C08B-6A9C-4C99-9E98-C2CBF9C06C32}"/>
                  </a:ext>
                </a:extLst>
              </p:cNvPr>
              <p:cNvSpPr/>
              <p:nvPr/>
            </p:nvSpPr>
            <p:spPr>
              <a:xfrm>
                <a:off x="3180893" y="4041902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1740AB2F-1365-4836-AF52-E1FEDB3E750C}"/>
                  </a:ext>
                </a:extLst>
              </p:cNvPr>
              <p:cNvSpPr/>
              <p:nvPr/>
            </p:nvSpPr>
            <p:spPr>
              <a:xfrm>
                <a:off x="3014175" y="4178238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81DC2AE6-BDA3-4DDC-84AA-ECCD590CA223}"/>
                  </a:ext>
                </a:extLst>
              </p:cNvPr>
              <p:cNvSpPr/>
              <p:nvPr/>
            </p:nvSpPr>
            <p:spPr>
              <a:xfrm>
                <a:off x="2585533" y="3916869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6EE0A238-922D-4FD7-8692-82D533CB2D36}"/>
                  </a:ext>
                </a:extLst>
              </p:cNvPr>
              <p:cNvSpPr/>
              <p:nvPr/>
            </p:nvSpPr>
            <p:spPr>
              <a:xfrm>
                <a:off x="3180378" y="3744227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DCE4593F-2069-43F5-9753-456E6EA97988}"/>
                  </a:ext>
                </a:extLst>
              </p:cNvPr>
              <p:cNvSpPr/>
              <p:nvPr/>
            </p:nvSpPr>
            <p:spPr>
              <a:xfrm>
                <a:off x="3423265" y="3978898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A191DF43-916F-4D4C-A4AC-978B41CDF224}"/>
                  </a:ext>
                </a:extLst>
              </p:cNvPr>
              <p:cNvSpPr/>
              <p:nvPr/>
            </p:nvSpPr>
            <p:spPr>
              <a:xfrm>
                <a:off x="3312764" y="4342234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2042ECB8-1405-4BF9-A50C-550E3FDBE303}"/>
                  </a:ext>
                </a:extLst>
              </p:cNvPr>
              <p:cNvSpPr/>
              <p:nvPr/>
            </p:nvSpPr>
            <p:spPr>
              <a:xfrm>
                <a:off x="3508968" y="4221471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BD6F01BD-4A6C-4F8D-88D5-7BC377E9C873}"/>
                  </a:ext>
                </a:extLst>
              </p:cNvPr>
              <p:cNvSpPr/>
              <p:nvPr/>
            </p:nvSpPr>
            <p:spPr>
              <a:xfrm>
                <a:off x="3747130" y="4380455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BF4F591E-5E49-4F45-910D-C1004627AABB}"/>
                  </a:ext>
                </a:extLst>
              </p:cNvPr>
              <p:cNvSpPr/>
              <p:nvPr/>
            </p:nvSpPr>
            <p:spPr>
              <a:xfrm>
                <a:off x="3847623" y="4078233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EDBBB22B-F8F4-4370-AC39-229036B0A9DF}"/>
                  </a:ext>
                </a:extLst>
              </p:cNvPr>
              <p:cNvSpPr/>
              <p:nvPr/>
            </p:nvSpPr>
            <p:spPr>
              <a:xfrm>
                <a:off x="3665637" y="3991899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27DBE561-B17C-4428-AD7F-2BE06070DD1F}"/>
                  </a:ext>
                </a:extLst>
              </p:cNvPr>
              <p:cNvSpPr/>
              <p:nvPr/>
            </p:nvSpPr>
            <p:spPr>
              <a:xfrm>
                <a:off x="3613259" y="3722148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CBAD4BF-1A8E-4A4F-97FA-2BB5F5941BF9}"/>
                  </a:ext>
                </a:extLst>
              </p:cNvPr>
              <p:cNvSpPr/>
              <p:nvPr/>
            </p:nvSpPr>
            <p:spPr>
              <a:xfrm>
                <a:off x="3198127" y="4577364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224F718F-0263-4039-BD0B-7BBD6FBC5DBA}"/>
                  </a:ext>
                </a:extLst>
              </p:cNvPr>
              <p:cNvSpPr/>
              <p:nvPr/>
            </p:nvSpPr>
            <p:spPr>
              <a:xfrm>
                <a:off x="3747129" y="4695667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850228BD-5E64-4AA6-8E7E-535B0858E553}"/>
                  </a:ext>
                </a:extLst>
              </p:cNvPr>
              <p:cNvSpPr/>
              <p:nvPr/>
            </p:nvSpPr>
            <p:spPr>
              <a:xfrm>
                <a:off x="3943334" y="4292231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4C1A309F-56DF-4DD5-884F-77305F3A61EE}"/>
                  </a:ext>
                </a:extLst>
              </p:cNvPr>
              <p:cNvSpPr/>
              <p:nvPr/>
            </p:nvSpPr>
            <p:spPr>
              <a:xfrm>
                <a:off x="4098003" y="4053997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9D2FC854-AB0E-4B4B-AC75-63EBBAE20B6F}"/>
                  </a:ext>
                </a:extLst>
              </p:cNvPr>
              <p:cNvSpPr/>
              <p:nvPr/>
            </p:nvSpPr>
            <p:spPr>
              <a:xfrm>
                <a:off x="3900000" y="3755157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C422975-42A5-4B61-84EF-C271BF460EE3}"/>
                  </a:ext>
                </a:extLst>
              </p:cNvPr>
              <p:cNvSpPr/>
              <p:nvPr/>
            </p:nvSpPr>
            <p:spPr>
              <a:xfrm>
                <a:off x="3403218" y="3507986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D1AEC625-AA07-48DB-B050-AECACFA9FF69}"/>
                  </a:ext>
                </a:extLst>
              </p:cNvPr>
              <p:cNvSpPr/>
              <p:nvPr/>
            </p:nvSpPr>
            <p:spPr>
              <a:xfrm>
                <a:off x="3747129" y="3503121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56D16BF-2DA9-40FB-B760-F7B7C036B3BD}"/>
                  </a:ext>
                </a:extLst>
              </p:cNvPr>
              <p:cNvSpPr/>
              <p:nvPr/>
            </p:nvSpPr>
            <p:spPr>
              <a:xfrm>
                <a:off x="2130491" y="5101539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F34CA79-D69B-4AF5-8398-9C1AEBEBFF18}"/>
                  </a:ext>
                </a:extLst>
              </p:cNvPr>
              <p:cNvSpPr/>
              <p:nvPr/>
            </p:nvSpPr>
            <p:spPr>
              <a:xfrm>
                <a:off x="1384301" y="3225799"/>
                <a:ext cx="1091974" cy="6072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D61424B1-20FF-4600-A651-9D5A6A95E528}"/>
                  </a:ext>
                </a:extLst>
              </p:cNvPr>
              <p:cNvSpPr/>
              <p:nvPr/>
            </p:nvSpPr>
            <p:spPr>
              <a:xfrm>
                <a:off x="1520731" y="3636384"/>
                <a:ext cx="104755" cy="10000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34D2B2C-FABC-457B-8179-CFCFD8A66042}"/>
                  </a:ext>
                </a:extLst>
              </p:cNvPr>
              <p:cNvSpPr/>
              <p:nvPr/>
            </p:nvSpPr>
            <p:spPr>
              <a:xfrm>
                <a:off x="1526730" y="3347970"/>
                <a:ext cx="104774" cy="10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2752B49-9829-42E7-99FD-ED05AC234B6B}"/>
                  </a:ext>
                </a:extLst>
              </p:cNvPr>
              <p:cNvSpPr txBox="1"/>
              <p:nvPr/>
            </p:nvSpPr>
            <p:spPr>
              <a:xfrm>
                <a:off x="1630002" y="322484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Class-1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4EE9F5-E96C-4051-9C18-F001E9737307}"/>
                  </a:ext>
                </a:extLst>
              </p:cNvPr>
              <p:cNvSpPr txBox="1"/>
              <p:nvPr/>
            </p:nvSpPr>
            <p:spPr>
              <a:xfrm>
                <a:off x="1623447" y="3499350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Class-2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B77275-3947-4717-B1DF-A78020E7A210}"/>
                </a:ext>
              </a:extLst>
            </p:cNvPr>
            <p:cNvSpPr txBox="1"/>
            <p:nvPr/>
          </p:nvSpPr>
          <p:spPr>
            <a:xfrm>
              <a:off x="2569991" y="6185092"/>
              <a:ext cx="1199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Feature-1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A0FCAA0-7E53-4C44-B2BD-81EC32BB8BA8}"/>
                </a:ext>
              </a:extLst>
            </p:cNvPr>
            <p:cNvSpPr txBox="1"/>
            <p:nvPr/>
          </p:nvSpPr>
          <p:spPr>
            <a:xfrm rot="16200000">
              <a:off x="130486" y="4097067"/>
              <a:ext cx="1199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Feature-2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3A90EC8-4B19-47A3-A525-55123FFE068A}"/>
              </a:ext>
            </a:extLst>
          </p:cNvPr>
          <p:cNvSpPr txBox="1"/>
          <p:nvPr/>
        </p:nvSpPr>
        <p:spPr>
          <a:xfrm>
            <a:off x="5503690" y="5597389"/>
            <a:ext cx="617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now going to define two key concepts.</a:t>
            </a:r>
          </a:p>
        </p:txBody>
      </p:sp>
    </p:spTree>
    <p:extLst>
      <p:ext uri="{BB962C8B-B14F-4D97-AF65-F5344CB8AC3E}">
        <p14:creationId xmlns:p14="http://schemas.microsoft.com/office/powerpoint/2010/main" val="5313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100" grpId="0"/>
      <p:bldP spid="101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Classification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D4E62-A62E-474F-AC52-E18E34068A0F}"/>
              </a:ext>
            </a:extLst>
          </p:cNvPr>
          <p:cNvSpPr txBox="1"/>
          <p:nvPr/>
        </p:nvSpPr>
        <p:spPr>
          <a:xfrm>
            <a:off x="585352" y="992431"/>
            <a:ext cx="856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Conditional Probability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8551B-CACB-4ADD-909C-65E0FE3B9E60}"/>
              </a:ext>
            </a:extLst>
          </p:cNvPr>
          <p:cNvSpPr txBox="1"/>
          <p:nvPr/>
        </p:nvSpPr>
        <p:spPr>
          <a:xfrm>
            <a:off x="585352" y="1585418"/>
            <a:ext cx="1110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for each class is drawn from Class Conditional Probability Distribution (CCPD)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E26742-0F72-433E-B824-B9BE76FE2E0B}"/>
              </a:ext>
            </a:extLst>
          </p:cNvPr>
          <p:cNvGrpSpPr/>
          <p:nvPr/>
        </p:nvGrpSpPr>
        <p:grpSpPr>
          <a:xfrm>
            <a:off x="2618461" y="5354199"/>
            <a:ext cx="6750963" cy="277658"/>
            <a:chOff x="1462088" y="5866937"/>
            <a:chExt cx="2511509" cy="1056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6051F2-47B6-47C0-B6F7-13080B26E043}"/>
                </a:ext>
              </a:extLst>
            </p:cNvPr>
            <p:cNvSpPr/>
            <p:nvPr/>
          </p:nvSpPr>
          <p:spPr>
            <a:xfrm>
              <a:off x="1462088" y="5872625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F29BCDA-EE40-4ACB-B623-F8130A76866B}"/>
                </a:ext>
              </a:extLst>
            </p:cNvPr>
            <p:cNvSpPr/>
            <p:nvPr/>
          </p:nvSpPr>
          <p:spPr>
            <a:xfrm>
              <a:off x="3341226" y="5867258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67F2F8-1ADB-46E5-97FA-37018A1BC879}"/>
                </a:ext>
              </a:extLst>
            </p:cNvPr>
            <p:cNvSpPr/>
            <p:nvPr/>
          </p:nvSpPr>
          <p:spPr>
            <a:xfrm>
              <a:off x="1754250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029A5B-2CE1-47AF-BFAF-079DDC28CB6A}"/>
                </a:ext>
              </a:extLst>
            </p:cNvPr>
            <p:cNvSpPr/>
            <p:nvPr/>
          </p:nvSpPr>
          <p:spPr>
            <a:xfrm>
              <a:off x="1619249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F9B80E-F178-40EC-939D-45B98D219607}"/>
                </a:ext>
              </a:extLst>
            </p:cNvPr>
            <p:cNvSpPr/>
            <p:nvPr/>
          </p:nvSpPr>
          <p:spPr>
            <a:xfrm>
              <a:off x="1829032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983A3F-B2DE-4EBC-9256-E0C960C1E009}"/>
                </a:ext>
              </a:extLst>
            </p:cNvPr>
            <p:cNvSpPr/>
            <p:nvPr/>
          </p:nvSpPr>
          <p:spPr>
            <a:xfrm>
              <a:off x="1916184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F9CFF4-DAA1-47C5-84E3-3B1C156E6008}"/>
                </a:ext>
              </a:extLst>
            </p:cNvPr>
            <p:cNvSpPr/>
            <p:nvPr/>
          </p:nvSpPr>
          <p:spPr>
            <a:xfrm>
              <a:off x="2025719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C74BAC-0FFC-4E87-8BE5-776ADEB0B88E}"/>
                </a:ext>
              </a:extLst>
            </p:cNvPr>
            <p:cNvSpPr/>
            <p:nvPr/>
          </p:nvSpPr>
          <p:spPr>
            <a:xfrm>
              <a:off x="2130491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878540-45DB-49D1-88EB-43280461DEF7}"/>
                </a:ext>
              </a:extLst>
            </p:cNvPr>
            <p:cNvSpPr/>
            <p:nvPr/>
          </p:nvSpPr>
          <p:spPr>
            <a:xfrm>
              <a:off x="2268113" y="5872624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993D01-DD07-495E-98D6-3E6594D8DA7B}"/>
                </a:ext>
              </a:extLst>
            </p:cNvPr>
            <p:cNvSpPr/>
            <p:nvPr/>
          </p:nvSpPr>
          <p:spPr>
            <a:xfrm>
              <a:off x="2437682" y="5872624"/>
              <a:ext cx="97973" cy="953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54D687-666B-4EBB-BAB8-71A486CCCB7F}"/>
                </a:ext>
              </a:extLst>
            </p:cNvPr>
            <p:cNvSpPr/>
            <p:nvPr/>
          </p:nvSpPr>
          <p:spPr>
            <a:xfrm>
              <a:off x="2656962" y="5872623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C39928-4FB3-4248-9946-5836A1960A13}"/>
                </a:ext>
              </a:extLst>
            </p:cNvPr>
            <p:cNvSpPr/>
            <p:nvPr/>
          </p:nvSpPr>
          <p:spPr>
            <a:xfrm>
              <a:off x="2839585" y="5872623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81370-8D64-4DAA-9227-B6F1A72810AA}"/>
                </a:ext>
              </a:extLst>
            </p:cNvPr>
            <p:cNvSpPr/>
            <p:nvPr/>
          </p:nvSpPr>
          <p:spPr>
            <a:xfrm>
              <a:off x="1963911" y="5872623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94CE49-73B8-4E04-857C-01D72B31B6BD}"/>
                </a:ext>
              </a:extLst>
            </p:cNvPr>
            <p:cNvSpPr/>
            <p:nvPr/>
          </p:nvSpPr>
          <p:spPr>
            <a:xfrm>
              <a:off x="2192299" y="5872622"/>
              <a:ext cx="104774" cy="10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60107E-D56B-48CC-990F-E06044AB7A36}"/>
                </a:ext>
              </a:extLst>
            </p:cNvPr>
            <p:cNvSpPr/>
            <p:nvPr/>
          </p:nvSpPr>
          <p:spPr>
            <a:xfrm>
              <a:off x="3495682" y="5866937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A8A0A7E-66A2-40EC-8828-7C17D3F69E82}"/>
                </a:ext>
              </a:extLst>
            </p:cNvPr>
            <p:cNvSpPr/>
            <p:nvPr/>
          </p:nvSpPr>
          <p:spPr>
            <a:xfrm>
              <a:off x="2970763" y="587262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C807D26-85E8-4F04-A511-45A69A48A6E3}"/>
                </a:ext>
              </a:extLst>
            </p:cNvPr>
            <p:cNvSpPr/>
            <p:nvPr/>
          </p:nvSpPr>
          <p:spPr>
            <a:xfrm>
              <a:off x="3256754" y="587262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E1A5247-F190-4848-9907-FBBD3EEA9F25}"/>
                </a:ext>
              </a:extLst>
            </p:cNvPr>
            <p:cNvSpPr/>
            <p:nvPr/>
          </p:nvSpPr>
          <p:spPr>
            <a:xfrm>
              <a:off x="3103647" y="587069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6C56E9F-85C2-4D8F-8FC6-D380F39F98CA}"/>
                </a:ext>
              </a:extLst>
            </p:cNvPr>
            <p:cNvSpPr/>
            <p:nvPr/>
          </p:nvSpPr>
          <p:spPr>
            <a:xfrm>
              <a:off x="3041044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A6A8042-B3C1-4349-9F0C-ADA870503AF5}"/>
                </a:ext>
              </a:extLst>
            </p:cNvPr>
            <p:cNvSpPr/>
            <p:nvPr/>
          </p:nvSpPr>
          <p:spPr>
            <a:xfrm>
              <a:off x="2778972" y="587069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C2A5BA6-A053-4550-A5FC-648196777F81}"/>
                </a:ext>
              </a:extLst>
            </p:cNvPr>
            <p:cNvSpPr/>
            <p:nvPr/>
          </p:nvSpPr>
          <p:spPr>
            <a:xfrm>
              <a:off x="2474503" y="5870692"/>
              <a:ext cx="97955" cy="9532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12A3489-5E2C-427D-A539-D79B7E8C78E7}"/>
                </a:ext>
              </a:extLst>
            </p:cNvPr>
            <p:cNvSpPr/>
            <p:nvPr/>
          </p:nvSpPr>
          <p:spPr>
            <a:xfrm>
              <a:off x="3179557" y="5868762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1AD6C3F-B798-454E-ACE8-92DEC473B54B}"/>
                </a:ext>
              </a:extLst>
            </p:cNvPr>
            <p:cNvSpPr/>
            <p:nvPr/>
          </p:nvSpPr>
          <p:spPr>
            <a:xfrm>
              <a:off x="2917121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9E4597B-1B15-4705-A318-A9477E5F8310}"/>
                </a:ext>
              </a:extLst>
            </p:cNvPr>
            <p:cNvSpPr/>
            <p:nvPr/>
          </p:nvSpPr>
          <p:spPr>
            <a:xfrm>
              <a:off x="3661910" y="5871953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5BBA563-E384-460B-A8A9-5E41D4B11867}"/>
                </a:ext>
              </a:extLst>
            </p:cNvPr>
            <p:cNvSpPr/>
            <p:nvPr/>
          </p:nvSpPr>
          <p:spPr>
            <a:xfrm>
              <a:off x="3868842" y="5868761"/>
              <a:ext cx="104755" cy="10000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978F5C-3828-4A78-A850-01D3955EBF02}"/>
              </a:ext>
            </a:extLst>
          </p:cNvPr>
          <p:cNvCxnSpPr>
            <a:cxnSpLocks/>
          </p:cNvCxnSpPr>
          <p:nvPr/>
        </p:nvCxnSpPr>
        <p:spPr>
          <a:xfrm>
            <a:off x="2104654" y="5500464"/>
            <a:ext cx="790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6586F2-A796-4B4B-A74B-BE7141B78D3C}"/>
                  </a:ext>
                </a:extLst>
              </p:cNvPr>
              <p:cNvSpPr txBox="1"/>
              <p:nvPr/>
            </p:nvSpPr>
            <p:spPr>
              <a:xfrm>
                <a:off x="9748498" y="5498733"/>
                <a:ext cx="467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6586F2-A796-4B4B-A74B-BE7141B78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498" y="5498733"/>
                <a:ext cx="4678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C804907-0453-4367-B32E-1CB1350367E1}"/>
              </a:ext>
            </a:extLst>
          </p:cNvPr>
          <p:cNvSpPr/>
          <p:nvPr/>
        </p:nvSpPr>
        <p:spPr>
          <a:xfrm>
            <a:off x="2070420" y="2781786"/>
            <a:ext cx="4348184" cy="2587313"/>
          </a:xfrm>
          <a:custGeom>
            <a:avLst/>
            <a:gdLst>
              <a:gd name="connsiteX0" fmla="*/ 0 w 3544388"/>
              <a:gd name="connsiteY0" fmla="*/ 2353442 h 2371826"/>
              <a:gd name="connsiteX1" fmla="*/ 400594 w 3544388"/>
              <a:gd name="connsiteY1" fmla="*/ 2344733 h 2371826"/>
              <a:gd name="connsiteX2" fmla="*/ 670560 w 3544388"/>
              <a:gd name="connsiteY2" fmla="*/ 2275065 h 2371826"/>
              <a:gd name="connsiteX3" fmla="*/ 905691 w 3544388"/>
              <a:gd name="connsiteY3" fmla="*/ 2066059 h 2371826"/>
              <a:gd name="connsiteX4" fmla="*/ 1079863 w 3544388"/>
              <a:gd name="connsiteY4" fmla="*/ 1752551 h 2371826"/>
              <a:gd name="connsiteX5" fmla="*/ 1219200 w 3544388"/>
              <a:gd name="connsiteY5" fmla="*/ 1395499 h 2371826"/>
              <a:gd name="connsiteX6" fmla="*/ 1375954 w 3544388"/>
              <a:gd name="connsiteY6" fmla="*/ 899111 h 2371826"/>
              <a:gd name="connsiteX7" fmla="*/ 1506583 w 3544388"/>
              <a:gd name="connsiteY7" fmla="*/ 489808 h 2371826"/>
              <a:gd name="connsiteX8" fmla="*/ 1611085 w 3544388"/>
              <a:gd name="connsiteY8" fmla="*/ 219842 h 2371826"/>
              <a:gd name="connsiteX9" fmla="*/ 1724297 w 3544388"/>
              <a:gd name="connsiteY9" fmla="*/ 36962 h 2371826"/>
              <a:gd name="connsiteX10" fmla="*/ 1811383 w 3544388"/>
              <a:gd name="connsiteY10" fmla="*/ 2128 h 2371826"/>
              <a:gd name="connsiteX11" fmla="*/ 1915885 w 3544388"/>
              <a:gd name="connsiteY11" fmla="*/ 71796 h 2371826"/>
              <a:gd name="connsiteX12" fmla="*/ 2081348 w 3544388"/>
              <a:gd name="connsiteY12" fmla="*/ 420139 h 2371826"/>
              <a:gd name="connsiteX13" fmla="*/ 2229394 w 3544388"/>
              <a:gd name="connsiteY13" fmla="*/ 864276 h 2371826"/>
              <a:gd name="connsiteX14" fmla="*/ 2360023 w 3544388"/>
              <a:gd name="connsiteY14" fmla="*/ 1334539 h 2371826"/>
              <a:gd name="connsiteX15" fmla="*/ 2508068 w 3544388"/>
              <a:gd name="connsiteY15" fmla="*/ 1700299 h 2371826"/>
              <a:gd name="connsiteX16" fmla="*/ 2682240 w 3544388"/>
              <a:gd name="connsiteY16" fmla="*/ 2048642 h 2371826"/>
              <a:gd name="connsiteX17" fmla="*/ 2943497 w 3544388"/>
              <a:gd name="connsiteY17" fmla="*/ 2301191 h 2371826"/>
              <a:gd name="connsiteX18" fmla="*/ 3248297 w 3544388"/>
              <a:gd name="connsiteY18" fmla="*/ 2362151 h 2371826"/>
              <a:gd name="connsiteX19" fmla="*/ 3544388 w 3544388"/>
              <a:gd name="connsiteY19" fmla="*/ 2370859 h 2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44388" h="2371826">
                <a:moveTo>
                  <a:pt x="0" y="2353442"/>
                </a:moveTo>
                <a:lnTo>
                  <a:pt x="400594" y="2344733"/>
                </a:lnTo>
                <a:cubicBezTo>
                  <a:pt x="512354" y="2331670"/>
                  <a:pt x="586377" y="2321511"/>
                  <a:pt x="670560" y="2275065"/>
                </a:cubicBezTo>
                <a:cubicBezTo>
                  <a:pt x="754743" y="2228619"/>
                  <a:pt x="837474" y="2153145"/>
                  <a:pt x="905691" y="2066059"/>
                </a:cubicBezTo>
                <a:cubicBezTo>
                  <a:pt x="973908" y="1978973"/>
                  <a:pt x="1027612" y="1864311"/>
                  <a:pt x="1079863" y="1752551"/>
                </a:cubicBezTo>
                <a:cubicBezTo>
                  <a:pt x="1132115" y="1640791"/>
                  <a:pt x="1169851" y="1537739"/>
                  <a:pt x="1219200" y="1395499"/>
                </a:cubicBezTo>
                <a:cubicBezTo>
                  <a:pt x="1268549" y="1253259"/>
                  <a:pt x="1328057" y="1050059"/>
                  <a:pt x="1375954" y="899111"/>
                </a:cubicBezTo>
                <a:cubicBezTo>
                  <a:pt x="1423851" y="748163"/>
                  <a:pt x="1467395" y="603019"/>
                  <a:pt x="1506583" y="489808"/>
                </a:cubicBezTo>
                <a:cubicBezTo>
                  <a:pt x="1545771" y="376597"/>
                  <a:pt x="1574799" y="295316"/>
                  <a:pt x="1611085" y="219842"/>
                </a:cubicBezTo>
                <a:cubicBezTo>
                  <a:pt x="1647371" y="144368"/>
                  <a:pt x="1690914" y="73248"/>
                  <a:pt x="1724297" y="36962"/>
                </a:cubicBezTo>
                <a:cubicBezTo>
                  <a:pt x="1757680" y="676"/>
                  <a:pt x="1779452" y="-3678"/>
                  <a:pt x="1811383" y="2128"/>
                </a:cubicBezTo>
                <a:cubicBezTo>
                  <a:pt x="1843314" y="7934"/>
                  <a:pt x="1870891" y="2127"/>
                  <a:pt x="1915885" y="71796"/>
                </a:cubicBezTo>
                <a:cubicBezTo>
                  <a:pt x="1960879" y="141464"/>
                  <a:pt x="2029097" y="288059"/>
                  <a:pt x="2081348" y="420139"/>
                </a:cubicBezTo>
                <a:cubicBezTo>
                  <a:pt x="2133599" y="552219"/>
                  <a:pt x="2182948" y="711876"/>
                  <a:pt x="2229394" y="864276"/>
                </a:cubicBezTo>
                <a:cubicBezTo>
                  <a:pt x="2275840" y="1016676"/>
                  <a:pt x="2313577" y="1195202"/>
                  <a:pt x="2360023" y="1334539"/>
                </a:cubicBezTo>
                <a:cubicBezTo>
                  <a:pt x="2406469" y="1473876"/>
                  <a:pt x="2454365" y="1581282"/>
                  <a:pt x="2508068" y="1700299"/>
                </a:cubicBezTo>
                <a:cubicBezTo>
                  <a:pt x="2561771" y="1819316"/>
                  <a:pt x="2609669" y="1948493"/>
                  <a:pt x="2682240" y="2048642"/>
                </a:cubicBezTo>
                <a:cubicBezTo>
                  <a:pt x="2754812" y="2148791"/>
                  <a:pt x="2849154" y="2248940"/>
                  <a:pt x="2943497" y="2301191"/>
                </a:cubicBezTo>
                <a:cubicBezTo>
                  <a:pt x="3037840" y="2353442"/>
                  <a:pt x="3148149" y="2350540"/>
                  <a:pt x="3248297" y="2362151"/>
                </a:cubicBezTo>
                <a:cubicBezTo>
                  <a:pt x="3348445" y="2373762"/>
                  <a:pt x="3446416" y="2372310"/>
                  <a:pt x="3544388" y="2370859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1390B13-579E-4222-AE24-2628D6FC61F2}"/>
              </a:ext>
            </a:extLst>
          </p:cNvPr>
          <p:cNvSpPr/>
          <p:nvPr/>
        </p:nvSpPr>
        <p:spPr>
          <a:xfrm>
            <a:off x="4897438" y="2771643"/>
            <a:ext cx="4348184" cy="2587313"/>
          </a:xfrm>
          <a:custGeom>
            <a:avLst/>
            <a:gdLst>
              <a:gd name="connsiteX0" fmla="*/ 0 w 3544388"/>
              <a:gd name="connsiteY0" fmla="*/ 2353442 h 2371826"/>
              <a:gd name="connsiteX1" fmla="*/ 400594 w 3544388"/>
              <a:gd name="connsiteY1" fmla="*/ 2344733 h 2371826"/>
              <a:gd name="connsiteX2" fmla="*/ 670560 w 3544388"/>
              <a:gd name="connsiteY2" fmla="*/ 2275065 h 2371826"/>
              <a:gd name="connsiteX3" fmla="*/ 905691 w 3544388"/>
              <a:gd name="connsiteY3" fmla="*/ 2066059 h 2371826"/>
              <a:gd name="connsiteX4" fmla="*/ 1079863 w 3544388"/>
              <a:gd name="connsiteY4" fmla="*/ 1752551 h 2371826"/>
              <a:gd name="connsiteX5" fmla="*/ 1219200 w 3544388"/>
              <a:gd name="connsiteY5" fmla="*/ 1395499 h 2371826"/>
              <a:gd name="connsiteX6" fmla="*/ 1375954 w 3544388"/>
              <a:gd name="connsiteY6" fmla="*/ 899111 h 2371826"/>
              <a:gd name="connsiteX7" fmla="*/ 1506583 w 3544388"/>
              <a:gd name="connsiteY7" fmla="*/ 489808 h 2371826"/>
              <a:gd name="connsiteX8" fmla="*/ 1611085 w 3544388"/>
              <a:gd name="connsiteY8" fmla="*/ 219842 h 2371826"/>
              <a:gd name="connsiteX9" fmla="*/ 1724297 w 3544388"/>
              <a:gd name="connsiteY9" fmla="*/ 36962 h 2371826"/>
              <a:gd name="connsiteX10" fmla="*/ 1811383 w 3544388"/>
              <a:gd name="connsiteY10" fmla="*/ 2128 h 2371826"/>
              <a:gd name="connsiteX11" fmla="*/ 1915885 w 3544388"/>
              <a:gd name="connsiteY11" fmla="*/ 71796 h 2371826"/>
              <a:gd name="connsiteX12" fmla="*/ 2081348 w 3544388"/>
              <a:gd name="connsiteY12" fmla="*/ 420139 h 2371826"/>
              <a:gd name="connsiteX13" fmla="*/ 2229394 w 3544388"/>
              <a:gd name="connsiteY13" fmla="*/ 864276 h 2371826"/>
              <a:gd name="connsiteX14" fmla="*/ 2360023 w 3544388"/>
              <a:gd name="connsiteY14" fmla="*/ 1334539 h 2371826"/>
              <a:gd name="connsiteX15" fmla="*/ 2508068 w 3544388"/>
              <a:gd name="connsiteY15" fmla="*/ 1700299 h 2371826"/>
              <a:gd name="connsiteX16" fmla="*/ 2682240 w 3544388"/>
              <a:gd name="connsiteY16" fmla="*/ 2048642 h 2371826"/>
              <a:gd name="connsiteX17" fmla="*/ 2943497 w 3544388"/>
              <a:gd name="connsiteY17" fmla="*/ 2301191 h 2371826"/>
              <a:gd name="connsiteX18" fmla="*/ 3248297 w 3544388"/>
              <a:gd name="connsiteY18" fmla="*/ 2362151 h 2371826"/>
              <a:gd name="connsiteX19" fmla="*/ 3544388 w 3544388"/>
              <a:gd name="connsiteY19" fmla="*/ 2370859 h 2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44388" h="2371826">
                <a:moveTo>
                  <a:pt x="0" y="2353442"/>
                </a:moveTo>
                <a:lnTo>
                  <a:pt x="400594" y="2344733"/>
                </a:lnTo>
                <a:cubicBezTo>
                  <a:pt x="512354" y="2331670"/>
                  <a:pt x="586377" y="2321511"/>
                  <a:pt x="670560" y="2275065"/>
                </a:cubicBezTo>
                <a:cubicBezTo>
                  <a:pt x="754743" y="2228619"/>
                  <a:pt x="837474" y="2153145"/>
                  <a:pt x="905691" y="2066059"/>
                </a:cubicBezTo>
                <a:cubicBezTo>
                  <a:pt x="973908" y="1978973"/>
                  <a:pt x="1027612" y="1864311"/>
                  <a:pt x="1079863" y="1752551"/>
                </a:cubicBezTo>
                <a:cubicBezTo>
                  <a:pt x="1132115" y="1640791"/>
                  <a:pt x="1169851" y="1537739"/>
                  <a:pt x="1219200" y="1395499"/>
                </a:cubicBezTo>
                <a:cubicBezTo>
                  <a:pt x="1268549" y="1253259"/>
                  <a:pt x="1328057" y="1050059"/>
                  <a:pt x="1375954" y="899111"/>
                </a:cubicBezTo>
                <a:cubicBezTo>
                  <a:pt x="1423851" y="748163"/>
                  <a:pt x="1467395" y="603019"/>
                  <a:pt x="1506583" y="489808"/>
                </a:cubicBezTo>
                <a:cubicBezTo>
                  <a:pt x="1545771" y="376597"/>
                  <a:pt x="1574799" y="295316"/>
                  <a:pt x="1611085" y="219842"/>
                </a:cubicBezTo>
                <a:cubicBezTo>
                  <a:pt x="1647371" y="144368"/>
                  <a:pt x="1690914" y="73248"/>
                  <a:pt x="1724297" y="36962"/>
                </a:cubicBezTo>
                <a:cubicBezTo>
                  <a:pt x="1757680" y="676"/>
                  <a:pt x="1779452" y="-3678"/>
                  <a:pt x="1811383" y="2128"/>
                </a:cubicBezTo>
                <a:cubicBezTo>
                  <a:pt x="1843314" y="7934"/>
                  <a:pt x="1870891" y="2127"/>
                  <a:pt x="1915885" y="71796"/>
                </a:cubicBezTo>
                <a:cubicBezTo>
                  <a:pt x="1960879" y="141464"/>
                  <a:pt x="2029097" y="288059"/>
                  <a:pt x="2081348" y="420139"/>
                </a:cubicBezTo>
                <a:cubicBezTo>
                  <a:pt x="2133599" y="552219"/>
                  <a:pt x="2182948" y="711876"/>
                  <a:pt x="2229394" y="864276"/>
                </a:cubicBezTo>
                <a:cubicBezTo>
                  <a:pt x="2275840" y="1016676"/>
                  <a:pt x="2313577" y="1195202"/>
                  <a:pt x="2360023" y="1334539"/>
                </a:cubicBezTo>
                <a:cubicBezTo>
                  <a:pt x="2406469" y="1473876"/>
                  <a:pt x="2454365" y="1581282"/>
                  <a:pt x="2508068" y="1700299"/>
                </a:cubicBezTo>
                <a:cubicBezTo>
                  <a:pt x="2561771" y="1819316"/>
                  <a:pt x="2609669" y="1948493"/>
                  <a:pt x="2682240" y="2048642"/>
                </a:cubicBezTo>
                <a:cubicBezTo>
                  <a:pt x="2754812" y="2148791"/>
                  <a:pt x="2849154" y="2248940"/>
                  <a:pt x="2943497" y="2301191"/>
                </a:cubicBezTo>
                <a:cubicBezTo>
                  <a:pt x="3037840" y="2353442"/>
                  <a:pt x="3148149" y="2350540"/>
                  <a:pt x="3248297" y="2362151"/>
                </a:cubicBezTo>
                <a:cubicBezTo>
                  <a:pt x="3348445" y="2373762"/>
                  <a:pt x="3446416" y="2372310"/>
                  <a:pt x="3544388" y="2370859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20F6FF-8F72-4FFF-8D5D-0D1959AEF871}"/>
                  </a:ext>
                </a:extLst>
              </p:cNvPr>
              <p:cNvSpPr txBox="1"/>
              <p:nvPr/>
            </p:nvSpPr>
            <p:spPr>
              <a:xfrm>
                <a:off x="3040911" y="2219221"/>
                <a:ext cx="2261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20F6FF-8F72-4FFF-8D5D-0D1959AE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11" y="2219221"/>
                <a:ext cx="2261039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CE72ED-2E7B-4D07-AC8A-6DBA5129FAAC}"/>
                  </a:ext>
                </a:extLst>
              </p:cNvPr>
              <p:cNvSpPr txBox="1"/>
              <p:nvPr/>
            </p:nvSpPr>
            <p:spPr>
              <a:xfrm>
                <a:off x="6057529" y="2219221"/>
                <a:ext cx="2261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</m:t>
                      </m:r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CE72ED-2E7B-4D07-AC8A-6DBA5129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29" y="2219221"/>
                <a:ext cx="2261039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FE1DEC4-37CE-4BE0-9599-8735B97E5D8C}"/>
              </a:ext>
            </a:extLst>
          </p:cNvPr>
          <p:cNvSpPr txBox="1"/>
          <p:nvPr/>
        </p:nvSpPr>
        <p:spPr>
          <a:xfrm>
            <a:off x="2718882" y="5960398"/>
            <a:ext cx="636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first goal will be to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5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48" grpId="0" animBg="1"/>
      <p:bldP spid="49" grpId="0" animBg="1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A64E8-6AF0-4E22-BE76-4CFEB0956C82}"/>
              </a:ext>
            </a:extLst>
          </p:cNvPr>
          <p:cNvSpPr txBox="1"/>
          <p:nvPr/>
        </p:nvSpPr>
        <p:spPr>
          <a:xfrm>
            <a:off x="335272" y="108857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probabilities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quantify the expected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chance of seeing a class.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97531-05EE-413B-9190-20566323B51A}"/>
                  </a:ext>
                </a:extLst>
              </p:cNvPr>
              <p:cNvSpPr txBox="1"/>
              <p:nvPr/>
            </p:nvSpPr>
            <p:spPr>
              <a:xfrm>
                <a:off x="335272" y="1741714"/>
                <a:ext cx="11155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there are total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many training samples and out of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samples belong to Class-1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samples belong to Class-2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97531-05EE-413B-9190-20566323B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2" y="1741714"/>
                <a:ext cx="11155680" cy="830997"/>
              </a:xfrm>
              <a:prstGeom prst="rect">
                <a:avLst/>
              </a:prstGeom>
              <a:blipFill>
                <a:blip r:embed="rId3"/>
                <a:stretch>
                  <a:fillRect l="-765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E99167-66C4-4E00-8FBE-5496D0D381C3}"/>
                  </a:ext>
                </a:extLst>
              </p:cNvPr>
              <p:cNvSpPr txBox="1"/>
              <p:nvPr/>
            </p:nvSpPr>
            <p:spPr>
              <a:xfrm>
                <a:off x="335272" y="2764189"/>
                <a:ext cx="11155680" cy="58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prior probabilities are calculated as: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E99167-66C4-4E00-8FBE-5496D0D3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2" y="2764189"/>
                <a:ext cx="11155680" cy="586571"/>
              </a:xfrm>
              <a:prstGeom prst="rect">
                <a:avLst/>
              </a:prstGeom>
              <a:blipFill>
                <a:blip r:embed="rId4"/>
                <a:stretch>
                  <a:fillRect l="-765" t="-1031" b="-8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24CA8-CC9E-4DCB-B4CC-696490DFE224}"/>
                  </a:ext>
                </a:extLst>
              </p:cNvPr>
              <p:cNvSpPr txBox="1"/>
              <p:nvPr/>
            </p:nvSpPr>
            <p:spPr>
              <a:xfrm>
                <a:off x="335272" y="3542238"/>
                <a:ext cx="111556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have priors defining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priori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a class: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we also have models for the probability pattern given each class.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Usually this is modelled using some standard probability distribution function such as gaussian distribution.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24CA8-CC9E-4DCB-B4CC-696490DF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2" y="3542238"/>
                <a:ext cx="11155680" cy="1569660"/>
              </a:xfrm>
              <a:prstGeom prst="rect">
                <a:avLst/>
              </a:prstGeom>
              <a:blipFill>
                <a:blip r:embed="rId5"/>
                <a:stretch>
                  <a:fillRect l="-765" t="-3101" r="-1421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3B9F9-2497-4BEB-A2E5-E77DE7D0EE45}"/>
                  </a:ext>
                </a:extLst>
              </p:cNvPr>
              <p:cNvSpPr txBox="1"/>
              <p:nvPr/>
            </p:nvSpPr>
            <p:spPr>
              <a:xfrm>
                <a:off x="335272" y="5310045"/>
                <a:ext cx="11578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the </a:t>
                </a:r>
                <a:r>
                  <a:rPr lang="en-I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the class given a pattern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2|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3B9F9-2497-4BEB-A2E5-E77DE7D0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2" y="5310045"/>
                <a:ext cx="11578046" cy="461665"/>
              </a:xfrm>
              <a:prstGeom prst="rect">
                <a:avLst/>
              </a:prstGeom>
              <a:blipFill>
                <a:blip r:embed="rId6"/>
                <a:stretch>
                  <a:fillRect l="-737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E1C59-0A1B-4C31-BD4D-473C60A97048}"/>
                  </a:ext>
                </a:extLst>
              </p:cNvPr>
              <p:cNvSpPr txBox="1"/>
              <p:nvPr/>
            </p:nvSpPr>
            <p:spPr>
              <a:xfrm>
                <a:off x="1924594" y="5948328"/>
                <a:ext cx="8342811" cy="461665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we get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𝐶𝑙𝑎𝑠𝑠</m:t>
                        </m:r>
                      </m:e>
                    </m:d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E1C59-0A1B-4C31-BD4D-473C60A97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4" y="5948328"/>
                <a:ext cx="8342811" cy="461665"/>
              </a:xfrm>
              <a:prstGeom prst="rect">
                <a:avLst/>
              </a:prstGeom>
              <a:blipFill>
                <a:blip r:embed="rId7"/>
                <a:stretch>
                  <a:fillRect l="-292" t="-8861" r="-146" b="-25316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701D6B-37E0-4434-A567-6FBA0894D5C3}"/>
                  </a:ext>
                </a:extLst>
              </p:cNvPr>
              <p:cNvSpPr txBox="1"/>
              <p:nvPr/>
            </p:nvSpPr>
            <p:spPr>
              <a:xfrm>
                <a:off x="470263" y="1063869"/>
                <a:ext cx="11390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apply Bayes’ rule to obtain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701D6B-37E0-4434-A567-6FBA0894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3" y="1063869"/>
                <a:ext cx="11390811" cy="461665"/>
              </a:xfrm>
              <a:prstGeom prst="rect">
                <a:avLst/>
              </a:prstGeom>
              <a:blipFill>
                <a:blip r:embed="rId3"/>
                <a:stretch>
                  <a:fillRect l="-696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7643F6-1260-46CD-B749-FA3192B1A37C}"/>
                  </a:ext>
                </a:extLst>
              </p:cNvPr>
              <p:cNvSpPr txBox="1"/>
              <p:nvPr/>
            </p:nvSpPr>
            <p:spPr>
              <a:xfrm>
                <a:off x="3251561" y="3405055"/>
                <a:ext cx="5741126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𝐶𝑙𝑎𝑠𝑠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7643F6-1260-46CD-B749-FA3192B1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561" y="3405055"/>
                <a:ext cx="5741126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F86BB64-BC0E-4D6F-B28E-810781AFE529}"/>
              </a:ext>
            </a:extLst>
          </p:cNvPr>
          <p:cNvSpPr/>
          <p:nvPr/>
        </p:nvSpPr>
        <p:spPr>
          <a:xfrm>
            <a:off x="7959633" y="2156304"/>
            <a:ext cx="2473235" cy="720658"/>
          </a:xfrm>
          <a:prstGeom prst="wedgeRoundRectCallout">
            <a:avLst>
              <a:gd name="adj1" fmla="val -37500"/>
              <a:gd name="adj2" fmla="val 114413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or Belief before evidence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F37145C-7514-48C6-BD97-4E40FB98BC62}"/>
              </a:ext>
            </a:extLst>
          </p:cNvPr>
          <p:cNvSpPr/>
          <p:nvPr/>
        </p:nvSpPr>
        <p:spPr>
          <a:xfrm>
            <a:off x="1915885" y="2208958"/>
            <a:ext cx="2473235" cy="720658"/>
          </a:xfrm>
          <a:prstGeom prst="wedgeRoundRectCallout">
            <a:avLst>
              <a:gd name="adj1" fmla="val 42782"/>
              <a:gd name="adj2" fmla="val 160333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or Belief after evidence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CB2700C-7AED-4451-9963-13C9D1873339}"/>
              </a:ext>
            </a:extLst>
          </p:cNvPr>
          <p:cNvSpPr/>
          <p:nvPr/>
        </p:nvSpPr>
        <p:spPr>
          <a:xfrm>
            <a:off x="4807131" y="2156304"/>
            <a:ext cx="2473235" cy="720658"/>
          </a:xfrm>
          <a:prstGeom prst="wedgeRoundRectCallout">
            <a:avLst>
              <a:gd name="adj1" fmla="val 19543"/>
              <a:gd name="adj2" fmla="val 12770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the evidence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CDFF759-308B-4AED-952C-A3788C22F629}"/>
              </a:ext>
            </a:extLst>
          </p:cNvPr>
          <p:cNvSpPr/>
          <p:nvPr/>
        </p:nvSpPr>
        <p:spPr>
          <a:xfrm>
            <a:off x="5930537" y="4871165"/>
            <a:ext cx="2473235" cy="720658"/>
          </a:xfrm>
          <a:prstGeom prst="wedgeRoundRectCallout">
            <a:avLst>
              <a:gd name="adj1" fmla="val 177"/>
              <a:gd name="adj2" fmla="val -10793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38691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Bayes’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4F8AF2-FFDB-4588-8B3D-AAFFB675777C}"/>
                  </a:ext>
                </a:extLst>
              </p:cNvPr>
              <p:cNvSpPr txBox="1"/>
              <p:nvPr/>
            </p:nvSpPr>
            <p:spPr>
              <a:xfrm>
                <a:off x="505097" y="1105989"/>
                <a:ext cx="10354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observe an object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 do we decide if the object is from Class-1?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4F8AF2-FFDB-4588-8B3D-AAFFB6757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" y="1105989"/>
                <a:ext cx="10354491" cy="461665"/>
              </a:xfrm>
              <a:prstGeom prst="rect">
                <a:avLst/>
              </a:prstGeom>
              <a:blipFill>
                <a:blip r:embed="rId3"/>
                <a:stretch>
                  <a:fillRect l="-824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515916-E8FF-4859-98EF-5003956C27D5}"/>
              </a:ext>
            </a:extLst>
          </p:cNvPr>
          <p:cNvSpPr txBox="1"/>
          <p:nvPr/>
        </p:nvSpPr>
        <p:spPr>
          <a:xfrm>
            <a:off x="505097" y="1750424"/>
            <a:ext cx="1035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decision rule is simply choose Class-1 if: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C181CE-29B8-44F8-94F2-5CCCEC485CC2}"/>
                  </a:ext>
                </a:extLst>
              </p:cNvPr>
              <p:cNvSpPr txBox="1"/>
              <p:nvPr/>
            </p:nvSpPr>
            <p:spPr>
              <a:xfrm>
                <a:off x="918754" y="2389893"/>
                <a:ext cx="10354491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𝐶𝑙𝑎𝑠𝑠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𝐶𝑙𝑎𝑠𝑠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C181CE-29B8-44F8-94F2-5CCCEC48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2389893"/>
                <a:ext cx="10354491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367C0-15FC-4F93-ACB4-35B472D1CAA2}"/>
                  </a:ext>
                </a:extLst>
              </p:cNvPr>
              <p:cNvSpPr txBox="1"/>
              <p:nvPr/>
            </p:nvSpPr>
            <p:spPr>
              <a:xfrm>
                <a:off x="378823" y="3523603"/>
                <a:ext cx="10354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367C0-15FC-4F93-ACB4-35B472D1C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3523603"/>
                <a:ext cx="103544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5EC55-C576-4B04-92F8-8802FDF5E104}"/>
                  </a:ext>
                </a:extLst>
              </p:cNvPr>
              <p:cNvSpPr txBox="1"/>
              <p:nvPr/>
            </p:nvSpPr>
            <p:spPr>
              <a:xfrm>
                <a:off x="-1040675" y="4168038"/>
                <a:ext cx="10354491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𝐶𝑙𝑎𝑠𝑠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𝐶𝑙𝑎𝑠𝑠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𝐶𝑙𝑎𝑠𝑠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15EC55-C576-4B04-92F8-8802FDF5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675" y="4168038"/>
                <a:ext cx="10354491" cy="861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F4180-34A4-4138-AEAE-F7C981871C9A}"/>
                  </a:ext>
                </a:extLst>
              </p:cNvPr>
              <p:cNvSpPr txBox="1"/>
              <p:nvPr/>
            </p:nvSpPr>
            <p:spPr>
              <a:xfrm>
                <a:off x="-666207" y="5152430"/>
                <a:ext cx="10354491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𝐶𝑙𝑎𝑠𝑠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𝐶𝑙𝑎𝑠𝑠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𝐶𝑙𝑎𝑠𝑠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𝐶𝑙𝑎𝑠𝑠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F4180-34A4-4138-AEAE-F7C98187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207" y="5152430"/>
                <a:ext cx="10354491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95057E6-501E-4036-94E4-58F3B1C50F25}"/>
              </a:ext>
            </a:extLst>
          </p:cNvPr>
          <p:cNvSpPr/>
          <p:nvPr/>
        </p:nvSpPr>
        <p:spPr>
          <a:xfrm>
            <a:off x="2690949" y="5072909"/>
            <a:ext cx="3997234" cy="1162430"/>
          </a:xfrm>
          <a:prstGeom prst="wedgeRoundRectCallout">
            <a:avLst>
              <a:gd name="adj1" fmla="val -65713"/>
              <a:gd name="adj2" fmla="val 4976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753D74-26E2-4C36-AE96-522AE8ED846F}"/>
                  </a:ext>
                </a:extLst>
              </p:cNvPr>
              <p:cNvSpPr txBox="1"/>
              <p:nvPr/>
            </p:nvSpPr>
            <p:spPr>
              <a:xfrm>
                <a:off x="1175658" y="6021485"/>
                <a:ext cx="949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753D74-26E2-4C36-AE96-522AE8ED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8" y="6021485"/>
                <a:ext cx="94923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50452D-B52C-43BF-AFD9-E793224037B4}"/>
                  </a:ext>
                </a:extLst>
              </p:cNvPr>
              <p:cNvSpPr txBox="1"/>
              <p:nvPr/>
            </p:nvSpPr>
            <p:spPr>
              <a:xfrm>
                <a:off x="7772400" y="5190488"/>
                <a:ext cx="3653406" cy="830997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classify as Class-1, called MAP rule.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50452D-B52C-43BF-AFD9-E7932240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5190488"/>
                <a:ext cx="3653406" cy="830997"/>
              </a:xfrm>
              <a:prstGeom prst="rect">
                <a:avLst/>
              </a:prstGeom>
              <a:blipFill>
                <a:blip r:embed="rId9"/>
                <a:stretch>
                  <a:fillRect l="-2326" t="-5000" r="-1163" b="-13571"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Bayes’ Decision Boundary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FF4FC9-E744-4AF2-BCD5-4A8239B5F8E1}"/>
                  </a:ext>
                </a:extLst>
              </p:cNvPr>
              <p:cNvSpPr txBox="1"/>
              <p:nvPr/>
            </p:nvSpPr>
            <p:spPr>
              <a:xfrm>
                <a:off x="600891" y="844724"/>
                <a:ext cx="108682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 decision boundary is obtained as: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1)=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2)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FF4FC9-E744-4AF2-BCD5-4A8239B5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" y="844724"/>
                <a:ext cx="10868298" cy="954107"/>
              </a:xfrm>
              <a:prstGeom prst="rect">
                <a:avLst/>
              </a:prstGeom>
              <a:blipFill>
                <a:blip r:embed="rId3"/>
                <a:stretch>
                  <a:fillRect l="-786" t="-5128" b="-8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2DBBE-CCF0-4583-8BC8-0142541BC06E}"/>
                  </a:ext>
                </a:extLst>
              </p:cNvPr>
              <p:cNvSpPr txBox="1"/>
              <p:nvPr/>
            </p:nvSpPr>
            <p:spPr>
              <a:xfrm>
                <a:off x="600891" y="1880412"/>
                <a:ext cx="113211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assume that prior probabilities of the classes are identical (balanced distr.) then: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2DBBE-CCF0-4583-8BC8-0142541B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" y="1880412"/>
                <a:ext cx="11321143" cy="954107"/>
              </a:xfrm>
              <a:prstGeom prst="rect">
                <a:avLst/>
              </a:prstGeom>
              <a:blipFill>
                <a:blip r:embed="rId4"/>
                <a:stretch>
                  <a:fillRect l="-754" t="-5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FCE01B-585F-4AC1-8CD0-3B442CD67251}"/>
              </a:ext>
            </a:extLst>
          </p:cNvPr>
          <p:cNvCxnSpPr>
            <a:cxnSpLocks/>
          </p:cNvCxnSpPr>
          <p:nvPr/>
        </p:nvCxnSpPr>
        <p:spPr>
          <a:xfrm>
            <a:off x="2021200" y="6012344"/>
            <a:ext cx="79057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83E9F-8DBD-4174-9756-364C8365592A}"/>
                  </a:ext>
                </a:extLst>
              </p:cNvPr>
              <p:cNvSpPr txBox="1"/>
              <p:nvPr/>
            </p:nvSpPr>
            <p:spPr>
              <a:xfrm>
                <a:off x="9841455" y="5781511"/>
                <a:ext cx="467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83E9F-8DBD-4174-9756-364C83655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455" y="5781511"/>
                <a:ext cx="4678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F5644A9-9DA9-4355-86B9-84D05A26F80C}"/>
              </a:ext>
            </a:extLst>
          </p:cNvPr>
          <p:cNvSpPr/>
          <p:nvPr/>
        </p:nvSpPr>
        <p:spPr>
          <a:xfrm>
            <a:off x="2457239" y="3434927"/>
            <a:ext cx="4348184" cy="2567278"/>
          </a:xfrm>
          <a:custGeom>
            <a:avLst/>
            <a:gdLst>
              <a:gd name="connsiteX0" fmla="*/ 0 w 3544388"/>
              <a:gd name="connsiteY0" fmla="*/ 2353442 h 2371826"/>
              <a:gd name="connsiteX1" fmla="*/ 400594 w 3544388"/>
              <a:gd name="connsiteY1" fmla="*/ 2344733 h 2371826"/>
              <a:gd name="connsiteX2" fmla="*/ 670560 w 3544388"/>
              <a:gd name="connsiteY2" fmla="*/ 2275065 h 2371826"/>
              <a:gd name="connsiteX3" fmla="*/ 905691 w 3544388"/>
              <a:gd name="connsiteY3" fmla="*/ 2066059 h 2371826"/>
              <a:gd name="connsiteX4" fmla="*/ 1079863 w 3544388"/>
              <a:gd name="connsiteY4" fmla="*/ 1752551 h 2371826"/>
              <a:gd name="connsiteX5" fmla="*/ 1219200 w 3544388"/>
              <a:gd name="connsiteY5" fmla="*/ 1395499 h 2371826"/>
              <a:gd name="connsiteX6" fmla="*/ 1375954 w 3544388"/>
              <a:gd name="connsiteY6" fmla="*/ 899111 h 2371826"/>
              <a:gd name="connsiteX7" fmla="*/ 1506583 w 3544388"/>
              <a:gd name="connsiteY7" fmla="*/ 489808 h 2371826"/>
              <a:gd name="connsiteX8" fmla="*/ 1611085 w 3544388"/>
              <a:gd name="connsiteY8" fmla="*/ 219842 h 2371826"/>
              <a:gd name="connsiteX9" fmla="*/ 1724297 w 3544388"/>
              <a:gd name="connsiteY9" fmla="*/ 36962 h 2371826"/>
              <a:gd name="connsiteX10" fmla="*/ 1811383 w 3544388"/>
              <a:gd name="connsiteY10" fmla="*/ 2128 h 2371826"/>
              <a:gd name="connsiteX11" fmla="*/ 1915885 w 3544388"/>
              <a:gd name="connsiteY11" fmla="*/ 71796 h 2371826"/>
              <a:gd name="connsiteX12" fmla="*/ 2081348 w 3544388"/>
              <a:gd name="connsiteY12" fmla="*/ 420139 h 2371826"/>
              <a:gd name="connsiteX13" fmla="*/ 2229394 w 3544388"/>
              <a:gd name="connsiteY13" fmla="*/ 864276 h 2371826"/>
              <a:gd name="connsiteX14" fmla="*/ 2360023 w 3544388"/>
              <a:gd name="connsiteY14" fmla="*/ 1334539 h 2371826"/>
              <a:gd name="connsiteX15" fmla="*/ 2508068 w 3544388"/>
              <a:gd name="connsiteY15" fmla="*/ 1700299 h 2371826"/>
              <a:gd name="connsiteX16" fmla="*/ 2682240 w 3544388"/>
              <a:gd name="connsiteY16" fmla="*/ 2048642 h 2371826"/>
              <a:gd name="connsiteX17" fmla="*/ 2943497 w 3544388"/>
              <a:gd name="connsiteY17" fmla="*/ 2301191 h 2371826"/>
              <a:gd name="connsiteX18" fmla="*/ 3248297 w 3544388"/>
              <a:gd name="connsiteY18" fmla="*/ 2362151 h 2371826"/>
              <a:gd name="connsiteX19" fmla="*/ 3544388 w 3544388"/>
              <a:gd name="connsiteY19" fmla="*/ 2370859 h 2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44388" h="2371826">
                <a:moveTo>
                  <a:pt x="0" y="2353442"/>
                </a:moveTo>
                <a:lnTo>
                  <a:pt x="400594" y="2344733"/>
                </a:lnTo>
                <a:cubicBezTo>
                  <a:pt x="512354" y="2331670"/>
                  <a:pt x="586377" y="2321511"/>
                  <a:pt x="670560" y="2275065"/>
                </a:cubicBezTo>
                <a:cubicBezTo>
                  <a:pt x="754743" y="2228619"/>
                  <a:pt x="837474" y="2153145"/>
                  <a:pt x="905691" y="2066059"/>
                </a:cubicBezTo>
                <a:cubicBezTo>
                  <a:pt x="973908" y="1978973"/>
                  <a:pt x="1027612" y="1864311"/>
                  <a:pt x="1079863" y="1752551"/>
                </a:cubicBezTo>
                <a:cubicBezTo>
                  <a:pt x="1132115" y="1640791"/>
                  <a:pt x="1169851" y="1537739"/>
                  <a:pt x="1219200" y="1395499"/>
                </a:cubicBezTo>
                <a:cubicBezTo>
                  <a:pt x="1268549" y="1253259"/>
                  <a:pt x="1328057" y="1050059"/>
                  <a:pt x="1375954" y="899111"/>
                </a:cubicBezTo>
                <a:cubicBezTo>
                  <a:pt x="1423851" y="748163"/>
                  <a:pt x="1467395" y="603019"/>
                  <a:pt x="1506583" y="489808"/>
                </a:cubicBezTo>
                <a:cubicBezTo>
                  <a:pt x="1545771" y="376597"/>
                  <a:pt x="1574799" y="295316"/>
                  <a:pt x="1611085" y="219842"/>
                </a:cubicBezTo>
                <a:cubicBezTo>
                  <a:pt x="1647371" y="144368"/>
                  <a:pt x="1690914" y="73248"/>
                  <a:pt x="1724297" y="36962"/>
                </a:cubicBezTo>
                <a:cubicBezTo>
                  <a:pt x="1757680" y="676"/>
                  <a:pt x="1779452" y="-3678"/>
                  <a:pt x="1811383" y="2128"/>
                </a:cubicBezTo>
                <a:cubicBezTo>
                  <a:pt x="1843314" y="7934"/>
                  <a:pt x="1870891" y="2127"/>
                  <a:pt x="1915885" y="71796"/>
                </a:cubicBezTo>
                <a:cubicBezTo>
                  <a:pt x="1960879" y="141464"/>
                  <a:pt x="2029097" y="288059"/>
                  <a:pt x="2081348" y="420139"/>
                </a:cubicBezTo>
                <a:cubicBezTo>
                  <a:pt x="2133599" y="552219"/>
                  <a:pt x="2182948" y="711876"/>
                  <a:pt x="2229394" y="864276"/>
                </a:cubicBezTo>
                <a:cubicBezTo>
                  <a:pt x="2275840" y="1016676"/>
                  <a:pt x="2313577" y="1195202"/>
                  <a:pt x="2360023" y="1334539"/>
                </a:cubicBezTo>
                <a:cubicBezTo>
                  <a:pt x="2406469" y="1473876"/>
                  <a:pt x="2454365" y="1581282"/>
                  <a:pt x="2508068" y="1700299"/>
                </a:cubicBezTo>
                <a:cubicBezTo>
                  <a:pt x="2561771" y="1819316"/>
                  <a:pt x="2609669" y="1948493"/>
                  <a:pt x="2682240" y="2048642"/>
                </a:cubicBezTo>
                <a:cubicBezTo>
                  <a:pt x="2754812" y="2148791"/>
                  <a:pt x="2849154" y="2248940"/>
                  <a:pt x="2943497" y="2301191"/>
                </a:cubicBezTo>
                <a:cubicBezTo>
                  <a:pt x="3037840" y="2353442"/>
                  <a:pt x="3148149" y="2350540"/>
                  <a:pt x="3248297" y="2362151"/>
                </a:cubicBezTo>
                <a:cubicBezTo>
                  <a:pt x="3348445" y="2373762"/>
                  <a:pt x="3446416" y="2372310"/>
                  <a:pt x="3544388" y="2370859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3A5CEC-78C1-48C9-B7BC-09DEB5D1443A}"/>
              </a:ext>
            </a:extLst>
          </p:cNvPr>
          <p:cNvSpPr/>
          <p:nvPr/>
        </p:nvSpPr>
        <p:spPr>
          <a:xfrm>
            <a:off x="4813984" y="3424783"/>
            <a:ext cx="4348184" cy="2587561"/>
          </a:xfrm>
          <a:custGeom>
            <a:avLst/>
            <a:gdLst>
              <a:gd name="connsiteX0" fmla="*/ 0 w 3544388"/>
              <a:gd name="connsiteY0" fmla="*/ 2353442 h 2371826"/>
              <a:gd name="connsiteX1" fmla="*/ 400594 w 3544388"/>
              <a:gd name="connsiteY1" fmla="*/ 2344733 h 2371826"/>
              <a:gd name="connsiteX2" fmla="*/ 670560 w 3544388"/>
              <a:gd name="connsiteY2" fmla="*/ 2275065 h 2371826"/>
              <a:gd name="connsiteX3" fmla="*/ 905691 w 3544388"/>
              <a:gd name="connsiteY3" fmla="*/ 2066059 h 2371826"/>
              <a:gd name="connsiteX4" fmla="*/ 1079863 w 3544388"/>
              <a:gd name="connsiteY4" fmla="*/ 1752551 h 2371826"/>
              <a:gd name="connsiteX5" fmla="*/ 1219200 w 3544388"/>
              <a:gd name="connsiteY5" fmla="*/ 1395499 h 2371826"/>
              <a:gd name="connsiteX6" fmla="*/ 1375954 w 3544388"/>
              <a:gd name="connsiteY6" fmla="*/ 899111 h 2371826"/>
              <a:gd name="connsiteX7" fmla="*/ 1506583 w 3544388"/>
              <a:gd name="connsiteY7" fmla="*/ 489808 h 2371826"/>
              <a:gd name="connsiteX8" fmla="*/ 1611085 w 3544388"/>
              <a:gd name="connsiteY8" fmla="*/ 219842 h 2371826"/>
              <a:gd name="connsiteX9" fmla="*/ 1724297 w 3544388"/>
              <a:gd name="connsiteY9" fmla="*/ 36962 h 2371826"/>
              <a:gd name="connsiteX10" fmla="*/ 1811383 w 3544388"/>
              <a:gd name="connsiteY10" fmla="*/ 2128 h 2371826"/>
              <a:gd name="connsiteX11" fmla="*/ 1915885 w 3544388"/>
              <a:gd name="connsiteY11" fmla="*/ 71796 h 2371826"/>
              <a:gd name="connsiteX12" fmla="*/ 2081348 w 3544388"/>
              <a:gd name="connsiteY12" fmla="*/ 420139 h 2371826"/>
              <a:gd name="connsiteX13" fmla="*/ 2229394 w 3544388"/>
              <a:gd name="connsiteY13" fmla="*/ 864276 h 2371826"/>
              <a:gd name="connsiteX14" fmla="*/ 2360023 w 3544388"/>
              <a:gd name="connsiteY14" fmla="*/ 1334539 h 2371826"/>
              <a:gd name="connsiteX15" fmla="*/ 2508068 w 3544388"/>
              <a:gd name="connsiteY15" fmla="*/ 1700299 h 2371826"/>
              <a:gd name="connsiteX16" fmla="*/ 2682240 w 3544388"/>
              <a:gd name="connsiteY16" fmla="*/ 2048642 h 2371826"/>
              <a:gd name="connsiteX17" fmla="*/ 2943497 w 3544388"/>
              <a:gd name="connsiteY17" fmla="*/ 2301191 h 2371826"/>
              <a:gd name="connsiteX18" fmla="*/ 3248297 w 3544388"/>
              <a:gd name="connsiteY18" fmla="*/ 2362151 h 2371826"/>
              <a:gd name="connsiteX19" fmla="*/ 3544388 w 3544388"/>
              <a:gd name="connsiteY19" fmla="*/ 2370859 h 2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44388" h="2371826">
                <a:moveTo>
                  <a:pt x="0" y="2353442"/>
                </a:moveTo>
                <a:lnTo>
                  <a:pt x="400594" y="2344733"/>
                </a:lnTo>
                <a:cubicBezTo>
                  <a:pt x="512354" y="2331670"/>
                  <a:pt x="586377" y="2321511"/>
                  <a:pt x="670560" y="2275065"/>
                </a:cubicBezTo>
                <a:cubicBezTo>
                  <a:pt x="754743" y="2228619"/>
                  <a:pt x="837474" y="2153145"/>
                  <a:pt x="905691" y="2066059"/>
                </a:cubicBezTo>
                <a:cubicBezTo>
                  <a:pt x="973908" y="1978973"/>
                  <a:pt x="1027612" y="1864311"/>
                  <a:pt x="1079863" y="1752551"/>
                </a:cubicBezTo>
                <a:cubicBezTo>
                  <a:pt x="1132115" y="1640791"/>
                  <a:pt x="1169851" y="1537739"/>
                  <a:pt x="1219200" y="1395499"/>
                </a:cubicBezTo>
                <a:cubicBezTo>
                  <a:pt x="1268549" y="1253259"/>
                  <a:pt x="1328057" y="1050059"/>
                  <a:pt x="1375954" y="899111"/>
                </a:cubicBezTo>
                <a:cubicBezTo>
                  <a:pt x="1423851" y="748163"/>
                  <a:pt x="1467395" y="603019"/>
                  <a:pt x="1506583" y="489808"/>
                </a:cubicBezTo>
                <a:cubicBezTo>
                  <a:pt x="1545771" y="376597"/>
                  <a:pt x="1574799" y="295316"/>
                  <a:pt x="1611085" y="219842"/>
                </a:cubicBezTo>
                <a:cubicBezTo>
                  <a:pt x="1647371" y="144368"/>
                  <a:pt x="1690914" y="73248"/>
                  <a:pt x="1724297" y="36962"/>
                </a:cubicBezTo>
                <a:cubicBezTo>
                  <a:pt x="1757680" y="676"/>
                  <a:pt x="1779452" y="-3678"/>
                  <a:pt x="1811383" y="2128"/>
                </a:cubicBezTo>
                <a:cubicBezTo>
                  <a:pt x="1843314" y="7934"/>
                  <a:pt x="1870891" y="2127"/>
                  <a:pt x="1915885" y="71796"/>
                </a:cubicBezTo>
                <a:cubicBezTo>
                  <a:pt x="1960879" y="141464"/>
                  <a:pt x="2029097" y="288059"/>
                  <a:pt x="2081348" y="420139"/>
                </a:cubicBezTo>
                <a:cubicBezTo>
                  <a:pt x="2133599" y="552219"/>
                  <a:pt x="2182948" y="711876"/>
                  <a:pt x="2229394" y="864276"/>
                </a:cubicBezTo>
                <a:cubicBezTo>
                  <a:pt x="2275840" y="1016676"/>
                  <a:pt x="2313577" y="1195202"/>
                  <a:pt x="2360023" y="1334539"/>
                </a:cubicBezTo>
                <a:cubicBezTo>
                  <a:pt x="2406469" y="1473876"/>
                  <a:pt x="2454365" y="1581282"/>
                  <a:pt x="2508068" y="1700299"/>
                </a:cubicBezTo>
                <a:cubicBezTo>
                  <a:pt x="2561771" y="1819316"/>
                  <a:pt x="2609669" y="1948493"/>
                  <a:pt x="2682240" y="2048642"/>
                </a:cubicBezTo>
                <a:cubicBezTo>
                  <a:pt x="2754812" y="2148791"/>
                  <a:pt x="2849154" y="2248940"/>
                  <a:pt x="2943497" y="2301191"/>
                </a:cubicBezTo>
                <a:cubicBezTo>
                  <a:pt x="3037840" y="2353442"/>
                  <a:pt x="3148149" y="2350540"/>
                  <a:pt x="3248297" y="2362151"/>
                </a:cubicBezTo>
                <a:cubicBezTo>
                  <a:pt x="3348445" y="2373762"/>
                  <a:pt x="3446416" y="2372310"/>
                  <a:pt x="3544388" y="2370859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80985F-AB63-4193-A491-B745EEA66AE6}"/>
                  </a:ext>
                </a:extLst>
              </p:cNvPr>
              <p:cNvSpPr txBox="1"/>
              <p:nvPr/>
            </p:nvSpPr>
            <p:spPr>
              <a:xfrm>
                <a:off x="3474684" y="2940394"/>
                <a:ext cx="2261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80985F-AB63-4193-A491-B745EEA6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84" y="2940394"/>
                <a:ext cx="2261039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21A9A7-348F-487B-B5AC-0AD68411192F}"/>
                  </a:ext>
                </a:extLst>
              </p:cNvPr>
              <p:cNvSpPr txBox="1"/>
              <p:nvPr/>
            </p:nvSpPr>
            <p:spPr>
              <a:xfrm>
                <a:off x="5857556" y="2950537"/>
                <a:ext cx="2261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</m:t>
                      </m:r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21A9A7-348F-487B-B5AC-0AD68411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56" y="2950537"/>
                <a:ext cx="2261039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7B0B70-6D3C-4550-B034-2FB9397DCCF1}"/>
              </a:ext>
            </a:extLst>
          </p:cNvPr>
          <p:cNvCxnSpPr>
            <a:cxnSpLocks/>
          </p:cNvCxnSpPr>
          <p:nvPr/>
        </p:nvCxnSpPr>
        <p:spPr>
          <a:xfrm flipV="1">
            <a:off x="5840138" y="3311566"/>
            <a:ext cx="0" cy="2862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27D1AD-C0A7-4801-BD0C-DACD89E3B8E2}"/>
              </a:ext>
            </a:extLst>
          </p:cNvPr>
          <p:cNvSpPr txBox="1"/>
          <p:nvPr/>
        </p:nvSpPr>
        <p:spPr>
          <a:xfrm>
            <a:off x="4376340" y="6155019"/>
            <a:ext cx="2927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7876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  <p:bldP spid="8" grpId="0" animBg="1"/>
      <p:bldP spid="9" grpId="0"/>
      <p:bldP spid="10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Bayes’ Decision Boundary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1ECAA6-25B7-4B7A-912C-B021EF68B7BB}"/>
              </a:ext>
            </a:extLst>
          </p:cNvPr>
          <p:cNvCxnSpPr>
            <a:cxnSpLocks/>
          </p:cNvCxnSpPr>
          <p:nvPr/>
        </p:nvCxnSpPr>
        <p:spPr>
          <a:xfrm>
            <a:off x="301457" y="4242267"/>
            <a:ext cx="72821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F0CE4-1AA5-4873-A2C3-7902879877F4}"/>
                  </a:ext>
                </a:extLst>
              </p:cNvPr>
              <p:cNvSpPr txBox="1"/>
              <p:nvPr/>
            </p:nvSpPr>
            <p:spPr>
              <a:xfrm>
                <a:off x="7571319" y="4011434"/>
                <a:ext cx="467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F0CE4-1AA5-4873-A2C3-79028798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319" y="4011434"/>
                <a:ext cx="4678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25F2F0-CA20-4DCF-AC17-893BE65664F3}"/>
              </a:ext>
            </a:extLst>
          </p:cNvPr>
          <p:cNvSpPr/>
          <p:nvPr/>
        </p:nvSpPr>
        <p:spPr>
          <a:xfrm>
            <a:off x="737496" y="1664850"/>
            <a:ext cx="4348184" cy="2567278"/>
          </a:xfrm>
          <a:custGeom>
            <a:avLst/>
            <a:gdLst>
              <a:gd name="connsiteX0" fmla="*/ 0 w 3544388"/>
              <a:gd name="connsiteY0" fmla="*/ 2353442 h 2371826"/>
              <a:gd name="connsiteX1" fmla="*/ 400594 w 3544388"/>
              <a:gd name="connsiteY1" fmla="*/ 2344733 h 2371826"/>
              <a:gd name="connsiteX2" fmla="*/ 670560 w 3544388"/>
              <a:gd name="connsiteY2" fmla="*/ 2275065 h 2371826"/>
              <a:gd name="connsiteX3" fmla="*/ 905691 w 3544388"/>
              <a:gd name="connsiteY3" fmla="*/ 2066059 h 2371826"/>
              <a:gd name="connsiteX4" fmla="*/ 1079863 w 3544388"/>
              <a:gd name="connsiteY4" fmla="*/ 1752551 h 2371826"/>
              <a:gd name="connsiteX5" fmla="*/ 1219200 w 3544388"/>
              <a:gd name="connsiteY5" fmla="*/ 1395499 h 2371826"/>
              <a:gd name="connsiteX6" fmla="*/ 1375954 w 3544388"/>
              <a:gd name="connsiteY6" fmla="*/ 899111 h 2371826"/>
              <a:gd name="connsiteX7" fmla="*/ 1506583 w 3544388"/>
              <a:gd name="connsiteY7" fmla="*/ 489808 h 2371826"/>
              <a:gd name="connsiteX8" fmla="*/ 1611085 w 3544388"/>
              <a:gd name="connsiteY8" fmla="*/ 219842 h 2371826"/>
              <a:gd name="connsiteX9" fmla="*/ 1724297 w 3544388"/>
              <a:gd name="connsiteY9" fmla="*/ 36962 h 2371826"/>
              <a:gd name="connsiteX10" fmla="*/ 1811383 w 3544388"/>
              <a:gd name="connsiteY10" fmla="*/ 2128 h 2371826"/>
              <a:gd name="connsiteX11" fmla="*/ 1915885 w 3544388"/>
              <a:gd name="connsiteY11" fmla="*/ 71796 h 2371826"/>
              <a:gd name="connsiteX12" fmla="*/ 2081348 w 3544388"/>
              <a:gd name="connsiteY12" fmla="*/ 420139 h 2371826"/>
              <a:gd name="connsiteX13" fmla="*/ 2229394 w 3544388"/>
              <a:gd name="connsiteY13" fmla="*/ 864276 h 2371826"/>
              <a:gd name="connsiteX14" fmla="*/ 2360023 w 3544388"/>
              <a:gd name="connsiteY14" fmla="*/ 1334539 h 2371826"/>
              <a:gd name="connsiteX15" fmla="*/ 2508068 w 3544388"/>
              <a:gd name="connsiteY15" fmla="*/ 1700299 h 2371826"/>
              <a:gd name="connsiteX16" fmla="*/ 2682240 w 3544388"/>
              <a:gd name="connsiteY16" fmla="*/ 2048642 h 2371826"/>
              <a:gd name="connsiteX17" fmla="*/ 2943497 w 3544388"/>
              <a:gd name="connsiteY17" fmla="*/ 2301191 h 2371826"/>
              <a:gd name="connsiteX18" fmla="*/ 3248297 w 3544388"/>
              <a:gd name="connsiteY18" fmla="*/ 2362151 h 2371826"/>
              <a:gd name="connsiteX19" fmla="*/ 3544388 w 3544388"/>
              <a:gd name="connsiteY19" fmla="*/ 2370859 h 2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44388" h="2371826">
                <a:moveTo>
                  <a:pt x="0" y="2353442"/>
                </a:moveTo>
                <a:lnTo>
                  <a:pt x="400594" y="2344733"/>
                </a:lnTo>
                <a:cubicBezTo>
                  <a:pt x="512354" y="2331670"/>
                  <a:pt x="586377" y="2321511"/>
                  <a:pt x="670560" y="2275065"/>
                </a:cubicBezTo>
                <a:cubicBezTo>
                  <a:pt x="754743" y="2228619"/>
                  <a:pt x="837474" y="2153145"/>
                  <a:pt x="905691" y="2066059"/>
                </a:cubicBezTo>
                <a:cubicBezTo>
                  <a:pt x="973908" y="1978973"/>
                  <a:pt x="1027612" y="1864311"/>
                  <a:pt x="1079863" y="1752551"/>
                </a:cubicBezTo>
                <a:cubicBezTo>
                  <a:pt x="1132115" y="1640791"/>
                  <a:pt x="1169851" y="1537739"/>
                  <a:pt x="1219200" y="1395499"/>
                </a:cubicBezTo>
                <a:cubicBezTo>
                  <a:pt x="1268549" y="1253259"/>
                  <a:pt x="1328057" y="1050059"/>
                  <a:pt x="1375954" y="899111"/>
                </a:cubicBezTo>
                <a:cubicBezTo>
                  <a:pt x="1423851" y="748163"/>
                  <a:pt x="1467395" y="603019"/>
                  <a:pt x="1506583" y="489808"/>
                </a:cubicBezTo>
                <a:cubicBezTo>
                  <a:pt x="1545771" y="376597"/>
                  <a:pt x="1574799" y="295316"/>
                  <a:pt x="1611085" y="219842"/>
                </a:cubicBezTo>
                <a:cubicBezTo>
                  <a:pt x="1647371" y="144368"/>
                  <a:pt x="1690914" y="73248"/>
                  <a:pt x="1724297" y="36962"/>
                </a:cubicBezTo>
                <a:cubicBezTo>
                  <a:pt x="1757680" y="676"/>
                  <a:pt x="1779452" y="-3678"/>
                  <a:pt x="1811383" y="2128"/>
                </a:cubicBezTo>
                <a:cubicBezTo>
                  <a:pt x="1843314" y="7934"/>
                  <a:pt x="1870891" y="2127"/>
                  <a:pt x="1915885" y="71796"/>
                </a:cubicBezTo>
                <a:cubicBezTo>
                  <a:pt x="1960879" y="141464"/>
                  <a:pt x="2029097" y="288059"/>
                  <a:pt x="2081348" y="420139"/>
                </a:cubicBezTo>
                <a:cubicBezTo>
                  <a:pt x="2133599" y="552219"/>
                  <a:pt x="2182948" y="711876"/>
                  <a:pt x="2229394" y="864276"/>
                </a:cubicBezTo>
                <a:cubicBezTo>
                  <a:pt x="2275840" y="1016676"/>
                  <a:pt x="2313577" y="1195202"/>
                  <a:pt x="2360023" y="1334539"/>
                </a:cubicBezTo>
                <a:cubicBezTo>
                  <a:pt x="2406469" y="1473876"/>
                  <a:pt x="2454365" y="1581282"/>
                  <a:pt x="2508068" y="1700299"/>
                </a:cubicBezTo>
                <a:cubicBezTo>
                  <a:pt x="2561771" y="1819316"/>
                  <a:pt x="2609669" y="1948493"/>
                  <a:pt x="2682240" y="2048642"/>
                </a:cubicBezTo>
                <a:cubicBezTo>
                  <a:pt x="2754812" y="2148791"/>
                  <a:pt x="2849154" y="2248940"/>
                  <a:pt x="2943497" y="2301191"/>
                </a:cubicBezTo>
                <a:cubicBezTo>
                  <a:pt x="3037840" y="2353442"/>
                  <a:pt x="3148149" y="2350540"/>
                  <a:pt x="3248297" y="2362151"/>
                </a:cubicBezTo>
                <a:cubicBezTo>
                  <a:pt x="3348445" y="2373762"/>
                  <a:pt x="3446416" y="2372310"/>
                  <a:pt x="3544388" y="2370859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F16466-37BB-4C0E-802C-3BD9D4E41C2D}"/>
              </a:ext>
            </a:extLst>
          </p:cNvPr>
          <p:cNvSpPr/>
          <p:nvPr/>
        </p:nvSpPr>
        <p:spPr>
          <a:xfrm>
            <a:off x="2792237" y="1654706"/>
            <a:ext cx="4348184" cy="2587561"/>
          </a:xfrm>
          <a:custGeom>
            <a:avLst/>
            <a:gdLst>
              <a:gd name="connsiteX0" fmla="*/ 0 w 3544388"/>
              <a:gd name="connsiteY0" fmla="*/ 2353442 h 2371826"/>
              <a:gd name="connsiteX1" fmla="*/ 400594 w 3544388"/>
              <a:gd name="connsiteY1" fmla="*/ 2344733 h 2371826"/>
              <a:gd name="connsiteX2" fmla="*/ 670560 w 3544388"/>
              <a:gd name="connsiteY2" fmla="*/ 2275065 h 2371826"/>
              <a:gd name="connsiteX3" fmla="*/ 905691 w 3544388"/>
              <a:gd name="connsiteY3" fmla="*/ 2066059 h 2371826"/>
              <a:gd name="connsiteX4" fmla="*/ 1079863 w 3544388"/>
              <a:gd name="connsiteY4" fmla="*/ 1752551 h 2371826"/>
              <a:gd name="connsiteX5" fmla="*/ 1219200 w 3544388"/>
              <a:gd name="connsiteY5" fmla="*/ 1395499 h 2371826"/>
              <a:gd name="connsiteX6" fmla="*/ 1375954 w 3544388"/>
              <a:gd name="connsiteY6" fmla="*/ 899111 h 2371826"/>
              <a:gd name="connsiteX7" fmla="*/ 1506583 w 3544388"/>
              <a:gd name="connsiteY7" fmla="*/ 489808 h 2371826"/>
              <a:gd name="connsiteX8" fmla="*/ 1611085 w 3544388"/>
              <a:gd name="connsiteY8" fmla="*/ 219842 h 2371826"/>
              <a:gd name="connsiteX9" fmla="*/ 1724297 w 3544388"/>
              <a:gd name="connsiteY9" fmla="*/ 36962 h 2371826"/>
              <a:gd name="connsiteX10" fmla="*/ 1811383 w 3544388"/>
              <a:gd name="connsiteY10" fmla="*/ 2128 h 2371826"/>
              <a:gd name="connsiteX11" fmla="*/ 1915885 w 3544388"/>
              <a:gd name="connsiteY11" fmla="*/ 71796 h 2371826"/>
              <a:gd name="connsiteX12" fmla="*/ 2081348 w 3544388"/>
              <a:gd name="connsiteY12" fmla="*/ 420139 h 2371826"/>
              <a:gd name="connsiteX13" fmla="*/ 2229394 w 3544388"/>
              <a:gd name="connsiteY13" fmla="*/ 864276 h 2371826"/>
              <a:gd name="connsiteX14" fmla="*/ 2360023 w 3544388"/>
              <a:gd name="connsiteY14" fmla="*/ 1334539 h 2371826"/>
              <a:gd name="connsiteX15" fmla="*/ 2508068 w 3544388"/>
              <a:gd name="connsiteY15" fmla="*/ 1700299 h 2371826"/>
              <a:gd name="connsiteX16" fmla="*/ 2682240 w 3544388"/>
              <a:gd name="connsiteY16" fmla="*/ 2048642 h 2371826"/>
              <a:gd name="connsiteX17" fmla="*/ 2943497 w 3544388"/>
              <a:gd name="connsiteY17" fmla="*/ 2301191 h 2371826"/>
              <a:gd name="connsiteX18" fmla="*/ 3248297 w 3544388"/>
              <a:gd name="connsiteY18" fmla="*/ 2362151 h 2371826"/>
              <a:gd name="connsiteX19" fmla="*/ 3544388 w 3544388"/>
              <a:gd name="connsiteY19" fmla="*/ 2370859 h 23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44388" h="2371826">
                <a:moveTo>
                  <a:pt x="0" y="2353442"/>
                </a:moveTo>
                <a:lnTo>
                  <a:pt x="400594" y="2344733"/>
                </a:lnTo>
                <a:cubicBezTo>
                  <a:pt x="512354" y="2331670"/>
                  <a:pt x="586377" y="2321511"/>
                  <a:pt x="670560" y="2275065"/>
                </a:cubicBezTo>
                <a:cubicBezTo>
                  <a:pt x="754743" y="2228619"/>
                  <a:pt x="837474" y="2153145"/>
                  <a:pt x="905691" y="2066059"/>
                </a:cubicBezTo>
                <a:cubicBezTo>
                  <a:pt x="973908" y="1978973"/>
                  <a:pt x="1027612" y="1864311"/>
                  <a:pt x="1079863" y="1752551"/>
                </a:cubicBezTo>
                <a:cubicBezTo>
                  <a:pt x="1132115" y="1640791"/>
                  <a:pt x="1169851" y="1537739"/>
                  <a:pt x="1219200" y="1395499"/>
                </a:cubicBezTo>
                <a:cubicBezTo>
                  <a:pt x="1268549" y="1253259"/>
                  <a:pt x="1328057" y="1050059"/>
                  <a:pt x="1375954" y="899111"/>
                </a:cubicBezTo>
                <a:cubicBezTo>
                  <a:pt x="1423851" y="748163"/>
                  <a:pt x="1467395" y="603019"/>
                  <a:pt x="1506583" y="489808"/>
                </a:cubicBezTo>
                <a:cubicBezTo>
                  <a:pt x="1545771" y="376597"/>
                  <a:pt x="1574799" y="295316"/>
                  <a:pt x="1611085" y="219842"/>
                </a:cubicBezTo>
                <a:cubicBezTo>
                  <a:pt x="1647371" y="144368"/>
                  <a:pt x="1690914" y="73248"/>
                  <a:pt x="1724297" y="36962"/>
                </a:cubicBezTo>
                <a:cubicBezTo>
                  <a:pt x="1757680" y="676"/>
                  <a:pt x="1779452" y="-3678"/>
                  <a:pt x="1811383" y="2128"/>
                </a:cubicBezTo>
                <a:cubicBezTo>
                  <a:pt x="1843314" y="7934"/>
                  <a:pt x="1870891" y="2127"/>
                  <a:pt x="1915885" y="71796"/>
                </a:cubicBezTo>
                <a:cubicBezTo>
                  <a:pt x="1960879" y="141464"/>
                  <a:pt x="2029097" y="288059"/>
                  <a:pt x="2081348" y="420139"/>
                </a:cubicBezTo>
                <a:cubicBezTo>
                  <a:pt x="2133599" y="552219"/>
                  <a:pt x="2182948" y="711876"/>
                  <a:pt x="2229394" y="864276"/>
                </a:cubicBezTo>
                <a:cubicBezTo>
                  <a:pt x="2275840" y="1016676"/>
                  <a:pt x="2313577" y="1195202"/>
                  <a:pt x="2360023" y="1334539"/>
                </a:cubicBezTo>
                <a:cubicBezTo>
                  <a:pt x="2406469" y="1473876"/>
                  <a:pt x="2454365" y="1581282"/>
                  <a:pt x="2508068" y="1700299"/>
                </a:cubicBezTo>
                <a:cubicBezTo>
                  <a:pt x="2561771" y="1819316"/>
                  <a:pt x="2609669" y="1948493"/>
                  <a:pt x="2682240" y="2048642"/>
                </a:cubicBezTo>
                <a:cubicBezTo>
                  <a:pt x="2754812" y="2148791"/>
                  <a:pt x="2849154" y="2248940"/>
                  <a:pt x="2943497" y="2301191"/>
                </a:cubicBezTo>
                <a:cubicBezTo>
                  <a:pt x="3037840" y="2353442"/>
                  <a:pt x="3148149" y="2350540"/>
                  <a:pt x="3248297" y="2362151"/>
                </a:cubicBezTo>
                <a:cubicBezTo>
                  <a:pt x="3348445" y="2373762"/>
                  <a:pt x="3446416" y="2372310"/>
                  <a:pt x="3544388" y="2370859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9746F-C3BD-4BCA-915F-9149365C4173}"/>
                  </a:ext>
                </a:extLst>
              </p:cNvPr>
              <p:cNvSpPr txBox="1"/>
              <p:nvPr/>
            </p:nvSpPr>
            <p:spPr>
              <a:xfrm>
                <a:off x="1754941" y="1170317"/>
                <a:ext cx="2261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9746F-C3BD-4BCA-915F-9149365C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41" y="1170317"/>
                <a:ext cx="2261039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09FEC2-8E3F-439D-9D81-D833361FDD26}"/>
                  </a:ext>
                </a:extLst>
              </p:cNvPr>
              <p:cNvSpPr txBox="1"/>
              <p:nvPr/>
            </p:nvSpPr>
            <p:spPr>
              <a:xfrm>
                <a:off x="3835809" y="1180460"/>
                <a:ext cx="2261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</m:t>
                      </m:r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09FEC2-8E3F-439D-9D81-D833361F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09" y="1180460"/>
                <a:ext cx="2261039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1D24B-FE73-4C91-B7A4-AA658840AE24}"/>
              </a:ext>
            </a:extLst>
          </p:cNvPr>
          <p:cNvCxnSpPr>
            <a:cxnSpLocks/>
          </p:cNvCxnSpPr>
          <p:nvPr/>
        </p:nvCxnSpPr>
        <p:spPr>
          <a:xfrm flipV="1">
            <a:off x="3982424" y="1643852"/>
            <a:ext cx="0" cy="28628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34F700-A756-4CFE-829F-342B0A8AE6C6}"/>
                  </a:ext>
                </a:extLst>
              </p:cNvPr>
              <p:cNvSpPr txBox="1"/>
              <p:nvPr/>
            </p:nvSpPr>
            <p:spPr>
              <a:xfrm>
                <a:off x="3289504" y="4523863"/>
                <a:ext cx="30430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 Decision Boundary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𝐶𝑙𝑎𝑠𝑠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𝐶𝑙𝑎𝑠𝑠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34F700-A756-4CFE-829F-342B0A8AE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04" y="4523863"/>
                <a:ext cx="3043077" cy="646331"/>
              </a:xfrm>
              <a:prstGeom prst="rect">
                <a:avLst/>
              </a:prstGeom>
              <a:blipFill>
                <a:blip r:embed="rId6"/>
                <a:stretch>
                  <a:fillRect l="-1804" t="-4717" b="-8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95D6807-B577-4ED0-89E1-298E8514C4E8}"/>
              </a:ext>
            </a:extLst>
          </p:cNvPr>
          <p:cNvGrpSpPr/>
          <p:nvPr/>
        </p:nvGrpSpPr>
        <p:grpSpPr>
          <a:xfrm>
            <a:off x="3327274" y="3882312"/>
            <a:ext cx="1223422" cy="374527"/>
            <a:chOff x="3327274" y="3882312"/>
            <a:chExt cx="1223422" cy="37452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9E69D5-6630-4103-990D-9ED5219DBD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2850" y="3959003"/>
              <a:ext cx="340590" cy="277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AA6D53-6385-40FE-BD53-F24763E49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145" y="4030699"/>
              <a:ext cx="259994" cy="205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1CFF15-2DCE-4EBD-92A2-C848AF9F3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293" y="4093329"/>
              <a:ext cx="173723" cy="1363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4A6CA-72FE-495F-BE61-A3A2E81FFDB7}"/>
                </a:ext>
              </a:extLst>
            </p:cNvPr>
            <p:cNvCxnSpPr>
              <a:stCxn id="5" idx="16"/>
            </p:cNvCxnSpPr>
            <p:nvPr/>
          </p:nvCxnSpPr>
          <p:spPr>
            <a:xfrm flipH="1">
              <a:off x="3581400" y="3882312"/>
              <a:ext cx="446614" cy="359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0F3091-AD2C-41BD-BC43-4D8ECCC81AB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403225" y="4136705"/>
              <a:ext cx="211642" cy="1093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77BFF5-E408-4047-820F-E0E5C12CD679}"/>
                </a:ext>
              </a:extLst>
            </p:cNvPr>
            <p:cNvCxnSpPr>
              <a:cxnSpLocks/>
              <a:stCxn id="5" idx="17"/>
            </p:cNvCxnSpPr>
            <p:nvPr/>
          </p:nvCxnSpPr>
          <p:spPr>
            <a:xfrm flipH="1">
              <a:off x="4206191" y="4155672"/>
              <a:ext cx="142328" cy="1011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FD1539-33D5-4900-AFE9-29C9E1DB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874" y="4183648"/>
              <a:ext cx="103123" cy="603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D6E3DF-35AC-465F-8CBF-3539CB9E4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795" y="4191358"/>
              <a:ext cx="62901" cy="42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B2129F-814C-4553-A0E0-F04EFB7E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7274" y="4198054"/>
              <a:ext cx="62901" cy="42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FAC8112-E083-4085-A069-02AEC6E80C22}"/>
              </a:ext>
            </a:extLst>
          </p:cNvPr>
          <p:cNvSpPr txBox="1"/>
          <p:nvPr/>
        </p:nvSpPr>
        <p:spPr>
          <a:xfrm>
            <a:off x="1170485" y="4572695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Region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3F3ADC-92B9-42A1-AA55-484269B3B869}"/>
              </a:ext>
            </a:extLst>
          </p:cNvPr>
          <p:cNvCxnSpPr>
            <a:cxnSpLocks/>
          </p:cNvCxnSpPr>
          <p:nvPr/>
        </p:nvCxnSpPr>
        <p:spPr>
          <a:xfrm flipH="1">
            <a:off x="2679324" y="4048491"/>
            <a:ext cx="1245555" cy="600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433192-93E4-4D56-8176-6620F74040FF}"/>
              </a:ext>
            </a:extLst>
          </p:cNvPr>
          <p:cNvCxnSpPr>
            <a:cxnSpLocks/>
          </p:cNvCxnSpPr>
          <p:nvPr/>
        </p:nvCxnSpPr>
        <p:spPr>
          <a:xfrm>
            <a:off x="3343842" y="1704551"/>
            <a:ext cx="17723" cy="2547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BD3B63-0767-4BB5-9207-895CD26519D1}"/>
              </a:ext>
            </a:extLst>
          </p:cNvPr>
          <p:cNvGrpSpPr/>
          <p:nvPr/>
        </p:nvGrpSpPr>
        <p:grpSpPr>
          <a:xfrm>
            <a:off x="3343458" y="2389903"/>
            <a:ext cx="609362" cy="1806963"/>
            <a:chOff x="3343458" y="2389903"/>
            <a:chExt cx="609362" cy="180696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089BE6-F217-4864-A942-D2578A95A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8462" y="3757237"/>
              <a:ext cx="554358" cy="439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ACA5B1A-7209-46DB-B1E2-320C4CFE4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1180" y="3657600"/>
              <a:ext cx="534545" cy="4357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EEB155-3061-41D3-B8A0-2F7F8A50FDCF}"/>
                </a:ext>
              </a:extLst>
            </p:cNvPr>
            <p:cNvCxnSpPr>
              <a:cxnSpLocks/>
              <a:stCxn id="5" idx="15"/>
            </p:cNvCxnSpPr>
            <p:nvPr/>
          </p:nvCxnSpPr>
          <p:spPr>
            <a:xfrm flipH="1">
              <a:off x="3358724" y="3505263"/>
              <a:ext cx="455619" cy="395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997C11-9FAA-4FC3-A60B-E6C0B8B4F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963" y="3393213"/>
              <a:ext cx="418685" cy="363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91A715-CA2A-449A-A3B2-C70AC7D52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319" y="3294440"/>
              <a:ext cx="377413" cy="32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CE7DD7-3B98-4977-9EEA-EF84275B4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724" y="3210525"/>
              <a:ext cx="337102" cy="270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AC7008-ECB6-48B1-B10E-1556616C59B8}"/>
                </a:ext>
              </a:extLst>
            </p:cNvPr>
            <p:cNvCxnSpPr>
              <a:cxnSpLocks/>
              <a:stCxn id="5" idx="14"/>
            </p:cNvCxnSpPr>
            <p:nvPr/>
          </p:nvCxnSpPr>
          <p:spPr>
            <a:xfrm flipH="1">
              <a:off x="3358724" y="3109363"/>
              <a:ext cx="274001" cy="246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B37BF3-A947-4289-A942-F4D2CF6BB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7740" y="2980462"/>
              <a:ext cx="259868" cy="235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E0187CE-D408-44B6-A8A3-C14A71A88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458" y="2872021"/>
              <a:ext cx="219847" cy="200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DA14A4-2A10-4A20-95EE-20BB6E44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7886" y="2722537"/>
              <a:ext cx="186868" cy="169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E51DE0-AB87-42E3-9FB1-9943AC14F55E}"/>
                </a:ext>
              </a:extLst>
            </p:cNvPr>
            <p:cNvCxnSpPr>
              <a:cxnSpLocks/>
              <a:stCxn id="5" idx="13"/>
            </p:cNvCxnSpPr>
            <p:nvPr/>
          </p:nvCxnSpPr>
          <p:spPr>
            <a:xfrm flipH="1">
              <a:off x="3352180" y="2600347"/>
              <a:ext cx="120292" cy="1184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9B0398-83E8-4493-B65F-D52D1E268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80" y="2482245"/>
              <a:ext cx="89140" cy="109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23F7ADD-0C99-4B98-94F1-FC8DF92D7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599" y="2389903"/>
              <a:ext cx="59727" cy="63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D4DADB-4B1B-4B28-84B8-CD1981753029}"/>
              </a:ext>
            </a:extLst>
          </p:cNvPr>
          <p:cNvCxnSpPr>
            <a:cxnSpLocks/>
          </p:cNvCxnSpPr>
          <p:nvPr/>
        </p:nvCxnSpPr>
        <p:spPr>
          <a:xfrm>
            <a:off x="4538563" y="1711615"/>
            <a:ext cx="17723" cy="2547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4B132B-CB44-4A3B-BF1B-B63822EA4BA4}"/>
              </a:ext>
            </a:extLst>
          </p:cNvPr>
          <p:cNvCxnSpPr>
            <a:cxnSpLocks/>
          </p:cNvCxnSpPr>
          <p:nvPr/>
        </p:nvCxnSpPr>
        <p:spPr>
          <a:xfrm flipH="1">
            <a:off x="2028825" y="2373205"/>
            <a:ext cx="1323356" cy="59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E46E832-57FB-48D7-B6B3-9EFBE9B47408}"/>
              </a:ext>
            </a:extLst>
          </p:cNvPr>
          <p:cNvSpPr txBox="1"/>
          <p:nvPr/>
        </p:nvSpPr>
        <p:spPr>
          <a:xfrm>
            <a:off x="986616" y="2576551"/>
            <a:ext cx="1180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Decision Boundary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B0A9ABA-30F9-45F1-B465-3160914C24B0}"/>
              </a:ext>
            </a:extLst>
          </p:cNvPr>
          <p:cNvCxnSpPr>
            <a:cxnSpLocks/>
          </p:cNvCxnSpPr>
          <p:nvPr/>
        </p:nvCxnSpPr>
        <p:spPr>
          <a:xfrm>
            <a:off x="4533970" y="2600369"/>
            <a:ext cx="1304135" cy="262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FD5DF46-79EB-4C1C-8B2C-5E80E85AE750}"/>
              </a:ext>
            </a:extLst>
          </p:cNvPr>
          <p:cNvSpPr txBox="1"/>
          <p:nvPr/>
        </p:nvSpPr>
        <p:spPr>
          <a:xfrm>
            <a:off x="5742424" y="2453239"/>
            <a:ext cx="1180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Decision Boundary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978C46C-C6D2-4274-B485-688B8FE217FE}"/>
              </a:ext>
            </a:extLst>
          </p:cNvPr>
          <p:cNvGrpSpPr/>
          <p:nvPr/>
        </p:nvGrpSpPr>
        <p:grpSpPr>
          <a:xfrm>
            <a:off x="4016330" y="2600347"/>
            <a:ext cx="548393" cy="1615600"/>
            <a:chOff x="4016330" y="2600347"/>
            <a:chExt cx="548393" cy="16156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66022F7-F141-48F4-8B1D-F21F918838AB}"/>
                </a:ext>
              </a:extLst>
            </p:cNvPr>
            <p:cNvCxnSpPr>
              <a:endCxn id="6" idx="6"/>
            </p:cNvCxnSpPr>
            <p:nvPr/>
          </p:nvCxnSpPr>
          <p:spPr>
            <a:xfrm flipH="1">
              <a:off x="4480230" y="2600347"/>
              <a:ext cx="53740" cy="352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410552E-D4D6-45FF-87AB-E57842CE6D01}"/>
                </a:ext>
              </a:extLst>
            </p:cNvPr>
            <p:cNvCxnSpPr>
              <a:stCxn id="5" idx="16"/>
            </p:cNvCxnSpPr>
            <p:nvPr/>
          </p:nvCxnSpPr>
          <p:spPr>
            <a:xfrm flipV="1">
              <a:off x="4028014" y="3481386"/>
              <a:ext cx="528272" cy="4009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60C3C0-3FDC-4338-9906-7E1843384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138" y="3616440"/>
              <a:ext cx="472817" cy="3503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0819E4-C703-4A86-9E1E-64B9EFAC0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1554" y="3756837"/>
              <a:ext cx="379556" cy="2881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586EEEF-E85D-4B42-85FE-AD4338ABC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5117" y="3869484"/>
              <a:ext cx="322838" cy="243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2BDD3CB-D691-4448-ADC5-310C34F0E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348" y="4001732"/>
              <a:ext cx="236375" cy="170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2C774B-172E-4023-9DB6-BF0B02AB3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867" y="4111545"/>
              <a:ext cx="148856" cy="104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C57FEE-0F46-4E3C-976C-E3EF73C0F2D1}"/>
                </a:ext>
              </a:extLst>
            </p:cNvPr>
            <p:cNvCxnSpPr/>
            <p:nvPr/>
          </p:nvCxnSpPr>
          <p:spPr>
            <a:xfrm flipV="1">
              <a:off x="4016330" y="3352029"/>
              <a:ext cx="528272" cy="4009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7CECA7B-547E-408B-A92E-480D4366D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475" y="3220637"/>
              <a:ext cx="433221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030E08D-EA42-4630-B4CA-2A906340C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439" y="3084039"/>
              <a:ext cx="337257" cy="2488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E332B05-90AB-4D60-8B7A-C25B04DE3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7640" y="2941758"/>
              <a:ext cx="260315" cy="200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7FD014-2989-4EE2-A9F2-B57BDD56C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202" y="2835236"/>
              <a:ext cx="197493" cy="147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F385D98-838A-4E0C-9600-25F369676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0538" y="2697188"/>
              <a:ext cx="130157" cy="991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F5238B99-5C99-429B-943A-DCF8A7AA99B9}"/>
              </a:ext>
            </a:extLst>
          </p:cNvPr>
          <p:cNvSpPr txBox="1"/>
          <p:nvPr/>
        </p:nvSpPr>
        <p:spPr>
          <a:xfrm>
            <a:off x="8175045" y="2593089"/>
            <a:ext cx="3561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decision boundary increases the misclassification error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56D2F6D-11B4-4733-961C-649C47843D58}"/>
              </a:ext>
            </a:extLst>
          </p:cNvPr>
          <p:cNvSpPr txBox="1"/>
          <p:nvPr/>
        </p:nvSpPr>
        <p:spPr>
          <a:xfrm>
            <a:off x="691329" y="5584827"/>
            <a:ext cx="1057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decision boundary gives minimum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13696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11" grpId="0"/>
      <p:bldP spid="51" grpId="0"/>
      <p:bldP spid="123" grpId="0"/>
      <p:bldP spid="127" grpId="0"/>
      <p:bldP spid="160" grpId="0"/>
      <p:bldP spid="1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§"/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928</Words>
  <Application>Microsoft Office PowerPoint</Application>
  <PresentationFormat>Widescreen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34</cp:revision>
  <cp:lastPrinted>2022-09-25T11:32:45Z</cp:lastPrinted>
  <dcterms:created xsi:type="dcterms:W3CDTF">2019-10-02T14:03:35Z</dcterms:created>
  <dcterms:modified xsi:type="dcterms:W3CDTF">2022-09-25T11:36:25Z</dcterms:modified>
</cp:coreProperties>
</file>