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69457-4C8B-4A52-AAC3-E42757C72912}" type="datetimeFigureOut">
              <a:rPr lang="en-IN" smtClean="0"/>
              <a:t>02-09-2022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63F9D-67D6-496A-BBC2-AA608DDFD24D}" type="slidenum">
              <a:rPr lang="en-IN" smtClean="0"/>
              <a:t>‹#›</a:t>
            </a:fld>
            <a:endParaRPr lang="en-IN"/>
          </a:p>
        </p:txBody>
      </p:sp>
    </p:spTree>
    <p:extLst>
      <p:ext uri="{BB962C8B-B14F-4D97-AF65-F5344CB8AC3E}">
        <p14:creationId xmlns:p14="http://schemas.microsoft.com/office/powerpoint/2010/main" val="236846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00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9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10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33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542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61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5115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344168" y="11824907"/>
            <a:ext cx="10753344" cy="11202543"/>
          </a:xfrm>
          <a:prstGeom prst="rect">
            <a:avLst/>
          </a:prstGeom>
        </p:spPr>
        <p:txBody>
          <a:bodyPr spcFirstLastPara="1" wrap="square" lIns="217612" tIns="217612" rIns="217612" bIns="217612" anchor="t" anchorCtr="0">
            <a:noAutofit/>
          </a:bodyPr>
          <a:lstStyle/>
          <a:p>
            <a:endParaRPr/>
          </a:p>
        </p:txBody>
      </p:sp>
      <p:sp>
        <p:nvSpPr>
          <p:cNvPr id="88" name="Google Shape;88;p2:notes"/>
          <p:cNvSpPr>
            <a:spLocks noGrp="1" noRot="1" noChangeAspect="1"/>
          </p:cNvSpPr>
          <p:nvPr>
            <p:ph type="sldImg" idx="2"/>
          </p:nvPr>
        </p:nvSpPr>
        <p:spPr>
          <a:xfrm>
            <a:off x="-1577975" y="1866900"/>
            <a:ext cx="16597313" cy="9336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25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CC4-B255-4F24-85C0-DA2F9D3D2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5D551F-5D5F-47F0-87DA-AB8DE6925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16DF34-2DEC-40B5-891A-648A89C0066C}"/>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5" name="Footer Placeholder 4">
            <a:extLst>
              <a:ext uri="{FF2B5EF4-FFF2-40B4-BE49-F238E27FC236}">
                <a16:creationId xmlns:a16="http://schemas.microsoft.com/office/drawing/2014/main" id="{2A5269FD-E7AA-4E72-915B-3748749D0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4CEC9-8BD7-44E8-88F0-7FB14DD99523}"/>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1330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55A6-38C0-4461-9123-AB8E501952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42D827-6BF5-4846-B78F-6B066FC615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B95C1-342F-4CC4-891E-DCD96C5FDB1E}"/>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5" name="Footer Placeholder 4">
            <a:extLst>
              <a:ext uri="{FF2B5EF4-FFF2-40B4-BE49-F238E27FC236}">
                <a16:creationId xmlns:a16="http://schemas.microsoft.com/office/drawing/2014/main" id="{C28326F3-D3EC-4982-ACD9-12B2BB61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7C4B1F-8D58-4D5A-A397-0F1B72BFC9DE}"/>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393888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40BA5-52AC-4182-9222-327441F8D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6A89C-763F-40AC-ABDA-0EC4429D1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86477-61AC-406D-8596-AC4BF50D2A56}"/>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5" name="Footer Placeholder 4">
            <a:extLst>
              <a:ext uri="{FF2B5EF4-FFF2-40B4-BE49-F238E27FC236}">
                <a16:creationId xmlns:a16="http://schemas.microsoft.com/office/drawing/2014/main" id="{83B0D814-894A-406A-9268-6A8A34EF9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E748C-6647-486E-AF26-591A8C52AFC4}"/>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19405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42AA-7EAD-4AF1-996F-AB925EDAA2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58AEB-207F-43D1-9764-AC3B97995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72BE7-AB3A-4D75-88B4-A37354B3C81D}"/>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5" name="Footer Placeholder 4">
            <a:extLst>
              <a:ext uri="{FF2B5EF4-FFF2-40B4-BE49-F238E27FC236}">
                <a16:creationId xmlns:a16="http://schemas.microsoft.com/office/drawing/2014/main" id="{979176FD-00BD-4176-8BBE-164DE5C1D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3F379-AA03-4D8A-B009-7A88F6DED1CE}"/>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339234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D8BC-1B5C-44E0-A9EF-A3DF6507A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38E36-B899-4B4A-BF27-92A9B319A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0EA90-978F-4772-9FF0-C70DCD5FE776}"/>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5" name="Footer Placeholder 4">
            <a:extLst>
              <a:ext uri="{FF2B5EF4-FFF2-40B4-BE49-F238E27FC236}">
                <a16:creationId xmlns:a16="http://schemas.microsoft.com/office/drawing/2014/main" id="{638F460E-569A-42E1-94F4-E3C0C838A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602CB-36E2-4266-9352-B740CA885D18}"/>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260665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768-9B6B-431B-B637-2BD383B729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4AE8EF-1726-471F-B049-0F3E74BC1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0F60C5-B3F5-417B-A79A-05731F17E9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2355BB-447B-462C-8A22-85E5F5B47416}"/>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6" name="Footer Placeholder 5">
            <a:extLst>
              <a:ext uri="{FF2B5EF4-FFF2-40B4-BE49-F238E27FC236}">
                <a16:creationId xmlns:a16="http://schemas.microsoft.com/office/drawing/2014/main" id="{C5B442D3-B84A-4897-A236-0D2C5C1C4F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5D915-5464-488F-A0CC-AC1C3B5E2D97}"/>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49776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3B3D-C4D4-43CC-8F4C-69D509A567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03A54-0465-45BD-BD89-3CD3118E2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EFEB6F-A28B-43F9-A5DF-264BE64C0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C916F6-1EB5-4094-9E5D-37787732C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F2917-78AC-40E6-B418-B57B3AE74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4D477B-0A20-4476-A32D-6FFCFC516913}"/>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8" name="Footer Placeholder 7">
            <a:extLst>
              <a:ext uri="{FF2B5EF4-FFF2-40B4-BE49-F238E27FC236}">
                <a16:creationId xmlns:a16="http://schemas.microsoft.com/office/drawing/2014/main" id="{AC70897A-E5FF-49F7-A2B1-A43BC10A01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59DD88-C48F-4E97-BFCB-F3A10BB9F9E6}"/>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100367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297F-59CC-477B-8721-1548C3E697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B69F6E-AA7C-4DF3-89BC-106379AA3507}"/>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4" name="Footer Placeholder 3">
            <a:extLst>
              <a:ext uri="{FF2B5EF4-FFF2-40B4-BE49-F238E27FC236}">
                <a16:creationId xmlns:a16="http://schemas.microsoft.com/office/drawing/2014/main" id="{0A1733D6-B405-4619-B1E4-DFC179CEF7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24BB71-462D-46FD-89C1-EB3303799719}"/>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347820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2A113-6B58-45C6-9AB5-5FF232A87C50}"/>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3" name="Footer Placeholder 2">
            <a:extLst>
              <a:ext uri="{FF2B5EF4-FFF2-40B4-BE49-F238E27FC236}">
                <a16:creationId xmlns:a16="http://schemas.microsoft.com/office/drawing/2014/main" id="{FCBC827D-FC11-4961-BC00-FE7D466C7D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FE7898-ECEF-48F7-B34D-8A482D6CD645}"/>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2077914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FC68-3EE6-4F16-924F-331ECA55B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01807E-FFEA-4EBF-8F2F-2695E97E0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84B41F-32C5-4D3E-A355-86CAC0903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E4A50-2834-4359-B33A-CE46A17EBDC8}"/>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6" name="Footer Placeholder 5">
            <a:extLst>
              <a:ext uri="{FF2B5EF4-FFF2-40B4-BE49-F238E27FC236}">
                <a16:creationId xmlns:a16="http://schemas.microsoft.com/office/drawing/2014/main" id="{CCA35B61-5CA7-45A2-9699-0C90D87D80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EEC69-9D1D-4004-AB76-F4536E589308}"/>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237518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CDF5-4673-45BD-A9EE-B88492296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1BCF8F-CC31-41BB-BB1E-2F45909E2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65C266-0A12-4629-9A21-E43EBCA17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5CF5-FF73-4183-B1AB-85B342A07C99}"/>
              </a:ext>
            </a:extLst>
          </p:cNvPr>
          <p:cNvSpPr>
            <a:spLocks noGrp="1"/>
          </p:cNvSpPr>
          <p:nvPr>
            <p:ph type="dt" sz="half" idx="10"/>
          </p:nvPr>
        </p:nvSpPr>
        <p:spPr/>
        <p:txBody>
          <a:bodyPr/>
          <a:lstStyle/>
          <a:p>
            <a:fld id="{B277DA50-AB96-4DF5-9543-5A6A85325906}" type="datetimeFigureOut">
              <a:rPr lang="en-IN" smtClean="0"/>
              <a:t>02-09-2022</a:t>
            </a:fld>
            <a:endParaRPr lang="en-IN"/>
          </a:p>
        </p:txBody>
      </p:sp>
      <p:sp>
        <p:nvSpPr>
          <p:cNvPr id="6" name="Footer Placeholder 5">
            <a:extLst>
              <a:ext uri="{FF2B5EF4-FFF2-40B4-BE49-F238E27FC236}">
                <a16:creationId xmlns:a16="http://schemas.microsoft.com/office/drawing/2014/main" id="{2A875E5A-8395-4F8E-8198-D9625D67AE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21757-1646-4DEE-AC27-A7E9A27A3B5C}"/>
              </a:ext>
            </a:extLst>
          </p:cNvPr>
          <p:cNvSpPr>
            <a:spLocks noGrp="1"/>
          </p:cNvSpPr>
          <p:nvPr>
            <p:ph type="sldNum" sz="quarter" idx="12"/>
          </p:nvPr>
        </p:nvSpPr>
        <p:spPr/>
        <p:txBody>
          <a:bodyPr/>
          <a:lstStyle/>
          <a:p>
            <a:fld id="{A393E419-BDDE-4A05-958E-94F53AE6FA07}" type="slidenum">
              <a:rPr lang="en-IN" smtClean="0"/>
              <a:t>‹#›</a:t>
            </a:fld>
            <a:endParaRPr lang="en-IN"/>
          </a:p>
        </p:txBody>
      </p:sp>
    </p:spTree>
    <p:extLst>
      <p:ext uri="{BB962C8B-B14F-4D97-AF65-F5344CB8AC3E}">
        <p14:creationId xmlns:p14="http://schemas.microsoft.com/office/powerpoint/2010/main" val="308542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051C4-4FF7-4A14-B8AA-5F87FEF6C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7A0B62-A181-463C-BB9D-5684C7FBD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23018-4E8C-4F03-98E5-F3AF42494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7DA50-AB96-4DF5-9543-5A6A85325906}" type="datetimeFigureOut">
              <a:rPr lang="en-IN" smtClean="0"/>
              <a:t>02-09-2022</a:t>
            </a:fld>
            <a:endParaRPr lang="en-IN"/>
          </a:p>
        </p:txBody>
      </p:sp>
      <p:sp>
        <p:nvSpPr>
          <p:cNvPr id="5" name="Footer Placeholder 4">
            <a:extLst>
              <a:ext uri="{FF2B5EF4-FFF2-40B4-BE49-F238E27FC236}">
                <a16:creationId xmlns:a16="http://schemas.microsoft.com/office/drawing/2014/main" id="{90EAC6DC-7813-413B-BB25-F8AB9CF56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8F4AF5-1A66-4FFC-9438-9A2D99A9F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3E419-BDDE-4A05-958E-94F53AE6FA07}" type="slidenum">
              <a:rPr lang="en-IN" smtClean="0"/>
              <a:t>‹#›</a:t>
            </a:fld>
            <a:endParaRPr lang="en-IN"/>
          </a:p>
        </p:txBody>
      </p:sp>
    </p:spTree>
    <p:extLst>
      <p:ext uri="{BB962C8B-B14F-4D97-AF65-F5344CB8AC3E}">
        <p14:creationId xmlns:p14="http://schemas.microsoft.com/office/powerpoint/2010/main" val="218702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uravkarmakar2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powerbi.microsoft.com/en-us/download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
            <a:extLst>
              <a:ext uri="{FF2B5EF4-FFF2-40B4-BE49-F238E27FC236}">
                <a16:creationId xmlns:a16="http://schemas.microsoft.com/office/drawing/2014/main" id="{E028AE09-AE91-42A7-A478-E656991726B5}"/>
              </a:ext>
            </a:extLst>
          </p:cNvPr>
          <p:cNvSpPr txBox="1"/>
          <p:nvPr/>
        </p:nvSpPr>
        <p:spPr>
          <a:xfrm>
            <a:off x="1209412" y="1737006"/>
            <a:ext cx="9773174" cy="193895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6000"/>
              <a:buFont typeface="Arial"/>
              <a:buNone/>
              <a:tabLst/>
              <a:defRPr/>
            </a:pPr>
            <a:r>
              <a:rPr kumimoji="0" lang="en-IN" sz="6000" b="1" i="0" u="none" strike="noStrike" kern="0" cap="none" spc="0" normalizeH="0" baseline="0" noProof="0" dirty="0">
                <a:ln>
                  <a:noFill/>
                </a:ln>
                <a:solidFill>
                  <a:srgbClr val="000000"/>
                </a:solidFill>
                <a:effectLst/>
                <a:uLnTx/>
                <a:uFillTx/>
                <a:latin typeface="Arial"/>
                <a:ea typeface="Arial"/>
                <a:cs typeface="Arial"/>
                <a:sym typeface="Arial"/>
              </a:rPr>
              <a:t>INTRODUCTION TO MICROSOFT POWER BI</a:t>
            </a:r>
            <a:endParaRPr kumimoji="0" sz="14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5" name="TextBox 4">
            <a:extLst>
              <a:ext uri="{FF2B5EF4-FFF2-40B4-BE49-F238E27FC236}">
                <a16:creationId xmlns:a16="http://schemas.microsoft.com/office/drawing/2014/main" id="{E28E3E25-A80F-4F28-BCFE-D624FBEFB250}"/>
              </a:ext>
            </a:extLst>
          </p:cNvPr>
          <p:cNvSpPr txBox="1"/>
          <p:nvPr/>
        </p:nvSpPr>
        <p:spPr>
          <a:xfrm>
            <a:off x="3823316" y="4332302"/>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hlinkClick r:id="rId2"/>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60004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Download</a:t>
            </a:r>
            <a:r>
              <a:rPr lang="en-IN" sz="3200" b="1" kern="0" dirty="0">
                <a:solidFill>
                  <a:srgbClr val="00B0F0"/>
                </a:solidFill>
                <a:latin typeface="Arial"/>
                <a:ea typeface="Arial"/>
                <a:cs typeface="Arial"/>
                <a:sym typeface="Arial"/>
              </a:rPr>
              <a:t> and Install Power BI</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3" name="TextBox 2">
            <a:extLst>
              <a:ext uri="{FF2B5EF4-FFF2-40B4-BE49-F238E27FC236}">
                <a16:creationId xmlns:a16="http://schemas.microsoft.com/office/drawing/2014/main" id="{E870286F-577B-4F4C-B976-E4713DE55C40}"/>
              </a:ext>
            </a:extLst>
          </p:cNvPr>
          <p:cNvSpPr txBox="1"/>
          <p:nvPr/>
        </p:nvSpPr>
        <p:spPr>
          <a:xfrm>
            <a:off x="276837" y="796954"/>
            <a:ext cx="1102313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Step-5: </a:t>
            </a:r>
            <a:r>
              <a:rPr lang="en-IN" dirty="0">
                <a:latin typeface="Arial" panose="020B0604020202020204" pitchFamily="34" charset="0"/>
                <a:cs typeface="Arial" panose="020B0604020202020204" pitchFamily="34" charset="0"/>
              </a:rPr>
              <a:t>Choose the .exe file to your local machine.</a:t>
            </a:r>
            <a:endParaRPr lang="en-IN"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C8B6021-B47A-44CC-9DC6-FDAF1DC70F3E}"/>
              </a:ext>
            </a:extLst>
          </p:cNvPr>
          <p:cNvPicPr>
            <a:picLocks noChangeAspect="1"/>
          </p:cNvPicPr>
          <p:nvPr/>
        </p:nvPicPr>
        <p:blipFill>
          <a:blip r:embed="rId3"/>
          <a:stretch>
            <a:fillRect/>
          </a:stretch>
        </p:blipFill>
        <p:spPr>
          <a:xfrm>
            <a:off x="2171152" y="1319782"/>
            <a:ext cx="7849695" cy="2657846"/>
          </a:xfrm>
          <a:prstGeom prst="rect">
            <a:avLst/>
          </a:prstGeom>
        </p:spPr>
      </p:pic>
      <p:sp>
        <p:nvSpPr>
          <p:cNvPr id="7" name="TextBox 6">
            <a:extLst>
              <a:ext uri="{FF2B5EF4-FFF2-40B4-BE49-F238E27FC236}">
                <a16:creationId xmlns:a16="http://schemas.microsoft.com/office/drawing/2014/main" id="{66C4BE7A-AE4A-4EF8-BD7A-7FE1F51819AE}"/>
              </a:ext>
            </a:extLst>
          </p:cNvPr>
          <p:cNvSpPr txBox="1"/>
          <p:nvPr/>
        </p:nvSpPr>
        <p:spPr>
          <a:xfrm>
            <a:off x="276837" y="3792962"/>
            <a:ext cx="1102313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Step-6: </a:t>
            </a:r>
            <a:r>
              <a:rPr lang="en-IN" dirty="0">
                <a:latin typeface="Arial" panose="020B0604020202020204" pitchFamily="34" charset="0"/>
                <a:cs typeface="Arial" panose="020B0604020202020204" pitchFamily="34" charset="0"/>
              </a:rPr>
              <a:t>Once the installer (.exe file) is downloaded click on it to install Power BI to your local machine.</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250902D-808B-4EDC-8200-FE98F69B2E56}"/>
              </a:ext>
            </a:extLst>
          </p:cNvPr>
          <p:cNvSpPr txBox="1"/>
          <p:nvPr/>
        </p:nvSpPr>
        <p:spPr>
          <a:xfrm>
            <a:off x="276837" y="4521666"/>
            <a:ext cx="11417416" cy="1754326"/>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rPr>
              <a:t>Now you are ready to use Power BI in your local machine.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rPr>
              <a:t>You may choose or not to choose sign in. If you don’t have Power BI license just ignore the sign in step and use it as it is.</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i="1" dirty="0">
                <a:latin typeface="Arial" panose="020B0604020202020204" pitchFamily="34" charset="0"/>
                <a:cs typeface="Arial" panose="020B0604020202020204" pitchFamily="34" charset="0"/>
              </a:rPr>
              <a:t>Power BI is </a:t>
            </a:r>
            <a:r>
              <a:rPr lang="en-IN" b="1" i="1" dirty="0">
                <a:solidFill>
                  <a:srgbClr val="FF0000"/>
                </a:solidFill>
                <a:latin typeface="Arial" panose="020B0604020202020204" pitchFamily="34" charset="0"/>
                <a:cs typeface="Arial" panose="020B0604020202020204" pitchFamily="34" charset="0"/>
              </a:rPr>
              <a:t>not available </a:t>
            </a:r>
            <a:r>
              <a:rPr lang="en-IN" b="1" i="1" dirty="0">
                <a:latin typeface="Arial" panose="020B0604020202020204" pitchFamily="34" charset="0"/>
                <a:cs typeface="Arial" panose="020B0604020202020204" pitchFamily="34" charset="0"/>
              </a:rPr>
              <a:t>for Mac or Linux machines</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1786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What is Business Intelligence (</a:t>
            </a:r>
            <a:r>
              <a:rPr lang="en-IN" sz="3200" b="1" kern="0" dirty="0">
                <a:solidFill>
                  <a:srgbClr val="00B0F0"/>
                </a:solidFill>
                <a:latin typeface="Arial"/>
                <a:ea typeface="Arial"/>
                <a:cs typeface="Arial"/>
                <a:sym typeface="Arial"/>
              </a:rPr>
              <a:t>BI)</a:t>
            </a: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4" name="TextBox 3">
            <a:extLst>
              <a:ext uri="{FF2B5EF4-FFF2-40B4-BE49-F238E27FC236}">
                <a16:creationId xmlns:a16="http://schemas.microsoft.com/office/drawing/2014/main" id="{4EB99F8E-F65C-48B0-B480-25F00257CAF5}"/>
              </a:ext>
            </a:extLst>
          </p:cNvPr>
          <p:cNvSpPr txBox="1"/>
          <p:nvPr/>
        </p:nvSpPr>
        <p:spPr>
          <a:xfrm>
            <a:off x="220211" y="661000"/>
            <a:ext cx="11446778" cy="2954655"/>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333333"/>
                </a:solidFill>
                <a:effectLst/>
                <a:latin typeface="Arial" panose="020B0604020202020204" pitchFamily="34" charset="0"/>
                <a:cs typeface="Arial" panose="020B0604020202020204" pitchFamily="34" charset="0"/>
              </a:rPr>
              <a:t>The BI term refers to </a:t>
            </a:r>
            <a:r>
              <a:rPr lang="en-US" b="1" i="0" dirty="0">
                <a:solidFill>
                  <a:srgbClr val="333333"/>
                </a:solidFill>
                <a:effectLst/>
                <a:latin typeface="Arial" panose="020B0604020202020204" pitchFamily="34" charset="0"/>
                <a:cs typeface="Arial" panose="020B0604020202020204" pitchFamily="34" charset="0"/>
              </a:rPr>
              <a:t>Business Intelligence</a:t>
            </a:r>
            <a:r>
              <a:rPr lang="en-US" b="0" i="0" dirty="0">
                <a:solidFill>
                  <a:srgbClr val="333333"/>
                </a:solidFill>
                <a:effectLst/>
                <a:latin typeface="Arial" panose="020B0604020202020204" pitchFamily="34" charset="0"/>
                <a:cs typeface="Arial" panose="020B0604020202020204" pitchFamily="34" charset="0"/>
              </a:rPr>
              <a:t>. It is a data-driven decision support system (DSS), which helps you to analyze the data and provide actionable information. It helps the business manager, corporate executives, and other users in making their decisions easily.</a:t>
            </a:r>
          </a:p>
          <a:p>
            <a:pPr marL="171450" indent="-171450" algn="just">
              <a:buFont typeface="Wingdings" panose="05000000000000000000" pitchFamily="2" charset="2"/>
              <a:buChar char="§"/>
            </a:pPr>
            <a:endParaRPr lang="en-US" sz="800" b="0" i="0" dirty="0">
              <a:solidFill>
                <a:srgbClr val="333333"/>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b="0" i="0" dirty="0">
                <a:solidFill>
                  <a:srgbClr val="333333"/>
                </a:solidFill>
                <a:effectLst/>
                <a:latin typeface="Arial" panose="020B0604020202020204" pitchFamily="34" charset="0"/>
                <a:cs typeface="Arial" panose="020B0604020202020204" pitchFamily="34" charset="0"/>
              </a:rPr>
              <a:t>Business intelligence refers to the applications, technologies, and practices for the collection, analysis, integration, and presents the business information. The purpose of business intelligence is to support better decision making.</a:t>
            </a:r>
          </a:p>
          <a:p>
            <a:pPr marL="171450" indent="-171450" algn="just">
              <a:buFont typeface="Wingdings" panose="05000000000000000000" pitchFamily="2" charset="2"/>
              <a:buChar char="§"/>
            </a:pPr>
            <a:endParaRPr lang="en-US" sz="800" b="0" i="0" dirty="0">
              <a:solidFill>
                <a:srgbClr val="333333"/>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b="0" i="0" dirty="0">
                <a:solidFill>
                  <a:srgbClr val="333333"/>
                </a:solidFill>
                <a:effectLst/>
                <a:latin typeface="Arial" panose="020B0604020202020204" pitchFamily="34" charset="0"/>
                <a:cs typeface="Arial" panose="020B0604020202020204" pitchFamily="34" charset="0"/>
              </a:rPr>
              <a:t>Sometimes the business intelligence is used interchangeably with briefing books, reports, query tools, and executive information systems.</a:t>
            </a:r>
          </a:p>
          <a:p>
            <a:pPr marL="171450" indent="-171450" algn="just">
              <a:buFont typeface="Wingdings" panose="05000000000000000000" pitchFamily="2" charset="2"/>
              <a:buChar char="§"/>
            </a:pPr>
            <a:endParaRPr lang="en-US" sz="800" b="0" i="0" dirty="0">
              <a:solidFill>
                <a:srgbClr val="333333"/>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b="0" i="0" dirty="0">
                <a:solidFill>
                  <a:srgbClr val="333333"/>
                </a:solidFill>
                <a:effectLst/>
                <a:latin typeface="Arial" panose="020B0604020202020204" pitchFamily="34" charset="0"/>
                <a:cs typeface="Arial" panose="020B0604020202020204" pitchFamily="34" charset="0"/>
              </a:rPr>
              <a:t>The below image shows the benefits of business intelligence, such as:</a:t>
            </a:r>
          </a:p>
        </p:txBody>
      </p:sp>
      <p:sp>
        <p:nvSpPr>
          <p:cNvPr id="3" name="AutoShape 2" descr="What is BI">
            <a:extLst>
              <a:ext uri="{FF2B5EF4-FFF2-40B4-BE49-F238E27FC236}">
                <a16:creationId xmlns:a16="http://schemas.microsoft.com/office/drawing/2014/main" id="{E0496DB0-18B5-4BBA-AA6E-2B22DE9E18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What is BI">
            <a:extLst>
              <a:ext uri="{FF2B5EF4-FFF2-40B4-BE49-F238E27FC236}">
                <a16:creationId xmlns:a16="http://schemas.microsoft.com/office/drawing/2014/main" id="{C641D404-0A46-4647-BF4E-6752F4F831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AA8B28B-9A57-4DF8-9BED-419027320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116" y="3633197"/>
            <a:ext cx="4222568" cy="3031804"/>
          </a:xfrm>
          <a:prstGeom prst="rect">
            <a:avLst/>
          </a:prstGeom>
        </p:spPr>
      </p:pic>
    </p:spTree>
    <p:extLst>
      <p:ext uri="{BB962C8B-B14F-4D97-AF65-F5344CB8AC3E}">
        <p14:creationId xmlns:p14="http://schemas.microsoft.com/office/powerpoint/2010/main" val="302599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What is </a:t>
            </a:r>
            <a:r>
              <a:rPr lang="en-IN" sz="3200" b="1" kern="0" dirty="0">
                <a:solidFill>
                  <a:srgbClr val="00B0F0"/>
                </a:solidFill>
                <a:latin typeface="Arial"/>
                <a:ea typeface="Arial"/>
                <a:cs typeface="Arial"/>
                <a:sym typeface="Arial"/>
              </a:rPr>
              <a:t>Power BI</a:t>
            </a: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13" name="TextBox 12">
            <a:extLst>
              <a:ext uri="{FF2B5EF4-FFF2-40B4-BE49-F238E27FC236}">
                <a16:creationId xmlns:a16="http://schemas.microsoft.com/office/drawing/2014/main" id="{E0753DE6-23FF-47E5-AEFC-1C7DE65103FA}"/>
              </a:ext>
            </a:extLst>
          </p:cNvPr>
          <p:cNvSpPr txBox="1"/>
          <p:nvPr/>
        </p:nvSpPr>
        <p:spPr>
          <a:xfrm>
            <a:off x="372261" y="774280"/>
            <a:ext cx="11447478" cy="1908215"/>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333333"/>
                </a:solidFill>
                <a:effectLst/>
                <a:latin typeface="Arial" panose="020B0604020202020204" pitchFamily="34" charset="0"/>
                <a:cs typeface="Arial" panose="020B0604020202020204" pitchFamily="34" charset="0"/>
              </a:rPr>
              <a:t>Power BI is one of the most popular </a:t>
            </a:r>
            <a:r>
              <a:rPr lang="en-US" b="1" i="0" dirty="0">
                <a:solidFill>
                  <a:srgbClr val="333333"/>
                </a:solidFill>
                <a:effectLst/>
                <a:latin typeface="Arial" panose="020B0604020202020204" pitchFamily="34" charset="0"/>
                <a:cs typeface="Arial" panose="020B0604020202020204" pitchFamily="34" charset="0"/>
              </a:rPr>
              <a:t>Data Visualization</a:t>
            </a:r>
            <a:r>
              <a:rPr lang="en-US" b="0" i="0" dirty="0">
                <a:solidFill>
                  <a:srgbClr val="333333"/>
                </a:solidFill>
                <a:effectLst/>
                <a:latin typeface="Arial" panose="020B0604020202020204" pitchFamily="34" charset="0"/>
                <a:cs typeface="Arial" panose="020B0604020202020204" pitchFamily="34" charset="0"/>
              </a:rPr>
              <a:t> and </a:t>
            </a:r>
            <a:r>
              <a:rPr lang="en-US" b="1" i="0" dirty="0">
                <a:solidFill>
                  <a:srgbClr val="333333"/>
                </a:solidFill>
                <a:effectLst/>
                <a:latin typeface="Arial" panose="020B0604020202020204" pitchFamily="34" charset="0"/>
                <a:cs typeface="Arial" panose="020B0604020202020204" pitchFamily="34" charset="0"/>
              </a:rPr>
              <a:t>Business Intelligence</a:t>
            </a:r>
            <a:r>
              <a:rPr lang="en-US" b="0" i="0" dirty="0">
                <a:solidFill>
                  <a:srgbClr val="333333"/>
                </a:solidFill>
                <a:effectLst/>
                <a:latin typeface="Arial" panose="020B0604020202020204" pitchFamily="34" charset="0"/>
                <a:cs typeface="Arial" panose="020B0604020202020204" pitchFamily="34" charset="0"/>
              </a:rPr>
              <a:t> tool developed by Microsoft. The Power BI tool is the collection of </a:t>
            </a:r>
            <a:r>
              <a:rPr lang="en-US" b="1" i="0" dirty="0">
                <a:solidFill>
                  <a:srgbClr val="333333"/>
                </a:solidFill>
                <a:effectLst/>
                <a:latin typeface="Arial" panose="020B0604020202020204" pitchFamily="34" charset="0"/>
                <a:cs typeface="Arial" panose="020B0604020202020204" pitchFamily="34" charset="0"/>
              </a:rPr>
              <a:t>apps</a:t>
            </a:r>
            <a:r>
              <a:rPr lang="en-US" b="0" i="0" dirty="0">
                <a:solidFill>
                  <a:srgbClr val="333333"/>
                </a:solidFill>
                <a:effectLst/>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cs typeface="Arial" panose="020B0604020202020204" pitchFamily="34" charset="0"/>
              </a:rPr>
              <a:t>data connectors</a:t>
            </a:r>
            <a:r>
              <a:rPr lang="en-US" b="0" i="0" dirty="0">
                <a:solidFill>
                  <a:srgbClr val="333333"/>
                </a:solidFill>
                <a:effectLst/>
                <a:latin typeface="Arial" panose="020B0604020202020204" pitchFamily="34" charset="0"/>
                <a:cs typeface="Arial" panose="020B0604020202020204" pitchFamily="34" charset="0"/>
              </a:rPr>
              <a:t>, and </a:t>
            </a:r>
            <a:r>
              <a:rPr lang="en-US" b="1" i="0" dirty="0">
                <a:solidFill>
                  <a:srgbClr val="333333"/>
                </a:solidFill>
                <a:effectLst/>
                <a:latin typeface="Arial" panose="020B0604020202020204" pitchFamily="34" charset="0"/>
                <a:cs typeface="Arial" panose="020B0604020202020204" pitchFamily="34" charset="0"/>
              </a:rPr>
              <a:t>software services</a:t>
            </a:r>
            <a:r>
              <a:rPr lang="en-US" b="0" i="0" dirty="0">
                <a:solidFill>
                  <a:srgbClr val="333333"/>
                </a:solidFill>
                <a:effectLst/>
                <a:latin typeface="Arial" panose="020B0604020202020204" pitchFamily="34" charset="0"/>
                <a:cs typeface="Arial" panose="020B0604020202020204" pitchFamily="34" charset="0"/>
              </a:rPr>
              <a:t> which are used to get the data from different data sources, transforms data, and produces useful reports.</a:t>
            </a:r>
          </a:p>
          <a:p>
            <a:pPr marL="171450" indent="-171450">
              <a:buFont typeface="Wingdings" panose="05000000000000000000" pitchFamily="2" charset="2"/>
              <a:buChar char="§"/>
            </a:pPr>
            <a:endParaRPr lang="en-US" sz="1000" dirty="0">
              <a:solidFill>
                <a:srgbClr val="333333"/>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0" i="0" dirty="0">
                <a:solidFill>
                  <a:srgbClr val="333333"/>
                </a:solidFill>
                <a:effectLst/>
                <a:latin typeface="Arial" panose="020B0604020202020204" pitchFamily="34" charset="0"/>
                <a:cs typeface="Arial" panose="020B0604020202020204" pitchFamily="34" charset="0"/>
              </a:rPr>
              <a:t>It provides interactive visualizations with self-service business intelligence capabilities where end users can create reports and dashboards by themselves, without having to depend on information technology staff or database administrators.</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98F0F2A-54F4-423A-A46C-FD4075AB5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973" y="2936427"/>
            <a:ext cx="6667500" cy="2857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Advantages of</a:t>
            </a:r>
            <a:r>
              <a:rPr lang="en-IN" sz="3200" b="1" kern="0" dirty="0">
                <a:solidFill>
                  <a:srgbClr val="00B0F0"/>
                </a:solidFill>
                <a:latin typeface="Arial"/>
                <a:ea typeface="Arial"/>
                <a:cs typeface="Arial"/>
                <a:sym typeface="Arial"/>
              </a:rPr>
              <a:t> Power BI</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3" name="Picture 2" descr="Chart&#10;&#10;Description automatically generated">
            <a:extLst>
              <a:ext uri="{FF2B5EF4-FFF2-40B4-BE49-F238E27FC236}">
                <a16:creationId xmlns:a16="http://schemas.microsoft.com/office/drawing/2014/main" id="{13ADA292-4434-4DBF-8923-5F4FF8841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008" y="553371"/>
            <a:ext cx="6703984" cy="5170112"/>
          </a:xfrm>
          <a:prstGeom prst="rect">
            <a:avLst/>
          </a:prstGeom>
        </p:spPr>
      </p:pic>
      <p:sp>
        <p:nvSpPr>
          <p:cNvPr id="4" name="TextBox 3">
            <a:extLst>
              <a:ext uri="{FF2B5EF4-FFF2-40B4-BE49-F238E27FC236}">
                <a16:creationId xmlns:a16="http://schemas.microsoft.com/office/drawing/2014/main" id="{C40F1616-9B16-4C7A-A687-32D2EFED64CD}"/>
              </a:ext>
            </a:extLst>
          </p:cNvPr>
          <p:cNvSpPr txBox="1"/>
          <p:nvPr/>
        </p:nvSpPr>
        <p:spPr>
          <a:xfrm>
            <a:off x="453006" y="5633395"/>
            <a:ext cx="11207691"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As per Gartner, Microsoft Power BI is the leader in terms of available Business Intelligence tools (as you can see in the above picture)</a:t>
            </a:r>
          </a:p>
        </p:txBody>
      </p:sp>
    </p:spTree>
    <p:extLst>
      <p:ext uri="{BB962C8B-B14F-4D97-AF65-F5344CB8AC3E}">
        <p14:creationId xmlns:p14="http://schemas.microsoft.com/office/powerpoint/2010/main" val="10458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Advantages of</a:t>
            </a:r>
            <a:r>
              <a:rPr lang="en-IN" sz="3200" b="1" kern="0" dirty="0">
                <a:solidFill>
                  <a:srgbClr val="00B0F0"/>
                </a:solidFill>
                <a:latin typeface="Arial"/>
                <a:ea typeface="Arial"/>
                <a:cs typeface="Arial"/>
                <a:sym typeface="Arial"/>
              </a:rPr>
              <a:t> Power BI</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7" name="Picture 6" descr="A picture containing text, businesscard&#10;&#10;Description automatically generated">
            <a:extLst>
              <a:ext uri="{FF2B5EF4-FFF2-40B4-BE49-F238E27FC236}">
                <a16:creationId xmlns:a16="http://schemas.microsoft.com/office/drawing/2014/main" id="{91B51D25-CB8F-4C31-AFFC-A4FCDD453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981" y="718958"/>
            <a:ext cx="6618038" cy="5294431"/>
          </a:xfrm>
          <a:prstGeom prst="rect">
            <a:avLst/>
          </a:prstGeom>
        </p:spPr>
      </p:pic>
      <p:sp>
        <p:nvSpPr>
          <p:cNvPr id="8" name="TextBox 7">
            <a:extLst>
              <a:ext uri="{FF2B5EF4-FFF2-40B4-BE49-F238E27FC236}">
                <a16:creationId xmlns:a16="http://schemas.microsoft.com/office/drawing/2014/main" id="{452D7274-1494-43CC-BA5A-3F1B9117AD42}"/>
              </a:ext>
            </a:extLst>
          </p:cNvPr>
          <p:cNvSpPr txBox="1"/>
          <p:nvPr/>
        </p:nvSpPr>
        <p:spPr>
          <a:xfrm>
            <a:off x="536895" y="6207853"/>
            <a:ext cx="10947633"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Moreover, most of the functionalities of Power BI are free to use (i.e. you don’t need license for it).</a:t>
            </a:r>
          </a:p>
        </p:txBody>
      </p:sp>
    </p:spTree>
    <p:extLst>
      <p:ext uri="{BB962C8B-B14F-4D97-AF65-F5344CB8AC3E}">
        <p14:creationId xmlns:p14="http://schemas.microsoft.com/office/powerpoint/2010/main" val="247544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Advantages of</a:t>
            </a:r>
            <a:r>
              <a:rPr lang="en-IN" sz="3200" b="1" kern="0" dirty="0">
                <a:solidFill>
                  <a:srgbClr val="00B0F0"/>
                </a:solidFill>
                <a:latin typeface="Arial"/>
                <a:ea typeface="Arial"/>
                <a:cs typeface="Arial"/>
                <a:sym typeface="Arial"/>
              </a:rPr>
              <a:t> Power BI</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6" name="TextBox 5">
            <a:extLst>
              <a:ext uri="{FF2B5EF4-FFF2-40B4-BE49-F238E27FC236}">
                <a16:creationId xmlns:a16="http://schemas.microsoft.com/office/drawing/2014/main" id="{63CB04B8-2056-4C50-B9F9-A4655DD74585}"/>
              </a:ext>
            </a:extLst>
          </p:cNvPr>
          <p:cNvSpPr txBox="1"/>
          <p:nvPr/>
        </p:nvSpPr>
        <p:spPr>
          <a:xfrm>
            <a:off x="490755" y="824584"/>
            <a:ext cx="11018940" cy="5632311"/>
          </a:xfrm>
          <a:prstGeom prst="rect">
            <a:avLst/>
          </a:prstGeom>
          <a:noFill/>
        </p:spPr>
        <p:txBody>
          <a:bodyPr wrap="square">
            <a:spAutoFit/>
          </a:bodyPr>
          <a:lstStyle/>
          <a:p>
            <a:pPr marL="342900" indent="-342900" algn="just">
              <a:buAutoNum type="arabicPeriod"/>
            </a:pPr>
            <a:r>
              <a:rPr lang="en-US" b="1" i="0" dirty="0">
                <a:solidFill>
                  <a:srgbClr val="333333"/>
                </a:solidFill>
                <a:effectLst/>
                <a:latin typeface="Arial" panose="020B0604020202020204" pitchFamily="34" charset="0"/>
                <a:cs typeface="Arial" panose="020B0604020202020204" pitchFamily="34" charset="0"/>
              </a:rPr>
              <a:t>Secure Report Publishing:</a:t>
            </a:r>
            <a:r>
              <a:rPr lang="en-US" b="0" i="0" dirty="0">
                <a:solidFill>
                  <a:srgbClr val="333333"/>
                </a:solidFill>
                <a:effectLst/>
                <a:latin typeface="Arial" panose="020B0604020202020204" pitchFamily="34" charset="0"/>
                <a:cs typeface="Arial" panose="020B0604020202020204" pitchFamily="34" charset="0"/>
              </a:rPr>
              <a:t> You can automate setup data refresh and publish reports that allowing all the users to avail the latest information.</a:t>
            </a:r>
          </a:p>
          <a:p>
            <a:pPr marL="342900" indent="-342900" algn="just">
              <a:buAutoNum type="arabicPeriod"/>
            </a:pPr>
            <a:endParaRPr lang="en-US" b="0" i="0" dirty="0">
              <a:solidFill>
                <a:srgbClr val="333333"/>
              </a:solidFill>
              <a:effectLst/>
              <a:latin typeface="Arial" panose="020B0604020202020204" pitchFamily="34" charset="0"/>
              <a:cs typeface="Arial" panose="020B0604020202020204" pitchFamily="34" charset="0"/>
            </a:endParaRPr>
          </a:p>
          <a:p>
            <a:pPr marL="342900" indent="-342900" algn="just">
              <a:buAutoNum type="arabicPeriod"/>
            </a:pPr>
            <a:r>
              <a:rPr lang="en-US" b="1" i="0" dirty="0">
                <a:solidFill>
                  <a:srgbClr val="333333"/>
                </a:solidFill>
                <a:effectLst/>
                <a:latin typeface="Arial" panose="020B0604020202020204" pitchFamily="34" charset="0"/>
                <a:cs typeface="Arial" panose="020B0604020202020204" pitchFamily="34" charset="0"/>
              </a:rPr>
              <a:t>No Memory and Speed Constraints:</a:t>
            </a:r>
            <a:r>
              <a:rPr lang="en-US" b="0" i="0" dirty="0">
                <a:solidFill>
                  <a:srgbClr val="333333"/>
                </a:solidFill>
                <a:effectLst/>
                <a:latin typeface="Arial" panose="020B0604020202020204" pitchFamily="34" charset="0"/>
                <a:cs typeface="Arial" panose="020B0604020202020204" pitchFamily="34" charset="0"/>
              </a:rPr>
              <a:t> To Shift an existing BI system into a powerful cloud environment with Power BI embedded eliminates memory. Speed constraints ensure that data is quickly retrievable and analyzed.</a:t>
            </a:r>
          </a:p>
          <a:p>
            <a:pPr marL="342900" indent="-342900" algn="just">
              <a:buAutoNum type="arabicPeriod"/>
            </a:pPr>
            <a:endParaRPr lang="en-US" b="0" i="0" dirty="0">
              <a:solidFill>
                <a:srgbClr val="333333"/>
              </a:solidFill>
              <a:effectLst/>
              <a:latin typeface="Arial" panose="020B0604020202020204" pitchFamily="34" charset="0"/>
              <a:cs typeface="Arial" panose="020B0604020202020204" pitchFamily="34" charset="0"/>
            </a:endParaRPr>
          </a:p>
          <a:p>
            <a:pPr marL="342900" indent="-342900" algn="just">
              <a:buAutoNum type="arabicPeriod"/>
            </a:pPr>
            <a:r>
              <a:rPr lang="en-US" b="1" i="0" dirty="0">
                <a:solidFill>
                  <a:srgbClr val="333333"/>
                </a:solidFill>
                <a:effectLst/>
                <a:latin typeface="Arial" panose="020B0604020202020204" pitchFamily="34" charset="0"/>
                <a:cs typeface="Arial" panose="020B0604020202020204" pitchFamily="34" charset="0"/>
              </a:rPr>
              <a:t>No Specialized Technical Support required:</a:t>
            </a:r>
            <a:r>
              <a:rPr lang="en-US" b="0" i="0" dirty="0">
                <a:solidFill>
                  <a:srgbClr val="333333"/>
                </a:solidFill>
                <a:effectLst/>
                <a:latin typeface="Arial" panose="020B0604020202020204" pitchFamily="34" charset="0"/>
                <a:cs typeface="Arial" panose="020B0604020202020204" pitchFamily="34" charset="0"/>
              </a:rPr>
              <a:t> The Power BI provides quick inquiry and analysis without the need for specialized technical support. It also supports a powerful natural language interface and the use of intuitive graphical designer tools.</a:t>
            </a:r>
          </a:p>
          <a:p>
            <a:pPr marL="342900" indent="-342900" algn="just">
              <a:buAutoNum type="arabicPeriod"/>
            </a:pPr>
            <a:endParaRPr lang="en-US" b="0" i="0" dirty="0">
              <a:solidFill>
                <a:srgbClr val="333333"/>
              </a:solidFill>
              <a:effectLst/>
              <a:latin typeface="Arial" panose="020B0604020202020204" pitchFamily="34" charset="0"/>
              <a:cs typeface="Arial" panose="020B0604020202020204" pitchFamily="34" charset="0"/>
            </a:endParaRPr>
          </a:p>
          <a:p>
            <a:pPr marL="342900" indent="-342900" algn="just">
              <a:buAutoNum type="arabicPeriod"/>
            </a:pPr>
            <a:r>
              <a:rPr lang="en-US" b="1" i="0" dirty="0">
                <a:solidFill>
                  <a:srgbClr val="333333"/>
                </a:solidFill>
                <a:effectLst/>
                <a:latin typeface="Arial" panose="020B0604020202020204" pitchFamily="34" charset="0"/>
                <a:cs typeface="Arial" panose="020B0604020202020204" pitchFamily="34" charset="0"/>
              </a:rPr>
              <a:t>Simple to Use:</a:t>
            </a:r>
            <a:r>
              <a:rPr lang="en-US" b="0" i="0" dirty="0">
                <a:solidFill>
                  <a:srgbClr val="333333"/>
                </a:solidFill>
                <a:effectLst/>
                <a:latin typeface="Arial" panose="020B0604020202020204" pitchFamily="34" charset="0"/>
                <a:cs typeface="Arial" panose="020B0604020202020204" pitchFamily="34" charset="0"/>
              </a:rPr>
              <a:t> Power BI is simple to use. Users can easily find it only on behalf of a short learning curve.</a:t>
            </a:r>
          </a:p>
          <a:p>
            <a:pPr marL="342900" indent="-342900" algn="just">
              <a:buAutoNum type="arabicPeriod"/>
            </a:pPr>
            <a:endParaRPr lang="en-US" b="0" i="0" dirty="0">
              <a:solidFill>
                <a:srgbClr val="333333"/>
              </a:solidFill>
              <a:effectLst/>
              <a:latin typeface="Arial" panose="020B0604020202020204" pitchFamily="34" charset="0"/>
              <a:cs typeface="Arial" panose="020B0604020202020204" pitchFamily="34" charset="0"/>
            </a:endParaRPr>
          </a:p>
          <a:p>
            <a:pPr marL="342900" indent="-342900" algn="just">
              <a:buAutoNum type="arabicPeriod"/>
            </a:pPr>
            <a:r>
              <a:rPr lang="en-US" b="1" i="0" dirty="0">
                <a:solidFill>
                  <a:srgbClr val="333333"/>
                </a:solidFill>
                <a:effectLst/>
                <a:latin typeface="Arial" panose="020B0604020202020204" pitchFamily="34" charset="0"/>
                <a:cs typeface="Arial" panose="020B0604020202020204" pitchFamily="34" charset="0"/>
              </a:rPr>
              <a:t>Constant innovation:</a:t>
            </a:r>
            <a:r>
              <a:rPr lang="en-US" b="0" i="0" dirty="0">
                <a:solidFill>
                  <a:srgbClr val="333333"/>
                </a:solidFill>
                <a:effectLst/>
                <a:latin typeface="Arial" panose="020B0604020202020204" pitchFamily="34" charset="0"/>
                <a:cs typeface="Arial" panose="020B0604020202020204" pitchFamily="34" charset="0"/>
              </a:rPr>
              <a:t> The Power BI product is updated in every month with new functions and features.</a:t>
            </a:r>
          </a:p>
          <a:p>
            <a:pPr marL="342900" indent="-342900" algn="just">
              <a:buAutoNum type="arabicPeriod"/>
            </a:pPr>
            <a:endParaRPr lang="en-US" b="0" i="0" dirty="0">
              <a:solidFill>
                <a:srgbClr val="333333"/>
              </a:solidFill>
              <a:effectLst/>
              <a:latin typeface="Arial" panose="020B0604020202020204" pitchFamily="34" charset="0"/>
              <a:cs typeface="Arial" panose="020B0604020202020204" pitchFamily="34" charset="0"/>
            </a:endParaRPr>
          </a:p>
          <a:p>
            <a:pPr marL="342900" indent="-342900" algn="just">
              <a:buAutoNum type="arabicPeriod"/>
            </a:pPr>
            <a:r>
              <a:rPr lang="en-US" b="1" i="0" dirty="0">
                <a:solidFill>
                  <a:srgbClr val="333333"/>
                </a:solidFill>
                <a:effectLst/>
                <a:latin typeface="Arial" panose="020B0604020202020204" pitchFamily="34" charset="0"/>
                <a:cs typeface="Arial" panose="020B0604020202020204" pitchFamily="34" charset="0"/>
              </a:rPr>
              <a:t>Rich, personalized dashboard:</a:t>
            </a:r>
            <a:r>
              <a:rPr lang="en-US" b="0" i="0" dirty="0">
                <a:solidFill>
                  <a:srgbClr val="333333"/>
                </a:solidFill>
                <a:effectLst/>
                <a:latin typeface="Arial" panose="020B0604020202020204" pitchFamily="34" charset="0"/>
                <a:cs typeface="Arial" panose="020B0604020202020204" pitchFamily="34" charset="0"/>
              </a:rPr>
              <a:t> The crowning feature of Power BI is the information dashboards that can be customized to meet the exact need of any enterprise. You can easily embed the dashboards, and BI reports in the applications to provide a unified user experience.</a:t>
            </a:r>
          </a:p>
        </p:txBody>
      </p:sp>
    </p:spTree>
    <p:extLst>
      <p:ext uri="{BB962C8B-B14F-4D97-AF65-F5344CB8AC3E}">
        <p14:creationId xmlns:p14="http://schemas.microsoft.com/office/powerpoint/2010/main" val="367576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Download</a:t>
            </a:r>
            <a:r>
              <a:rPr lang="en-IN" sz="3200" b="1" kern="0" dirty="0">
                <a:solidFill>
                  <a:srgbClr val="00B0F0"/>
                </a:solidFill>
                <a:latin typeface="Arial"/>
                <a:ea typeface="Arial"/>
                <a:cs typeface="Arial"/>
                <a:sym typeface="Arial"/>
              </a:rPr>
              <a:t> Power BI</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FA70ED60-E9B2-4FC1-816A-207C04FBE0B5}"/>
              </a:ext>
            </a:extLst>
          </p:cNvPr>
          <p:cNvPicPr>
            <a:picLocks noChangeAspect="1"/>
          </p:cNvPicPr>
          <p:nvPr/>
        </p:nvPicPr>
        <p:blipFill>
          <a:blip r:embed="rId3"/>
          <a:stretch>
            <a:fillRect/>
          </a:stretch>
        </p:blipFill>
        <p:spPr>
          <a:xfrm>
            <a:off x="2575419" y="1189616"/>
            <a:ext cx="7533935" cy="2592229"/>
          </a:xfrm>
          <a:prstGeom prst="rect">
            <a:avLst/>
          </a:prstGeom>
        </p:spPr>
      </p:pic>
      <p:sp>
        <p:nvSpPr>
          <p:cNvPr id="4" name="TextBox 3">
            <a:extLst>
              <a:ext uri="{FF2B5EF4-FFF2-40B4-BE49-F238E27FC236}">
                <a16:creationId xmlns:a16="http://schemas.microsoft.com/office/drawing/2014/main" id="{9A2663C0-A801-4235-8DF8-8C831D7E73B9}"/>
              </a:ext>
            </a:extLst>
          </p:cNvPr>
          <p:cNvSpPr txBox="1"/>
          <p:nvPr/>
        </p:nvSpPr>
        <p:spPr>
          <a:xfrm>
            <a:off x="276837" y="796954"/>
            <a:ext cx="1102313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Step-1: </a:t>
            </a:r>
            <a:r>
              <a:rPr lang="en-IN" dirty="0">
                <a:latin typeface="Arial" panose="020B0604020202020204" pitchFamily="34" charset="0"/>
                <a:cs typeface="Arial" panose="020B0604020202020204" pitchFamily="34" charset="0"/>
              </a:rPr>
              <a:t>Search in google for Microsoft Power BI download</a:t>
            </a:r>
          </a:p>
        </p:txBody>
      </p:sp>
      <p:sp>
        <p:nvSpPr>
          <p:cNvPr id="7" name="TextBox 6">
            <a:extLst>
              <a:ext uri="{FF2B5EF4-FFF2-40B4-BE49-F238E27FC236}">
                <a16:creationId xmlns:a16="http://schemas.microsoft.com/office/drawing/2014/main" id="{C367484D-E926-4267-9513-568C01E0D17D}"/>
              </a:ext>
            </a:extLst>
          </p:cNvPr>
          <p:cNvSpPr txBox="1"/>
          <p:nvPr/>
        </p:nvSpPr>
        <p:spPr>
          <a:xfrm>
            <a:off x="276837" y="3917471"/>
            <a:ext cx="1102313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Step-2: </a:t>
            </a:r>
            <a:r>
              <a:rPr lang="en-IN" dirty="0">
                <a:latin typeface="Arial" panose="020B0604020202020204" pitchFamily="34" charset="0"/>
                <a:cs typeface="Arial" panose="020B0604020202020204" pitchFamily="34" charset="0"/>
              </a:rPr>
              <a:t>Go to the link: </a:t>
            </a:r>
            <a:r>
              <a:rPr lang="en-IN" dirty="0">
                <a:latin typeface="Arial" panose="020B0604020202020204" pitchFamily="34" charset="0"/>
                <a:cs typeface="Arial" panose="020B0604020202020204" pitchFamily="34" charset="0"/>
                <a:hlinkClick r:id="rId4"/>
              </a:rPr>
              <a:t>https://powerbi.microsoft.com/en-us/downloads/</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A4E4A12-1FFF-48B5-8079-5984AFAAA3EA}"/>
              </a:ext>
            </a:extLst>
          </p:cNvPr>
          <p:cNvPicPr>
            <a:picLocks noChangeAspect="1"/>
          </p:cNvPicPr>
          <p:nvPr/>
        </p:nvPicPr>
        <p:blipFill>
          <a:blip r:embed="rId5"/>
          <a:stretch>
            <a:fillRect/>
          </a:stretch>
        </p:blipFill>
        <p:spPr>
          <a:xfrm>
            <a:off x="2575419" y="4309622"/>
            <a:ext cx="6869187" cy="2309596"/>
          </a:xfrm>
          <a:prstGeom prst="rect">
            <a:avLst/>
          </a:prstGeom>
        </p:spPr>
      </p:pic>
    </p:spTree>
    <p:extLst>
      <p:ext uri="{BB962C8B-B14F-4D97-AF65-F5344CB8AC3E}">
        <p14:creationId xmlns:p14="http://schemas.microsoft.com/office/powerpoint/2010/main" val="72358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Download</a:t>
            </a:r>
            <a:r>
              <a:rPr lang="en-IN" sz="3200" b="1" kern="0" dirty="0">
                <a:solidFill>
                  <a:srgbClr val="00B0F0"/>
                </a:solidFill>
                <a:latin typeface="Arial"/>
                <a:ea typeface="Arial"/>
                <a:cs typeface="Arial"/>
                <a:sym typeface="Arial"/>
              </a:rPr>
              <a:t> Power BI</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3" name="TextBox 2">
            <a:extLst>
              <a:ext uri="{FF2B5EF4-FFF2-40B4-BE49-F238E27FC236}">
                <a16:creationId xmlns:a16="http://schemas.microsoft.com/office/drawing/2014/main" id="{E870286F-577B-4F4C-B976-E4713DE55C40}"/>
              </a:ext>
            </a:extLst>
          </p:cNvPr>
          <p:cNvSpPr txBox="1"/>
          <p:nvPr/>
        </p:nvSpPr>
        <p:spPr>
          <a:xfrm>
            <a:off x="276837" y="796954"/>
            <a:ext cx="1102313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Step-3: </a:t>
            </a:r>
            <a:r>
              <a:rPr lang="en-IN" dirty="0">
                <a:latin typeface="Arial" panose="020B0604020202020204" pitchFamily="34" charset="0"/>
                <a:cs typeface="Arial" panose="020B0604020202020204" pitchFamily="34" charset="0"/>
              </a:rPr>
              <a:t>Click on the Advanced download options under </a:t>
            </a:r>
            <a:r>
              <a:rPr lang="en-IN" b="1" dirty="0">
                <a:latin typeface="Arial" panose="020B0604020202020204" pitchFamily="34" charset="0"/>
                <a:cs typeface="Arial" panose="020B0604020202020204" pitchFamily="34" charset="0"/>
              </a:rPr>
              <a:t>Microsoft Power BI Desktop</a:t>
            </a:r>
          </a:p>
        </p:txBody>
      </p:sp>
      <p:pic>
        <p:nvPicPr>
          <p:cNvPr id="4" name="Picture 3">
            <a:extLst>
              <a:ext uri="{FF2B5EF4-FFF2-40B4-BE49-F238E27FC236}">
                <a16:creationId xmlns:a16="http://schemas.microsoft.com/office/drawing/2014/main" id="{4BC6FEBF-3FD8-4A1D-B71B-BAD9BCDDC010}"/>
              </a:ext>
            </a:extLst>
          </p:cNvPr>
          <p:cNvPicPr>
            <a:picLocks noChangeAspect="1"/>
          </p:cNvPicPr>
          <p:nvPr/>
        </p:nvPicPr>
        <p:blipFill>
          <a:blip r:embed="rId3"/>
          <a:stretch>
            <a:fillRect/>
          </a:stretch>
        </p:blipFill>
        <p:spPr>
          <a:xfrm>
            <a:off x="1438782" y="1319782"/>
            <a:ext cx="9314436" cy="5295361"/>
          </a:xfrm>
          <a:prstGeom prst="rect">
            <a:avLst/>
          </a:prstGeom>
        </p:spPr>
      </p:pic>
      <p:sp>
        <p:nvSpPr>
          <p:cNvPr id="5" name="Rectangle 4">
            <a:extLst>
              <a:ext uri="{FF2B5EF4-FFF2-40B4-BE49-F238E27FC236}">
                <a16:creationId xmlns:a16="http://schemas.microsoft.com/office/drawing/2014/main" id="{1A975448-0C87-4BC2-A3B5-1F41ED92DA17}"/>
              </a:ext>
            </a:extLst>
          </p:cNvPr>
          <p:cNvSpPr/>
          <p:nvPr/>
        </p:nvSpPr>
        <p:spPr>
          <a:xfrm>
            <a:off x="1812022" y="6300132"/>
            <a:ext cx="2885813" cy="2265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925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151002" y="58723"/>
            <a:ext cx="9429226" cy="58473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B0F0"/>
              </a:buClr>
              <a:buSzPts val="4000"/>
              <a:buFont typeface="Arial"/>
              <a:buNone/>
              <a:tabLst/>
              <a:defRPr/>
            </a:pPr>
            <a:r>
              <a:rPr kumimoji="0" lang="en-IN" sz="3200" b="1" i="0" u="none" strike="noStrike" kern="0" cap="none" spc="0" normalizeH="0" baseline="0" noProof="0" dirty="0">
                <a:ln>
                  <a:noFill/>
                </a:ln>
                <a:solidFill>
                  <a:srgbClr val="00B0F0"/>
                </a:solidFill>
                <a:effectLst/>
                <a:uLnTx/>
                <a:uFillTx/>
                <a:latin typeface="Arial"/>
                <a:ea typeface="Arial"/>
                <a:cs typeface="Arial"/>
                <a:sym typeface="Arial"/>
              </a:rPr>
              <a:t>Download</a:t>
            </a:r>
            <a:r>
              <a:rPr lang="en-IN" sz="3200" b="1" kern="0" dirty="0">
                <a:solidFill>
                  <a:srgbClr val="00B0F0"/>
                </a:solidFill>
                <a:latin typeface="Arial"/>
                <a:ea typeface="Arial"/>
                <a:cs typeface="Arial"/>
                <a:sym typeface="Arial"/>
              </a:rPr>
              <a:t> Power BI</a:t>
            </a:r>
            <a:endParaRPr kumimoji="0" sz="32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3" name="TextBox 2">
            <a:extLst>
              <a:ext uri="{FF2B5EF4-FFF2-40B4-BE49-F238E27FC236}">
                <a16:creationId xmlns:a16="http://schemas.microsoft.com/office/drawing/2014/main" id="{E870286F-577B-4F4C-B976-E4713DE55C40}"/>
              </a:ext>
            </a:extLst>
          </p:cNvPr>
          <p:cNvSpPr txBox="1"/>
          <p:nvPr/>
        </p:nvSpPr>
        <p:spPr>
          <a:xfrm>
            <a:off x="276837" y="796954"/>
            <a:ext cx="1102313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Step-4: </a:t>
            </a:r>
            <a:r>
              <a:rPr lang="en-IN" dirty="0">
                <a:latin typeface="Arial" panose="020B0604020202020204" pitchFamily="34" charset="0"/>
                <a:cs typeface="Arial" panose="020B0604020202020204" pitchFamily="34" charset="0"/>
              </a:rPr>
              <a:t>Click on the </a:t>
            </a:r>
            <a:r>
              <a:rPr lang="en-IN" b="1" dirty="0">
                <a:latin typeface="Arial" panose="020B0604020202020204" pitchFamily="34" charset="0"/>
                <a:cs typeface="Arial" panose="020B0604020202020204" pitchFamily="34" charset="0"/>
              </a:rPr>
              <a:t>Download</a:t>
            </a:r>
            <a:r>
              <a:rPr lang="en-IN" dirty="0">
                <a:latin typeface="Arial" panose="020B0604020202020204" pitchFamily="34" charset="0"/>
                <a:cs typeface="Arial" panose="020B0604020202020204" pitchFamily="34" charset="0"/>
              </a:rPr>
              <a:t> button</a:t>
            </a:r>
            <a:endParaRPr lang="en-IN"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B429EC9-7248-43B5-BE21-E3CDE11244A5}"/>
              </a:ext>
            </a:extLst>
          </p:cNvPr>
          <p:cNvPicPr>
            <a:picLocks noChangeAspect="1"/>
          </p:cNvPicPr>
          <p:nvPr/>
        </p:nvPicPr>
        <p:blipFill>
          <a:blip r:embed="rId3"/>
          <a:stretch>
            <a:fillRect/>
          </a:stretch>
        </p:blipFill>
        <p:spPr>
          <a:xfrm>
            <a:off x="1083577" y="1340755"/>
            <a:ext cx="10024846" cy="4975791"/>
          </a:xfrm>
          <a:prstGeom prst="rect">
            <a:avLst/>
          </a:prstGeom>
        </p:spPr>
      </p:pic>
    </p:spTree>
    <p:extLst>
      <p:ext uri="{BB962C8B-B14F-4D97-AF65-F5344CB8AC3E}">
        <p14:creationId xmlns:p14="http://schemas.microsoft.com/office/powerpoint/2010/main" val="383131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634</Words>
  <Application>Microsoft Office PowerPoint</Application>
  <PresentationFormat>Widescreen</PresentationFormat>
  <Paragraphs>47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7</cp:revision>
  <dcterms:created xsi:type="dcterms:W3CDTF">2022-09-02T13:20:32Z</dcterms:created>
  <dcterms:modified xsi:type="dcterms:W3CDTF">2022-09-02T15:09:38Z</dcterms:modified>
</cp:coreProperties>
</file>