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aleway SemiBold"/>
      <p:regular r:id="rId52"/>
      <p:bold r:id="rId53"/>
      <p:italic r:id="rId54"/>
      <p:boldItalic r:id="rId55"/>
    </p:embeddedFont>
    <p:embeddedFont>
      <p:font typeface="Raleway"/>
      <p:regular r:id="rId56"/>
      <p:bold r:id="rId57"/>
      <p:italic r:id="rId58"/>
      <p:boldItalic r:id="rId59"/>
    </p:embeddedFont>
    <p:embeddedFont>
      <p:font typeface="Roboto Thin"/>
      <p:regular r:id="rId60"/>
      <p:bold r:id="rId61"/>
      <p:italic r:id="rId62"/>
      <p:boldItalic r:id="rId63"/>
    </p:embeddedFont>
    <p:embeddedFont>
      <p:font typeface="Roboto"/>
      <p:regular r:id="rId64"/>
      <p:bold r:id="rId65"/>
      <p:italic r:id="rId66"/>
      <p:boldItalic r:id="rId67"/>
    </p:embeddedFont>
    <p:embeddedFont>
      <p:font typeface="Roboto Medium"/>
      <p:regular r:id="rId68"/>
      <p:bold r:id="rId69"/>
      <p:italic r:id="rId70"/>
      <p:boldItalic r:id="rId71"/>
    </p:embeddedFont>
    <p:embeddedFont>
      <p:font typeface="Barlow Thin"/>
      <p:regular r:id="rId72"/>
      <p:bold r:id="rId73"/>
      <p:italic r:id="rId74"/>
      <p:boldItalic r:id="rId75"/>
    </p:embeddedFont>
    <p:embeddedFont>
      <p:font typeface="Barlow Medium"/>
      <p:regular r:id="rId76"/>
      <p:bold r:id="rId77"/>
      <p:italic r:id="rId78"/>
      <p:boldItalic r:id="rId79"/>
    </p:embeddedFont>
    <p:embeddedFont>
      <p:font typeface="Barlow SemiBold"/>
      <p:regular r:id="rId80"/>
      <p:bold r:id="rId81"/>
      <p:italic r:id="rId82"/>
      <p:boldItalic r:id="rId83"/>
    </p:embeddedFont>
    <p:embeddedFont>
      <p:font typeface="Barlow Light"/>
      <p:regular r:id="rId84"/>
      <p:bold r:id="rId85"/>
      <p:italic r:id="rId86"/>
      <p:boldItalic r:id="rId87"/>
    </p:embeddedFont>
    <p:embeddedFont>
      <p:font typeface="Barlow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2" roundtripDataSignature="AMtx7mjpk7A3XPDmdpK+3B0fAmEdKvS4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B1D758-7F22-4850-9AD4-9BDA98C28282}">
  <a:tblStyle styleId="{E2B1D758-7F22-4850-9AD4-9BDA98C282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BarlowLight-regular.fntdata"/><Relationship Id="rId83" Type="http://schemas.openxmlformats.org/officeDocument/2006/relationships/font" Target="fonts/BarlowSemiBold-boldItalic.fntdata"/><Relationship Id="rId42" Type="http://schemas.openxmlformats.org/officeDocument/2006/relationships/slide" Target="slides/slide37.xml"/><Relationship Id="rId86" Type="http://schemas.openxmlformats.org/officeDocument/2006/relationships/font" Target="fonts/BarlowLight-italic.fntdata"/><Relationship Id="rId41" Type="http://schemas.openxmlformats.org/officeDocument/2006/relationships/slide" Target="slides/slide36.xml"/><Relationship Id="rId85" Type="http://schemas.openxmlformats.org/officeDocument/2006/relationships/font" Target="fonts/BarlowLight-bold.fntdata"/><Relationship Id="rId44" Type="http://schemas.openxmlformats.org/officeDocument/2006/relationships/slide" Target="slides/slide39.xml"/><Relationship Id="rId88" Type="http://schemas.openxmlformats.org/officeDocument/2006/relationships/font" Target="fonts/Barlow-regular.fntdata"/><Relationship Id="rId43" Type="http://schemas.openxmlformats.org/officeDocument/2006/relationships/slide" Target="slides/slide38.xml"/><Relationship Id="rId87" Type="http://schemas.openxmlformats.org/officeDocument/2006/relationships/font" Target="fonts/BarlowLight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Barlow-bold.fntdata"/><Relationship Id="rId80" Type="http://schemas.openxmlformats.org/officeDocument/2006/relationships/font" Target="fonts/BarlowSemiBold-regular.fntdata"/><Relationship Id="rId82" Type="http://schemas.openxmlformats.org/officeDocument/2006/relationships/font" Target="fonts/BarlowSemiBold-italic.fntdata"/><Relationship Id="rId81" Type="http://schemas.openxmlformats.org/officeDocument/2006/relationships/font" Target="fonts/Barlow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BarlowThin-bold.fntdata"/><Relationship Id="rId72" Type="http://schemas.openxmlformats.org/officeDocument/2006/relationships/font" Target="fonts/BarlowThin-regular.fntdata"/><Relationship Id="rId31" Type="http://schemas.openxmlformats.org/officeDocument/2006/relationships/slide" Target="slides/slide26.xml"/><Relationship Id="rId75" Type="http://schemas.openxmlformats.org/officeDocument/2006/relationships/font" Target="fonts/BarlowThin-boldItalic.fntdata"/><Relationship Id="rId30" Type="http://schemas.openxmlformats.org/officeDocument/2006/relationships/slide" Target="slides/slide25.xml"/><Relationship Id="rId74" Type="http://schemas.openxmlformats.org/officeDocument/2006/relationships/font" Target="fonts/BarlowThin-italic.fntdata"/><Relationship Id="rId33" Type="http://schemas.openxmlformats.org/officeDocument/2006/relationships/slide" Target="slides/slide28.xml"/><Relationship Id="rId77" Type="http://schemas.openxmlformats.org/officeDocument/2006/relationships/font" Target="fonts/BarlowMedium-bold.fntdata"/><Relationship Id="rId32" Type="http://schemas.openxmlformats.org/officeDocument/2006/relationships/slide" Target="slides/slide27.xml"/><Relationship Id="rId76" Type="http://schemas.openxmlformats.org/officeDocument/2006/relationships/font" Target="fonts/BarlowMedium-regular.fntdata"/><Relationship Id="rId35" Type="http://schemas.openxmlformats.org/officeDocument/2006/relationships/slide" Target="slides/slide30.xml"/><Relationship Id="rId79" Type="http://schemas.openxmlformats.org/officeDocument/2006/relationships/font" Target="fonts/BarlowMedium-boldItalic.fntdata"/><Relationship Id="rId34" Type="http://schemas.openxmlformats.org/officeDocument/2006/relationships/slide" Target="slides/slide29.xml"/><Relationship Id="rId78" Type="http://schemas.openxmlformats.org/officeDocument/2006/relationships/font" Target="fonts/BarlowMedium-italic.fntdata"/><Relationship Id="rId71" Type="http://schemas.openxmlformats.org/officeDocument/2006/relationships/font" Target="fonts/RobotoMedium-boldItalic.fntdata"/><Relationship Id="rId70" Type="http://schemas.openxmlformats.org/officeDocument/2006/relationships/font" Target="fonts/RobotoMedium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Thin-italic.fntdata"/><Relationship Id="rId61" Type="http://schemas.openxmlformats.org/officeDocument/2006/relationships/font" Target="fonts/RobotoThin-bold.fntdata"/><Relationship Id="rId20" Type="http://schemas.openxmlformats.org/officeDocument/2006/relationships/slide" Target="slides/slide15.xml"/><Relationship Id="rId64" Type="http://schemas.openxmlformats.org/officeDocument/2006/relationships/font" Target="fonts/Roboto-regular.fntdata"/><Relationship Id="rId63" Type="http://schemas.openxmlformats.org/officeDocument/2006/relationships/font" Target="fonts/RobotoThin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-italic.fntdata"/><Relationship Id="rId21" Type="http://schemas.openxmlformats.org/officeDocument/2006/relationships/slide" Target="slides/slide16.xml"/><Relationship Id="rId65" Type="http://schemas.openxmlformats.org/officeDocument/2006/relationships/font" Target="fonts/Roboto-bold.fntdata"/><Relationship Id="rId24" Type="http://schemas.openxmlformats.org/officeDocument/2006/relationships/slide" Target="slides/slide19.xml"/><Relationship Id="rId68" Type="http://schemas.openxmlformats.org/officeDocument/2006/relationships/font" Target="fonts/RobotoMedium-regular.fntdata"/><Relationship Id="rId23" Type="http://schemas.openxmlformats.org/officeDocument/2006/relationships/slide" Target="slides/slide18.xml"/><Relationship Id="rId67" Type="http://schemas.openxmlformats.org/officeDocument/2006/relationships/font" Target="fonts/Roboto-boldItalic.fntdata"/><Relationship Id="rId60" Type="http://schemas.openxmlformats.org/officeDocument/2006/relationships/font" Target="fonts/RobotoThin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edium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SemiBold-bold.fntdata"/><Relationship Id="rId52" Type="http://schemas.openxmlformats.org/officeDocument/2006/relationships/font" Target="fonts/Raleway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RalewaySemiBold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SemiBold-italic.fntdata"/><Relationship Id="rId13" Type="http://schemas.openxmlformats.org/officeDocument/2006/relationships/slide" Target="slides/slide8.xml"/><Relationship Id="rId57" Type="http://schemas.openxmlformats.org/officeDocument/2006/relationships/font" Target="fonts/Raleway-bold.fntdata"/><Relationship Id="rId12" Type="http://schemas.openxmlformats.org/officeDocument/2006/relationships/slide" Target="slides/slide7.xml"/><Relationship Id="rId56" Type="http://schemas.openxmlformats.org/officeDocument/2006/relationships/font" Target="fonts/Raleway-regular.fntdata"/><Relationship Id="rId91" Type="http://schemas.openxmlformats.org/officeDocument/2006/relationships/font" Target="fonts/Barlow-boldItalic.fntdata"/><Relationship Id="rId90" Type="http://schemas.openxmlformats.org/officeDocument/2006/relationships/font" Target="fonts/Barlow-italic.fntdata"/><Relationship Id="rId92" Type="http://customschemas.google.com/relationships/presentationmetadata" Target="metadata"/><Relationship Id="rId15" Type="http://schemas.openxmlformats.org/officeDocument/2006/relationships/slide" Target="slides/slide10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0" name="Google Shape;1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7" name="Google Shape;1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3" name="Google Shape;1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8" name="Google Shape;13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8399da3b06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8399da3b0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1" name="Google Shape;13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ba2c0302_2_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ba2c0302_2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4" name="Google Shape;13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2" name="Google Shape;13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4" name="Google Shape;15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Char char="➢"/>
            </a:pPr>
            <a:r>
              <a:rPr lang="en">
                <a:solidFill>
                  <a:srgbClr val="9E9E9E"/>
                </a:solidFill>
              </a:rPr>
              <a:t>Regular Expressions</a:t>
            </a:r>
            <a:endParaRPr>
              <a:solidFill>
                <a:srgbClr val="9E9E9E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Char char="➢"/>
            </a:pPr>
            <a:r>
              <a:rPr lang="en">
                <a:solidFill>
                  <a:srgbClr val="9E9E9E"/>
                </a:solidFill>
              </a:rPr>
              <a:t>Gensim Simple_Preprocess</a:t>
            </a:r>
            <a:endParaRPr>
              <a:solidFill>
                <a:srgbClr val="9E9E9E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400"/>
              <a:buChar char="➢"/>
            </a:pPr>
            <a:r>
              <a:rPr lang="en">
                <a:solidFill>
                  <a:srgbClr val="9E9E9E"/>
                </a:solidFill>
              </a:rPr>
              <a:t>Spacy Lemmatizer</a:t>
            </a:r>
            <a:endParaRPr>
              <a:solidFill>
                <a:srgbClr val="9E9E9E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5" name="Google Shape;15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1" name="Google Shape;15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0" name="Google Shape;15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6" name="Google Shape;16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5" name="Google Shape;16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6" name="Google Shape;17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8" name="Google Shape;18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fba2c0302_2_8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7fba2c0302_2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6" name="Google Shape;21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3" name="Google Shape;21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5" name="Google Shape;2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2" name="Google Shape;22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8" name="Google Shape;22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3" name="Google Shape;23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9" name="Google Shape;23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6" name="Google Shape;23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6" name="Google Shape;23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5" name="Google Shape;23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7" name="Google Shape;244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4" name="Google Shape;245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1" name="Google Shape;246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8" name="Google Shape;246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6" name="Google Shape;247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3" name="Google Shape;248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8" name="Google Shape;248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4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56" name="Google Shape;56;p55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57" name="Google Shape;57;p55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58" name="Google Shape;58;p5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7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47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4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8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8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0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9" name="Google Shape;29;p5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2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44" name="Google Shape;44;p53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45" name="Google Shape;45;p5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4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hrm.org/hr-today/trends-and-forecasting/research-and-surveys/Documents/2016-Human-Capital-Report.pdf" TargetMode="External"/><Relationship Id="rId4" Type="http://schemas.openxmlformats.org/officeDocument/2006/relationships/hyperlink" Target="https://www.shrm.org/hr-today/trends-and-forecasting/research-and-surveys/Documents/2016-Human-Capital-Report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www.glassdoor.com/employers/blog/calculate-cost-per-hir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spreadsheets/d/1-hU40jTwhJu9-Q8BrSmlyihM7aPQ2iAgwAg82awqp_E/edit?usp=shar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glassdoor.com/employers/blog/calculate-cost-per-hire/" TargetMode="External"/><Relationship Id="rId4" Type="http://schemas.openxmlformats.org/officeDocument/2006/relationships/hyperlink" Target="https://www.shrm.org/hr-today/trends-and-forecasting/research-and-surveys/Documents/2016-Human-Capital-Report.pdf" TargetMode="External"/><Relationship Id="rId5" Type="http://schemas.openxmlformats.org/officeDocument/2006/relationships/hyperlink" Target="https://en.wikipedia.org/wiki/Jensen%E2%80%93Shannon_divergence" TargetMode="External"/><Relationship Id="rId6" Type="http://schemas.openxmlformats.org/officeDocument/2006/relationships/hyperlink" Target="https://www.cs.princeton.edu/~runzhey/demo/Topic_Models_I.pdf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p-jyhR4grwzqjll1-5Bt1xaCEK0oVVVB/preview" TargetMode="External"/><Relationship Id="rId4" Type="http://schemas.openxmlformats.org/officeDocument/2006/relationships/hyperlink" Target="https://drive.google.com/file/d/1p-jyhR4grwzqjll1-5Bt1xaCEK0oVVVB/preview" TargetMode="External"/><Relationship Id="rId5" Type="http://schemas.openxmlformats.org/officeDocument/2006/relationships/hyperlink" Target="https://drive.google.com/file/d/1p-jyhR4grwzqjll1-5Bt1xaCEK0oVVVB/pre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"/>
          <p:cNvGrpSpPr/>
          <p:nvPr/>
        </p:nvGrpSpPr>
        <p:grpSpPr>
          <a:xfrm>
            <a:off x="5122427" y="4394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"/>
            <p:cNvGrpSpPr/>
            <p:nvPr/>
          </p:nvGrpSpPr>
          <p:grpSpPr>
            <a:xfrm>
              <a:off x="6544660" y="927098"/>
              <a:ext cx="264550" cy="200503"/>
              <a:chOff x="6621095" y="1452181"/>
              <a:chExt cx="330893" cy="250785"/>
            </a:xfrm>
          </p:grpSpPr>
          <p:sp>
            <p:nvSpPr>
              <p:cNvPr id="290" name="Google Shape;290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"/>
            <p:cNvGrpSpPr/>
            <p:nvPr/>
          </p:nvGrpSpPr>
          <p:grpSpPr>
            <a:xfrm>
              <a:off x="7210339" y="1314222"/>
              <a:ext cx="264550" cy="200503"/>
              <a:chOff x="6621095" y="1452181"/>
              <a:chExt cx="330893" cy="250785"/>
            </a:xfrm>
          </p:grpSpPr>
          <p:sp>
            <p:nvSpPr>
              <p:cNvPr id="296" name="Google Shape;296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4" name="Google Shape;304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"/>
              <p:cNvGrpSpPr/>
              <p:nvPr/>
            </p:nvGrpSpPr>
            <p:grpSpPr>
              <a:xfrm flipH="1">
                <a:off x="4321790" y="3621402"/>
                <a:ext cx="239005" cy="181217"/>
                <a:chOff x="6621095" y="1452181"/>
                <a:chExt cx="330893" cy="250785"/>
              </a:xfrm>
            </p:grpSpPr>
            <p:sp>
              <p:nvSpPr>
                <p:cNvPr id="331" name="Google Shape;331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3725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"/>
          <p:cNvSpPr txBox="1"/>
          <p:nvPr>
            <p:ph type="ctrTitle"/>
          </p:nvPr>
        </p:nvSpPr>
        <p:spPr>
          <a:xfrm>
            <a:off x="890425" y="1863600"/>
            <a:ext cx="4787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Searching </a:t>
            </a:r>
            <a:r>
              <a:rPr lang="en" sz="4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LinkedIn</a:t>
            </a:r>
            <a:r>
              <a:rPr lang="en" sz="3600"/>
              <a:t> </a:t>
            </a:r>
            <a:r>
              <a:rPr lang="en" sz="3000"/>
              <a:t>using</a:t>
            </a:r>
            <a:r>
              <a:rPr lang="en" sz="3600"/>
              <a:t> </a:t>
            </a:r>
            <a:r>
              <a:rPr lang="en" sz="3000"/>
              <a:t>Topic Modeling</a:t>
            </a:r>
            <a:endParaRPr sz="3000"/>
          </a:p>
        </p:txBody>
      </p:sp>
      <p:sp>
        <p:nvSpPr>
          <p:cNvPr id="339" name="Google Shape;339;p1"/>
          <p:cNvSpPr txBox="1"/>
          <p:nvPr/>
        </p:nvSpPr>
        <p:spPr>
          <a:xfrm>
            <a:off x="6693875" y="4488750"/>
            <a:ext cx="2898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 presentation by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Group 4 </a:t>
            </a:r>
            <a:endParaRPr b="0" i="0" sz="1200" u="none" cap="none" strike="noStrike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 Science Batch of July’19</a:t>
            </a:r>
            <a:endParaRPr b="0" i="0" sz="1100" u="none" cap="none" strike="noStrike">
              <a:solidFill>
                <a:srgbClr val="4A86E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83875" y="4567350"/>
            <a:ext cx="3970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Team of Moumi Das,</a:t>
            </a:r>
            <a:r>
              <a:rPr b="0" i="1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Rajarshi Chowdhury,Shiladitya Swarnakar,</a:t>
            </a:r>
            <a:endParaRPr b="0" i="1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Soumya Banerjee,Souvick Datta and Sowmya Kartik</a:t>
            </a:r>
            <a:endParaRPr b="0" i="1" sz="11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510" name="Google Shape;510;p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11" name="Google Shape;511;p9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512" name="Google Shape;512;p9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3" name="Google Shape;533;p9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34" name="Google Shape;534;p9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9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9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9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9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9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9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9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9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9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9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9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9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9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9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4" name="Google Shape;574;p9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3" name="Google Shape;603;p9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604" name="Google Shape;604;p9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9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9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9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9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"/>
          <p:cNvSpPr txBox="1"/>
          <p:nvPr>
            <p:ph idx="4294967295" type="ctrTitle"/>
          </p:nvPr>
        </p:nvSpPr>
        <p:spPr>
          <a:xfrm>
            <a:off x="685800" y="1550375"/>
            <a:ext cx="40482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4,129$</a:t>
            </a:r>
            <a:endParaRPr b="0" i="0" sz="4800" u="none" cap="none" strike="noStrike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22" name="Google Shape;622;p10"/>
          <p:cNvSpPr txBox="1"/>
          <p:nvPr>
            <p:ph idx="4294967295" type="subTitle"/>
          </p:nvPr>
        </p:nvSpPr>
        <p:spPr>
          <a:xfrm>
            <a:off x="685800" y="1002758"/>
            <a:ext cx="4048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Average cost/hire is</a:t>
            </a:r>
            <a:endParaRPr b="0" i="0" sz="24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23" name="Google Shape;623;p10"/>
          <p:cNvSpPr txBox="1"/>
          <p:nvPr>
            <p:ph idx="4294967295" type="ctrTitle"/>
          </p:nvPr>
        </p:nvSpPr>
        <p:spPr>
          <a:xfrm>
            <a:off x="1492400" y="3091947"/>
            <a:ext cx="4048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42 days</a:t>
            </a:r>
            <a:endParaRPr b="0" i="0" sz="4800" u="none" cap="none" strike="noStrike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24" name="Google Shape;624;p10"/>
          <p:cNvSpPr txBox="1"/>
          <p:nvPr>
            <p:ph idx="4294967295" type="subTitle"/>
          </p:nvPr>
        </p:nvSpPr>
        <p:spPr>
          <a:xfrm>
            <a:off x="1492400" y="3637130"/>
            <a:ext cx="4048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To refill a position</a:t>
            </a:r>
            <a:endParaRPr b="0" i="0" sz="24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25" name="Google Shape;625;p10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626" name="Google Shape;626;p10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627" name="Google Shape;627;p10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0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0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0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4" name="Google Shape;644;p10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645" name="Google Shape;645;p10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10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662" name="Google Shape;662;p10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8" name="Google Shape;678;p10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679" name="Google Shape;679;p10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0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0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0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0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0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0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0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0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0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0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0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0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0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0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0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696" name="Google Shape;696;p10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0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0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0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0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0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0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0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0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0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0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0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0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10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713" name="Google Shape;713;p10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0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0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10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730" name="Google Shape;730;p10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6" name="Google Shape;746;p10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1" name="Google Shape;751;p10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752" name="Google Shape;752;p10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0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0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769" name="Google Shape;769;p10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0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0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5" name="Google Shape;785;p10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786" name="Google Shape;786;p10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0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0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0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803" name="Google Shape;803;p10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0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0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0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0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0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9" name="Google Shape;819;p10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820" name="Google Shape;820;p10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0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0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0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0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0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0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0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0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6" name="Google Shape;836;p10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837" name="Google Shape;837;p10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0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0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0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0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3" name="Google Shape;853;p10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854" name="Google Shape;854;p10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0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0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0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0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0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0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0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0" name="Google Shape;870;p10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871" name="Google Shape;871;p10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0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0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0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0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7" name="Google Shape;887;p10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888" name="Google Shape;888;p10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0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0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10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0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10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10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4" name="Google Shape;904;p10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905" name="Google Shape;905;p10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0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0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0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0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0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1" name="Google Shape;921;p10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922" name="Google Shape;922;p10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0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0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0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0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0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938;p10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939" name="Google Shape;939;p10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0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0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0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0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10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0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55;p10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10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10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10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0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2" name="Google Shape;972;p10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973" name="Google Shape;973;p10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0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0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0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0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10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0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0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9" name="Google Shape;989;p10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990" name="Google Shape;990;p10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10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10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0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0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0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0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0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0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0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6" name="Google Shape;1006;p10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007" name="Google Shape;1007;p10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0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0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0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0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0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0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0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0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10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10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0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0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0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0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0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10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024" name="Google Shape;1024;p10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0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0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0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0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0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0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0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0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0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0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0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0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0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0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0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0" name="Google Shape;1040;p10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041" name="Google Shape;1041;p10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0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0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0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0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0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0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0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0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0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0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0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0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0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0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0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7" name="Google Shape;1057;p10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0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0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0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0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0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0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0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0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0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0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0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0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0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10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10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0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0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10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10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10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0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0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0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0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0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0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0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0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0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" name="Google Shape;1132;p10"/>
            <p:cNvGrpSpPr/>
            <p:nvPr/>
          </p:nvGrpSpPr>
          <p:grpSpPr>
            <a:xfrm>
              <a:off x="2715946" y="2834460"/>
              <a:ext cx="319676" cy="242660"/>
              <a:chOff x="6621095" y="1452181"/>
              <a:chExt cx="330893" cy="250785"/>
            </a:xfrm>
          </p:grpSpPr>
          <p:sp>
            <p:nvSpPr>
              <p:cNvPr id="1133" name="Google Shape;1133;p1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1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1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1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10"/>
            <p:cNvGrpSpPr/>
            <p:nvPr/>
          </p:nvGrpSpPr>
          <p:grpSpPr>
            <a:xfrm flipH="1">
              <a:off x="5538048" y="3330108"/>
              <a:ext cx="319676" cy="242660"/>
              <a:chOff x="6621095" y="1452181"/>
              <a:chExt cx="330893" cy="250785"/>
            </a:xfrm>
          </p:grpSpPr>
          <p:sp>
            <p:nvSpPr>
              <p:cNvPr id="1139" name="Google Shape;1139;p1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1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1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1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1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4" name="Google Shape;1144;p10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10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6" name="Google Shape;1146;p10"/>
          <p:cNvSpPr txBox="1"/>
          <p:nvPr/>
        </p:nvSpPr>
        <p:spPr>
          <a:xfrm>
            <a:off x="94300" y="4357825"/>
            <a:ext cx="2619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Source: According to </a:t>
            </a:r>
            <a:r>
              <a:rPr b="0" i="1" lang="en" sz="1000" u="none" cap="none" strike="noStrike">
                <a:solidFill>
                  <a:srgbClr val="000000"/>
                </a:solidFill>
                <a:uFill>
                  <a:noFill/>
                </a:u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Human Capital Benchmarking  Report</a:t>
            </a:r>
            <a:r>
              <a:rPr b="0" i="1" lang="en" sz="1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by </a:t>
            </a:r>
            <a:r>
              <a:rPr b="0" i="1" lang="en" sz="1000" u="none" cap="none" strike="noStrike">
                <a:solidFill>
                  <a:srgbClr val="000000"/>
                </a:solidFill>
                <a:uFill>
                  <a:noFill/>
                </a:u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Society for Human Resource Management</a:t>
            </a:r>
            <a:endParaRPr b="0" i="1" sz="1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47" name="Google Shape;1147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3" name="Google Shape;1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100" y="1543700"/>
            <a:ext cx="4858676" cy="19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11"/>
          <p:cNvSpPr txBox="1"/>
          <p:nvPr/>
        </p:nvSpPr>
        <p:spPr>
          <a:xfrm>
            <a:off x="97325" y="4636750"/>
            <a:ext cx="3474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Source: As per </a:t>
            </a:r>
            <a:r>
              <a:rPr b="0" i="0" lang="en" sz="1000" u="none" cap="none" strike="noStrike">
                <a:solidFill>
                  <a:srgbClr val="000000"/>
                </a:solidFill>
                <a:uFill>
                  <a:noFill/>
                </a:u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GlassDoor</a:t>
            </a:r>
            <a:r>
              <a:rPr b="0" i="0" lang="en" sz="1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, July 5,2019</a:t>
            </a:r>
            <a:endParaRPr b="0" i="0" sz="1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"/>
          <p:cNvSpPr txBox="1"/>
          <p:nvPr>
            <p:ph type="title"/>
          </p:nvPr>
        </p:nvSpPr>
        <p:spPr>
          <a:xfrm>
            <a:off x="457200" y="689400"/>
            <a:ext cx="8426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Understanding the problem</a:t>
            </a:r>
            <a:endParaRPr sz="3600"/>
          </a:p>
        </p:txBody>
      </p:sp>
      <p:sp>
        <p:nvSpPr>
          <p:cNvPr id="1160" name="Google Shape;1160;p12"/>
          <p:cNvSpPr txBox="1"/>
          <p:nvPr>
            <p:ph idx="1" type="body"/>
          </p:nvPr>
        </p:nvSpPr>
        <p:spPr>
          <a:xfrm>
            <a:off x="457200" y="1765300"/>
            <a:ext cx="80280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Barlow Thin"/>
              <a:buChar char="●"/>
            </a:pPr>
            <a:r>
              <a:rPr lang="en" sz="19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Right resource at the right position can do miracles in business giving </a:t>
            </a:r>
            <a:endParaRPr sz="19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Barlow Thin"/>
              <a:buChar char="○"/>
            </a:pPr>
            <a:r>
              <a:rPr lang="en" sz="19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Competitive advantage over other players.</a:t>
            </a:r>
            <a:endParaRPr sz="19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Barlow Thin"/>
              <a:buChar char="●"/>
            </a:pPr>
            <a:r>
              <a:rPr lang="en" sz="19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 Cost of refilling a position in terms of money and time can be really expensive. </a:t>
            </a:r>
            <a:endParaRPr sz="19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Barlow Thin"/>
              <a:buChar char="●"/>
            </a:pPr>
            <a:r>
              <a:rPr lang="en" sz="19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We try to minimize</a:t>
            </a:r>
            <a:r>
              <a:rPr i="1" lang="en" sz="19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 search time at a low cost</a:t>
            </a:r>
            <a:r>
              <a:rPr lang="en" sz="19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 both for :</a:t>
            </a:r>
            <a:endParaRPr sz="19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Barlow Thin"/>
              <a:buChar char="○"/>
            </a:pPr>
            <a:r>
              <a:rPr lang="en" sz="19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A recruiter looking for candidate.</a:t>
            </a:r>
            <a:endParaRPr sz="19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Barlow Thin"/>
              <a:buChar char="○"/>
            </a:pPr>
            <a:r>
              <a:rPr lang="en" sz="19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A candidate looking for opportunities.</a:t>
            </a:r>
            <a:endParaRPr sz="19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</p:txBody>
      </p:sp>
      <p:sp>
        <p:nvSpPr>
          <p:cNvPr id="1161" name="Google Shape;1161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3"/>
          <p:cNvSpPr txBox="1"/>
          <p:nvPr>
            <p:ph type="ctrTitle"/>
          </p:nvPr>
        </p:nvSpPr>
        <p:spPr>
          <a:xfrm>
            <a:off x="857250" y="17262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67" name="Google Shape;1167;p1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68" name="Google Shape;1168;p1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169" name="Google Shape;1169;p13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0" name="Google Shape;1190;p1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191" name="Google Shape;1191;p1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1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1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1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1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1" name="Google Shape;1231;p13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0" name="Google Shape;1260;p13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1261" name="Google Shape;1261;p1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1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1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1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1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1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1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4"/>
          <p:cNvSpPr txBox="1"/>
          <p:nvPr>
            <p:ph idx="1" type="body"/>
          </p:nvPr>
        </p:nvSpPr>
        <p:spPr>
          <a:xfrm>
            <a:off x="686225" y="1505325"/>
            <a:ext cx="1947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Data Collection?</a:t>
            </a:r>
            <a:endParaRPr sz="3000"/>
          </a:p>
        </p:txBody>
      </p:sp>
      <p:sp>
        <p:nvSpPr>
          <p:cNvPr id="1279" name="Google Shape;1279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0" name="Google Shape;12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600" y="572250"/>
            <a:ext cx="4905775" cy="31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Web Scraping</a:t>
            </a:r>
            <a:endParaRPr sz="3600"/>
          </a:p>
        </p:txBody>
      </p:sp>
      <p:sp>
        <p:nvSpPr>
          <p:cNvPr id="1286" name="Google Shape;1286;p15"/>
          <p:cNvSpPr txBox="1"/>
          <p:nvPr>
            <p:ph idx="1" type="body"/>
          </p:nvPr>
        </p:nvSpPr>
        <p:spPr>
          <a:xfrm>
            <a:off x="5717825" y="1592275"/>
            <a:ext cx="30450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large amounts of data from websites within a small interval of time.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stored in Python Dataframe  for analysis</a:t>
            </a:r>
            <a:endParaRPr/>
          </a:p>
        </p:txBody>
      </p:sp>
      <p:sp>
        <p:nvSpPr>
          <p:cNvPr id="1287" name="Google Shape;1287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8" name="Google Shape;1288;p15"/>
          <p:cNvGrpSpPr/>
          <p:nvPr/>
        </p:nvGrpSpPr>
        <p:grpSpPr>
          <a:xfrm>
            <a:off x="6520023" y="347063"/>
            <a:ext cx="2242815" cy="1121099"/>
            <a:chOff x="6986665" y="3298709"/>
            <a:chExt cx="1817809" cy="1077669"/>
          </a:xfrm>
        </p:grpSpPr>
        <p:sp>
          <p:nvSpPr>
            <p:cNvPr id="1289" name="Google Shape;1289;p15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5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5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15" name="Google Shape;13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00" y="1308500"/>
            <a:ext cx="4972550" cy="297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1321" name="Google Shape;1321;p16"/>
          <p:cNvPicPr preferRelativeResize="0"/>
          <p:nvPr/>
        </p:nvPicPr>
        <p:blipFill rotWithShape="1">
          <a:blip r:embed="rId3">
            <a:alphaModFix/>
          </a:blip>
          <a:srcRect b="12353" l="1496" r="1359" t="5664"/>
          <a:stretch/>
        </p:blipFill>
        <p:spPr>
          <a:xfrm>
            <a:off x="3721650" y="629700"/>
            <a:ext cx="5181674" cy="34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16"/>
          <p:cNvSpPr txBox="1"/>
          <p:nvPr/>
        </p:nvSpPr>
        <p:spPr>
          <a:xfrm>
            <a:off x="725250" y="1335975"/>
            <a:ext cx="21279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Challenges faced while data collection</a:t>
            </a:r>
            <a:endParaRPr b="0" i="0" sz="30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323" name="Google Shape;1323;p16"/>
          <p:cNvSpPr txBox="1"/>
          <p:nvPr/>
        </p:nvSpPr>
        <p:spPr>
          <a:xfrm>
            <a:off x="190850" y="4809500"/>
            <a:ext cx="13170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P.C. Kronos.com</a:t>
            </a:r>
            <a:endParaRPr b="0" i="0" sz="1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8399da3b06_1_3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Overcoming the challenge</a:t>
            </a:r>
            <a:endParaRPr/>
          </a:p>
        </p:txBody>
      </p:sp>
      <p:sp>
        <p:nvSpPr>
          <p:cNvPr id="1329" name="Google Shape;1329;g8399da3b06_1_34"/>
          <p:cNvSpPr txBox="1"/>
          <p:nvPr>
            <p:ph idx="1" type="body"/>
          </p:nvPr>
        </p:nvSpPr>
        <p:spPr>
          <a:xfrm>
            <a:off x="457200" y="1995750"/>
            <a:ext cx="2177700" cy="22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Scrape data directly from the LinkedIn.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Use inspect element to locate the relevant information.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Approx 5800 public profiles scraped.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Data stored in dataframe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g8399da3b06_1_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1" name="Google Shape;1331;g8399da3b06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400" y="1640137"/>
            <a:ext cx="5975125" cy="28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332" name="Google Shape;1332;g8399da3b06_1_34"/>
          <p:cNvGrpSpPr/>
          <p:nvPr/>
        </p:nvGrpSpPr>
        <p:grpSpPr>
          <a:xfrm>
            <a:off x="6520018" y="347063"/>
            <a:ext cx="2242814" cy="1121099"/>
            <a:chOff x="6986665" y="3298709"/>
            <a:chExt cx="1817810" cy="1077669"/>
          </a:xfrm>
        </p:grpSpPr>
        <p:sp>
          <p:nvSpPr>
            <p:cNvPr id="1333" name="Google Shape;1333;g8399da3b06_1_3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g8399da3b06_1_3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g8399da3b06_1_3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g8399da3b06_1_3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g8399da3b06_1_3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g8399da3b06_1_3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g8399da3b06_1_3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g8399da3b06_1_3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g8399da3b06_1_3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g8399da3b06_1_3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g8399da3b06_1_3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g8399da3b06_1_3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g8399da3b06_1_3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g8399da3b06_1_3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g8399da3b06_1_3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g8399da3b06_1_3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g8399da3b06_1_3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g8399da3b06_1_3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g8399da3b06_1_3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g8399da3b06_1_3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g8399da3b06_1_3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g8399da3b06_1_3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g8399da3b06_1_3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g8399da3b06_1_3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g8399da3b06_1_3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g8399da3b06_1_3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7"/>
          <p:cNvSpPr txBox="1"/>
          <p:nvPr>
            <p:ph type="title"/>
          </p:nvPr>
        </p:nvSpPr>
        <p:spPr>
          <a:xfrm>
            <a:off x="457200" y="605600"/>
            <a:ext cx="56409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Tools Used</a:t>
            </a:r>
            <a:endParaRPr sz="3600"/>
          </a:p>
        </p:txBody>
      </p:sp>
      <p:sp>
        <p:nvSpPr>
          <p:cNvPr id="1364" name="Google Shape;1364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5" name="Google Shape;1365;p17"/>
          <p:cNvGrpSpPr/>
          <p:nvPr/>
        </p:nvGrpSpPr>
        <p:grpSpPr>
          <a:xfrm>
            <a:off x="1085161" y="2777423"/>
            <a:ext cx="6847501" cy="959137"/>
            <a:chOff x="1593000" y="2322567"/>
            <a:chExt cx="5957975" cy="643501"/>
          </a:xfrm>
        </p:grpSpPr>
        <p:sp>
          <p:nvSpPr>
            <p:cNvPr id="1366" name="Google Shape;1366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BEAUTIFUL SOUP</a:t>
              </a:r>
              <a:endParaRPr b="0" i="0" sz="1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6E8"/>
                </a:buClr>
                <a:buSzPts val="1400"/>
                <a:buFont typeface="Barlow Thin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Barlow Thin"/>
                  <a:ea typeface="Barlow Thin"/>
                  <a:cs typeface="Barlow Thin"/>
                  <a:sym typeface="Barlow Thin"/>
                </a:rPr>
                <a:t>Used to refine the text</a:t>
              </a:r>
              <a:endParaRPr b="0" i="0" sz="1400" u="none" cap="none" strike="noStrike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6E8"/>
                </a:buClr>
                <a:buSzPts val="1400"/>
                <a:buFont typeface="Barlow Thin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Barlow Thin"/>
                  <a:ea typeface="Barlow Thin"/>
                  <a:cs typeface="Barlow Thin"/>
                  <a:sym typeface="Barlow Thin"/>
                </a:rPr>
                <a:t>Used to filter out the HTML tags from raw text</a:t>
              </a:r>
              <a:endParaRPr b="0" i="0" sz="1400" u="none" cap="none" strike="noStrike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3" name="Google Shape;1373;p17"/>
          <p:cNvGrpSpPr/>
          <p:nvPr/>
        </p:nvGrpSpPr>
        <p:grpSpPr>
          <a:xfrm>
            <a:off x="1085739" y="1817719"/>
            <a:ext cx="6846905" cy="959716"/>
            <a:chOff x="1593000" y="2322567"/>
            <a:chExt cx="5957975" cy="643501"/>
          </a:xfrm>
        </p:grpSpPr>
        <p:sp>
          <p:nvSpPr>
            <p:cNvPr id="1374" name="Google Shape;1374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SELENIUM</a:t>
              </a:r>
              <a:endParaRPr b="0" i="0" sz="1800" u="none" cap="none" strike="noStrike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C58D3"/>
                </a:solidFill>
                <a:latin typeface="Barlow Thin"/>
                <a:ea typeface="Barlow Thin"/>
                <a:cs typeface="Barlow Thin"/>
                <a:sym typeface="Barlow Thin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6E8"/>
                </a:buClr>
                <a:buSzPts val="1400"/>
                <a:buFont typeface="Barlow Thin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Barlow Thin"/>
                  <a:ea typeface="Barlow Thin"/>
                  <a:cs typeface="Barlow Thin"/>
                  <a:sym typeface="Barlow Thin"/>
                </a:rPr>
                <a:t>Python package used for automated Scraping</a:t>
              </a:r>
              <a:endParaRPr b="0" i="0" sz="1400" u="none" cap="none" strike="noStrike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86E8"/>
                </a:buClr>
                <a:buSzPts val="1400"/>
                <a:buFont typeface="Barlow Thin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Barlow Thin"/>
                  <a:ea typeface="Barlow Thin"/>
                  <a:cs typeface="Barlow Thin"/>
                  <a:sym typeface="Barlow Thin"/>
                </a:rPr>
                <a:t>Extracts raw web data</a:t>
              </a:r>
              <a:endParaRPr b="0" i="0" sz="1400" u="none" cap="none" strike="noStrike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81" name="Google Shape;1381;p17"/>
          <p:cNvSpPr txBox="1"/>
          <p:nvPr/>
        </p:nvSpPr>
        <p:spPr>
          <a:xfrm>
            <a:off x="238575" y="4780875"/>
            <a:ext cx="17271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All with Python API</a:t>
            </a:r>
            <a:endParaRPr b="0" i="1" sz="1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fba2c0302_2_813"/>
          <p:cNvSpPr txBox="1"/>
          <p:nvPr>
            <p:ph type="ctrTitle"/>
          </p:nvPr>
        </p:nvSpPr>
        <p:spPr>
          <a:xfrm>
            <a:off x="1038150" y="391250"/>
            <a:ext cx="2731200" cy="7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agenda</a:t>
            </a:r>
            <a:endParaRPr sz="3600"/>
          </a:p>
        </p:txBody>
      </p:sp>
      <p:sp>
        <p:nvSpPr>
          <p:cNvPr id="346" name="Google Shape;346;g7fba2c0302_2_813"/>
          <p:cNvSpPr txBox="1"/>
          <p:nvPr/>
        </p:nvSpPr>
        <p:spPr>
          <a:xfrm>
            <a:off x="1173750" y="1269175"/>
            <a:ext cx="72048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●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Introduction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●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Customer Pain Point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●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Business Problem 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●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Data Collection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●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Data preprocessing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●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Data Modelling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●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Deployment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●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Product Marketing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●"/>
            </a:pPr>
            <a:r>
              <a:rPr lang="en" sz="2400">
                <a:latin typeface="Barlow Light"/>
                <a:ea typeface="Barlow Light"/>
                <a:cs typeface="Barlow Light"/>
                <a:sym typeface="Barlow Light"/>
              </a:rPr>
              <a:t>Conclusion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Data</a:t>
            </a:r>
            <a:endParaRPr sz="3600"/>
          </a:p>
        </p:txBody>
      </p:sp>
      <p:sp>
        <p:nvSpPr>
          <p:cNvPr id="1387" name="Google Shape;1387;p20"/>
          <p:cNvSpPr txBox="1"/>
          <p:nvPr>
            <p:ph idx="1" type="body"/>
          </p:nvPr>
        </p:nvSpPr>
        <p:spPr>
          <a:xfrm>
            <a:off x="551475" y="1471975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Name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Summary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Skills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Experience_1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Current_Organisation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Designation_1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ExpDurationInMonths_1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Designation_2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ExpDurationInMonths_2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</p:txBody>
      </p:sp>
      <p:sp>
        <p:nvSpPr>
          <p:cNvPr id="1388" name="Google Shape;1388;p20"/>
          <p:cNvSpPr txBox="1"/>
          <p:nvPr>
            <p:ph idx="2" type="body"/>
          </p:nvPr>
        </p:nvSpPr>
        <p:spPr>
          <a:xfrm>
            <a:off x="4945003" y="141960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Education_1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EduDurationInMonths_1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Education_2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EduDurationInMonths_2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Total_Exp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Total_Education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Thin"/>
              <a:buChar char="●"/>
            </a:pPr>
            <a:r>
              <a:rPr lang="en" sz="1400">
                <a:latin typeface="Barlow Thin"/>
                <a:ea typeface="Barlow Thin"/>
                <a:cs typeface="Barlow Thin"/>
                <a:sym typeface="Barlow Thin"/>
              </a:rPr>
              <a:t>URL(of Profile)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89" name="Google Shape;1389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395" name="Google Shape;1395;p1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96" name="Google Shape;1396;p18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397" name="Google Shape;1397;p18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8" name="Google Shape;1418;p1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419" name="Google Shape;1419;p1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1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1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1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1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1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1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1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1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1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1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1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1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1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1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1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1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1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1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1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1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1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1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1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1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1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1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1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1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1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1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1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1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1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1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1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1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9" name="Google Shape;1459;p18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8" name="Google Shape;1488;p18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1489" name="Google Shape;1489;p1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1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1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1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1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1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1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1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1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1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1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1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1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Preprocessing</a:t>
            </a:r>
            <a:endParaRPr sz="3600"/>
          </a:p>
        </p:txBody>
      </p:sp>
      <p:sp>
        <p:nvSpPr>
          <p:cNvPr id="1507" name="Google Shape;150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8" name="Google Shape;1508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9" name="Google Shape;1509;p19"/>
          <p:cNvGrpSpPr/>
          <p:nvPr/>
        </p:nvGrpSpPr>
        <p:grpSpPr>
          <a:xfrm>
            <a:off x="1086814" y="3677529"/>
            <a:ext cx="6845713" cy="1014220"/>
            <a:chOff x="1593000" y="2322567"/>
            <a:chExt cx="5957975" cy="643501"/>
          </a:xfrm>
        </p:grpSpPr>
        <p:sp>
          <p:nvSpPr>
            <p:cNvPr id="1510" name="Google Shape;1510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LEMMATIZATION</a:t>
              </a:r>
              <a:endParaRPr b="0" i="0" sz="18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Root words were found out for all tokens in the text.</a:t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NLTK library is used for lemmatization.</a:t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7" name="Google Shape;1517;p19"/>
          <p:cNvGrpSpPr/>
          <p:nvPr/>
        </p:nvGrpSpPr>
        <p:grpSpPr>
          <a:xfrm>
            <a:off x="1085161" y="2777423"/>
            <a:ext cx="6847501" cy="959137"/>
            <a:chOff x="1593000" y="2322567"/>
            <a:chExt cx="5957975" cy="643501"/>
          </a:xfrm>
        </p:grpSpPr>
        <p:sp>
          <p:nvSpPr>
            <p:cNvPr id="1518" name="Google Shape;1518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TOKENIZATION</a:t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Text data was broken down into list of words called ‘tokens’.</a:t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STOPWORDS were removed</a:t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5" name="Google Shape;1525;p19"/>
          <p:cNvGrpSpPr/>
          <p:nvPr/>
        </p:nvGrpSpPr>
        <p:grpSpPr>
          <a:xfrm>
            <a:off x="1085739" y="1817719"/>
            <a:ext cx="6846905" cy="959716"/>
            <a:chOff x="1593000" y="2322567"/>
            <a:chExt cx="5957975" cy="643501"/>
          </a:xfrm>
        </p:grpSpPr>
        <p:sp>
          <p:nvSpPr>
            <p:cNvPr id="1526" name="Google Shape;1526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CLEANING</a:t>
              </a:r>
              <a:endParaRPr b="0" i="0" sz="18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extraction from raw data using string manipulation (regex etc.)</a:t>
              </a:r>
              <a:endParaRPr b="0" i="0" sz="14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1"/>
          <p:cNvSpPr txBox="1"/>
          <p:nvPr>
            <p:ph type="ctrTitle"/>
          </p:nvPr>
        </p:nvSpPr>
        <p:spPr>
          <a:xfrm>
            <a:off x="5017450" y="168750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Now what?</a:t>
            </a:r>
            <a:endParaRPr/>
          </a:p>
        </p:txBody>
      </p:sp>
      <p:pic>
        <p:nvPicPr>
          <p:cNvPr id="1538" name="Google Shape;15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37999">
            <a:off x="1478400" y="817850"/>
            <a:ext cx="3076650" cy="33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2"/>
          <p:cNvSpPr txBox="1"/>
          <p:nvPr>
            <p:ph type="ctrTitle"/>
          </p:nvPr>
        </p:nvSpPr>
        <p:spPr>
          <a:xfrm>
            <a:off x="933450" y="1726225"/>
            <a:ext cx="425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544" name="Google Shape;1544;p2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45" name="Google Shape;1545;p22"/>
          <p:cNvPicPr preferRelativeResize="0"/>
          <p:nvPr/>
        </p:nvPicPr>
        <p:blipFill rotWithShape="1">
          <a:blip r:embed="rId3">
            <a:alphaModFix/>
          </a:blip>
          <a:srcRect b="-133880" l="292693" r="-383460" t="43113"/>
          <a:stretch/>
        </p:blipFill>
        <p:spPr>
          <a:xfrm rot="692135">
            <a:off x="6539500" y="2661087"/>
            <a:ext cx="3229050" cy="24582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6" name="Google Shape;1546;p22"/>
          <p:cNvCxnSpPr/>
          <p:nvPr/>
        </p:nvCxnSpPr>
        <p:spPr>
          <a:xfrm flipH="1">
            <a:off x="5343775" y="467600"/>
            <a:ext cx="19200" cy="44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7" name="Google Shape;15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200" y="1192550"/>
            <a:ext cx="2703631" cy="205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Topic Modelling</a:t>
            </a:r>
            <a:endParaRPr sz="3600"/>
          </a:p>
        </p:txBody>
      </p:sp>
      <p:sp>
        <p:nvSpPr>
          <p:cNvPr id="1553" name="Google Shape;1553;p23"/>
          <p:cNvSpPr txBox="1"/>
          <p:nvPr>
            <p:ph idx="1" type="body"/>
          </p:nvPr>
        </p:nvSpPr>
        <p:spPr>
          <a:xfrm>
            <a:off x="348550" y="1597325"/>
            <a:ext cx="54108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 Thin"/>
              <a:buChar char="●"/>
            </a:pPr>
            <a:r>
              <a:rPr lang="en" sz="1800">
                <a:latin typeface="Barlow Thin"/>
                <a:ea typeface="Barlow Thin"/>
                <a:cs typeface="Barlow Thin"/>
                <a:sym typeface="Barlow Thin"/>
              </a:rPr>
              <a:t>Used sklearn’s Latent Dirichlet Allocation(LDA)</a:t>
            </a:r>
            <a:endParaRPr sz="18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Thin"/>
              <a:buChar char="●"/>
            </a:pPr>
            <a:r>
              <a:rPr lang="en" sz="1800">
                <a:latin typeface="Barlow Thin"/>
                <a:ea typeface="Barlow Thin"/>
                <a:cs typeface="Barlow Thin"/>
                <a:sym typeface="Barlow Thin"/>
              </a:rPr>
              <a:t>Document-Word Matrix was created using CountVectorizer of sklearn</a:t>
            </a:r>
            <a:endParaRPr sz="18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Thin"/>
              <a:buChar char="●"/>
            </a:pPr>
            <a:r>
              <a:rPr lang="en" sz="1800">
                <a:latin typeface="Barlow Thin"/>
                <a:ea typeface="Barlow Thin"/>
                <a:cs typeface="Barlow Thin"/>
                <a:sym typeface="Barlow Thin"/>
              </a:rPr>
              <a:t>Grid Search Optimization was done to find the best model which  was used for profiling</a:t>
            </a:r>
            <a:endParaRPr sz="18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Barlow Thin"/>
              <a:ea typeface="Barlow Thin"/>
              <a:cs typeface="Barlow Thin"/>
              <a:sym typeface="Barlow Thin"/>
            </a:endParaRPr>
          </a:p>
        </p:txBody>
      </p:sp>
      <p:sp>
        <p:nvSpPr>
          <p:cNvPr id="1554" name="Google Shape;1554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5" name="Google Shape;1555;p23"/>
          <p:cNvGrpSpPr/>
          <p:nvPr/>
        </p:nvGrpSpPr>
        <p:grpSpPr>
          <a:xfrm>
            <a:off x="5759496" y="1142176"/>
            <a:ext cx="2708501" cy="3285648"/>
            <a:chOff x="2152750" y="190500"/>
            <a:chExt cx="4293756" cy="4762499"/>
          </a:xfrm>
        </p:grpSpPr>
        <p:sp>
          <p:nvSpPr>
            <p:cNvPr id="1556" name="Google Shape;1556;p23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27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27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0" name="Google Shape;1630;p23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631" name="Google Shape;1631;p23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3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23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23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3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23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23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23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3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0" name="Google Shape;1640;p23"/>
            <p:cNvGrpSpPr/>
            <p:nvPr/>
          </p:nvGrpSpPr>
          <p:grpSpPr>
            <a:xfrm flipH="1">
              <a:off x="3829283" y="2465055"/>
              <a:ext cx="683694" cy="518573"/>
              <a:chOff x="6621095" y="1452181"/>
              <a:chExt cx="330893" cy="250785"/>
            </a:xfrm>
          </p:grpSpPr>
          <p:sp>
            <p:nvSpPr>
              <p:cNvPr id="1641" name="Google Shape;1641;p2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2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6" name="Google Shape;1646;p23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24"/>
          <p:cNvSpPr txBox="1"/>
          <p:nvPr>
            <p:ph type="title"/>
          </p:nvPr>
        </p:nvSpPr>
        <p:spPr>
          <a:xfrm>
            <a:off x="457200" y="605600"/>
            <a:ext cx="5640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Topic Model Output</a:t>
            </a:r>
            <a:endParaRPr sz="3600"/>
          </a:p>
        </p:txBody>
      </p:sp>
      <p:sp>
        <p:nvSpPr>
          <p:cNvPr id="1669" name="Google Shape;1669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0" name="Google Shape;16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038" y="1196200"/>
            <a:ext cx="5771225" cy="329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671" name="Google Shape;1671;p24"/>
          <p:cNvSpPr txBox="1"/>
          <p:nvPr/>
        </p:nvSpPr>
        <p:spPr>
          <a:xfrm>
            <a:off x="6373225" y="1504400"/>
            <a:ext cx="2275800" cy="26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-HR</a:t>
            </a:r>
            <a:endParaRPr i="0" sz="18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-Marketing </a:t>
            </a:r>
            <a:endParaRPr i="0" sz="18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-Operations</a:t>
            </a:r>
            <a:endParaRPr i="0" sz="18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-Finance</a:t>
            </a:r>
            <a:endParaRPr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672" name="Google Shape;1672;p24"/>
          <p:cNvSpPr txBox="1"/>
          <p:nvPr/>
        </p:nvSpPr>
        <p:spPr>
          <a:xfrm>
            <a:off x="229025" y="4636750"/>
            <a:ext cx="8359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Result :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https://docs.google.com/spreadsheets/d/1-hU40jTwhJu9-Q8BrSmlyihM7aPQ2iAgwAg82awqp_E/edit?usp=sharing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ransition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2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Finding the right profile</a:t>
            </a:r>
            <a:endParaRPr sz="3600"/>
          </a:p>
        </p:txBody>
      </p:sp>
      <p:sp>
        <p:nvSpPr>
          <p:cNvPr id="1678" name="Google Shape;1678;p25"/>
          <p:cNvSpPr txBox="1"/>
          <p:nvPr>
            <p:ph idx="1" type="body"/>
          </p:nvPr>
        </p:nvSpPr>
        <p:spPr>
          <a:xfrm>
            <a:off x="457200" y="1348213"/>
            <a:ext cx="47340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Barlow Thin"/>
              <a:buChar char="●"/>
            </a:pPr>
            <a:r>
              <a:rPr lang="en" sz="1700">
                <a:latin typeface="Barlow Thin"/>
                <a:ea typeface="Barlow Thin"/>
                <a:cs typeface="Barlow Thin"/>
                <a:sym typeface="Barlow Thin"/>
              </a:rPr>
              <a:t>Metric used: Jensen-Shannon distance which is the square root of Jensen-Shannon Divergence(JSD).  </a:t>
            </a:r>
            <a:endParaRPr sz="17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latin typeface="Barlow Thin"/>
              <a:ea typeface="Barlow Thin"/>
              <a:cs typeface="Barlow Thin"/>
              <a:sym typeface="Barlow Thi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 Thin"/>
              <a:buChar char="●"/>
            </a:pPr>
            <a:r>
              <a:rPr lang="en" sz="1700">
                <a:latin typeface="Barlow Thin"/>
                <a:ea typeface="Barlow Thin"/>
                <a:cs typeface="Barlow Thin"/>
                <a:sym typeface="Barlow Thin"/>
              </a:rPr>
              <a:t>JS Distance=(JS Divergence)^(½)  is a method of measuring the similarity between two probability distributions (documents in this case).</a:t>
            </a:r>
            <a:endParaRPr sz="17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latin typeface="Barlow Thin"/>
              <a:ea typeface="Barlow Thin"/>
              <a:cs typeface="Barlow Thin"/>
              <a:sym typeface="Barlow Thi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 Thin"/>
              <a:buChar char="●"/>
            </a:pPr>
            <a:r>
              <a:rPr lang="en" sz="1700">
                <a:latin typeface="Barlow Thin"/>
                <a:ea typeface="Barlow Thin"/>
                <a:cs typeface="Barlow Thin"/>
                <a:sym typeface="Barlow Thin"/>
              </a:rPr>
              <a:t>The profiles selected are on the basis </a:t>
            </a:r>
            <a:r>
              <a:rPr lang="en" sz="1700">
                <a:latin typeface="Barlow Thin"/>
                <a:ea typeface="Barlow Thin"/>
                <a:cs typeface="Barlow Thin"/>
                <a:sym typeface="Barlow Thin"/>
              </a:rPr>
              <a:t>of the similarity scores </a:t>
            </a:r>
            <a:r>
              <a:rPr lang="en" sz="1700">
                <a:latin typeface="Barlow Thin"/>
                <a:ea typeface="Barlow Thin"/>
                <a:cs typeface="Barlow Thin"/>
                <a:sym typeface="Barlow Thin"/>
              </a:rPr>
              <a:t>between the query and the selected profile.</a:t>
            </a:r>
            <a:endParaRPr sz="17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latin typeface="Barlow Thin"/>
              <a:ea typeface="Barlow Thin"/>
              <a:cs typeface="Barlow Thin"/>
              <a:sym typeface="Barlow Thin"/>
            </a:endParaRPr>
          </a:p>
        </p:txBody>
      </p:sp>
      <p:sp>
        <p:nvSpPr>
          <p:cNvPr id="1679" name="Google Shape;1679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80" name="Google Shape;1680;p25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681" name="Google Shape;1681;p25"/>
            <p:cNvSpPr/>
            <p:nvPr/>
          </p:nvSpPr>
          <p:spPr>
            <a:xfrm>
              <a:off x="4172687" y="3422228"/>
              <a:ext cx="1096154" cy="631831"/>
            </a:xfrm>
            <a:custGeom>
              <a:rect b="b" l="l" r="r" t="t"/>
              <a:pathLst>
                <a:path extrusionOk="0" h="631831" w="1096154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4213521" y="3398464"/>
              <a:ext cx="1096058" cy="631866"/>
            </a:xfrm>
            <a:custGeom>
              <a:rect b="b" l="l" r="r" t="t"/>
              <a:pathLst>
                <a:path extrusionOk="0" h="631866" w="1096058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>
              <a:off x="5277122" y="3780200"/>
              <a:ext cx="32266" cy="21196"/>
            </a:xfrm>
            <a:custGeom>
              <a:rect b="b" l="l" r="r" t="t"/>
              <a:pathLst>
                <a:path extrusionOk="0" h="21196" w="32266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5"/>
            <p:cNvSpPr/>
            <p:nvPr/>
          </p:nvSpPr>
          <p:spPr>
            <a:xfrm>
              <a:off x="4213559" y="3635813"/>
              <a:ext cx="33123" cy="21387"/>
            </a:xfrm>
            <a:custGeom>
              <a:rect b="b" l="l" r="r" t="t"/>
              <a:pathLst>
                <a:path extrusionOk="0" h="21387" w="33123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4213521" y="3377363"/>
              <a:ext cx="1096058" cy="631809"/>
            </a:xfrm>
            <a:custGeom>
              <a:rect b="b" l="l" r="r" t="t"/>
              <a:pathLst>
                <a:path extrusionOk="0" h="631809" w="1096058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4526041" y="3091821"/>
              <a:ext cx="783348" cy="688378"/>
            </a:xfrm>
            <a:custGeom>
              <a:rect b="b" l="l" r="r" t="t"/>
              <a:pathLst>
                <a:path extrusionOk="0" h="688378" w="783348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5278931" y="3755961"/>
              <a:ext cx="30363" cy="36025"/>
            </a:xfrm>
            <a:custGeom>
              <a:rect b="b" l="l" r="r" t="t"/>
              <a:pathLst>
                <a:path extrusionOk="0" h="36025" w="30363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4503768" y="3102562"/>
              <a:ext cx="785061" cy="689423"/>
            </a:xfrm>
            <a:custGeom>
              <a:rect b="b" l="l" r="r" t="t"/>
              <a:pathLst>
                <a:path extrusionOk="0" h="689423" w="785061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3580122" y="393272"/>
              <a:ext cx="2872593" cy="3889928"/>
            </a:xfrm>
            <a:custGeom>
              <a:rect b="b" l="l" r="r" t="t"/>
              <a:pathLst>
                <a:path extrusionOk="0" h="3889928" w="2872593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6397319" y="4189501"/>
              <a:ext cx="30267" cy="107125"/>
            </a:xfrm>
            <a:custGeom>
              <a:rect b="b" l="l" r="r" t="t"/>
              <a:pathLst>
                <a:path extrusionOk="0" h="107125" w="30267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3574887" y="397432"/>
              <a:ext cx="72623" cy="31086"/>
            </a:xfrm>
            <a:custGeom>
              <a:rect b="b" l="l" r="r" t="t"/>
              <a:pathLst>
                <a:path extrusionOk="0" h="31086" w="72623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3554709" y="407720"/>
              <a:ext cx="2872878" cy="3889928"/>
            </a:xfrm>
            <a:custGeom>
              <a:rect b="b" l="l" r="r" t="t"/>
              <a:pathLst>
                <a:path extrusionOk="0" h="3889928" w="2872878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3549854" y="410477"/>
              <a:ext cx="2872973" cy="3889886"/>
            </a:xfrm>
            <a:custGeom>
              <a:rect b="b" l="l" r="r" t="t"/>
              <a:pathLst>
                <a:path extrusionOk="0" h="3889886" w="2872973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3584596" y="456003"/>
              <a:ext cx="2802063" cy="3707642"/>
            </a:xfrm>
            <a:custGeom>
              <a:rect b="b" l="l" r="r" t="t"/>
              <a:pathLst>
                <a:path extrusionOk="0" h="3707642" w="2802063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5"/>
            <p:cNvSpPr/>
            <p:nvPr/>
          </p:nvSpPr>
          <p:spPr>
            <a:xfrm>
              <a:off x="3711283" y="669187"/>
              <a:ext cx="283071" cy="477189"/>
            </a:xfrm>
            <a:custGeom>
              <a:rect b="b" l="l" r="r" t="t"/>
              <a:pathLst>
                <a:path extrusionOk="0" h="477189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25"/>
            <p:cNvSpPr/>
            <p:nvPr/>
          </p:nvSpPr>
          <p:spPr>
            <a:xfrm>
              <a:off x="4063456" y="872696"/>
              <a:ext cx="283832" cy="477419"/>
            </a:xfrm>
            <a:custGeom>
              <a:rect b="b" l="l" r="r" t="t"/>
              <a:pathLst>
                <a:path extrusionOk="0" h="477419" w="283832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4408015" y="1071223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25"/>
            <p:cNvSpPr/>
            <p:nvPr/>
          </p:nvSpPr>
          <p:spPr>
            <a:xfrm>
              <a:off x="3711283" y="1076206"/>
              <a:ext cx="283071" cy="477216"/>
            </a:xfrm>
            <a:custGeom>
              <a:rect b="b" l="l" r="r" t="t"/>
              <a:pathLst>
                <a:path extrusionOk="0" h="477216" w="283071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4063456" y="1279716"/>
              <a:ext cx="283556" cy="477216"/>
            </a:xfrm>
            <a:custGeom>
              <a:rect b="b" l="l" r="r" t="t"/>
              <a:pathLst>
                <a:path extrusionOk="0" h="477216" w="283556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4098484" y="1260570"/>
              <a:ext cx="283570" cy="477216"/>
            </a:xfrm>
            <a:custGeom>
              <a:rect b="b" l="l" r="r" t="t"/>
              <a:pathLst>
                <a:path extrusionOk="0" h="477216" w="28357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4408015" y="1478241"/>
              <a:ext cx="284023" cy="477161"/>
            </a:xfrm>
            <a:custGeom>
              <a:rect b="b" l="l" r="r" t="t"/>
              <a:pathLst>
                <a:path extrusionOk="0" h="477161" w="284023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3711283" y="1491834"/>
              <a:ext cx="283071" cy="477165"/>
            </a:xfrm>
            <a:custGeom>
              <a:rect b="b" l="l" r="r" t="t"/>
              <a:pathLst>
                <a:path extrusionOk="0" h="477165" w="283071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5"/>
            <p:cNvSpPr/>
            <p:nvPr/>
          </p:nvSpPr>
          <p:spPr>
            <a:xfrm>
              <a:off x="3711283" y="1946286"/>
              <a:ext cx="980755" cy="657383"/>
            </a:xfrm>
            <a:custGeom>
              <a:rect b="b" l="l" r="r" t="t"/>
              <a:pathLst>
                <a:path extrusionOk="0" h="657383" w="980755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5"/>
            <p:cNvSpPr/>
            <p:nvPr/>
          </p:nvSpPr>
          <p:spPr>
            <a:xfrm>
              <a:off x="3715090" y="2139055"/>
              <a:ext cx="732044" cy="480371"/>
            </a:xfrm>
            <a:custGeom>
              <a:rect b="b" l="l" r="r" t="t"/>
              <a:pathLst>
                <a:path extrusionOk="0" h="480371" w="732044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3715090" y="2264376"/>
              <a:ext cx="732044" cy="480312"/>
            </a:xfrm>
            <a:custGeom>
              <a:rect b="b" l="l" r="r" t="t"/>
              <a:pathLst>
                <a:path extrusionOk="0" h="480312" w="732044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5"/>
            <p:cNvSpPr/>
            <p:nvPr/>
          </p:nvSpPr>
          <p:spPr>
            <a:xfrm>
              <a:off x="3715090" y="2389467"/>
              <a:ext cx="599361" cy="403889"/>
            </a:xfrm>
            <a:custGeom>
              <a:rect b="b" l="l" r="r" t="t"/>
              <a:pathLst>
                <a:path extrusionOk="0" h="403889" w="599361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25"/>
            <p:cNvSpPr/>
            <p:nvPr/>
          </p:nvSpPr>
          <p:spPr>
            <a:xfrm>
              <a:off x="4855752" y="2612272"/>
              <a:ext cx="1403078" cy="900663"/>
            </a:xfrm>
            <a:custGeom>
              <a:rect b="b" l="l" r="r" t="t"/>
              <a:pathLst>
                <a:path extrusionOk="0" h="900663" w="1403078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4860130" y="2805136"/>
              <a:ext cx="1263255" cy="786670"/>
            </a:xfrm>
            <a:custGeom>
              <a:rect b="b" l="l" r="r" t="t"/>
              <a:pathLst>
                <a:path extrusionOk="0" h="786670" w="1263255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4860130" y="2930227"/>
              <a:ext cx="1263255" cy="786839"/>
            </a:xfrm>
            <a:custGeom>
              <a:rect b="b" l="l" r="r" t="t"/>
              <a:pathLst>
                <a:path extrusionOk="0" h="786839" w="1263255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4860130" y="3055222"/>
              <a:ext cx="1034438" cy="654829"/>
            </a:xfrm>
            <a:custGeom>
              <a:rect b="b" l="l" r="r" t="t"/>
              <a:pathLst>
                <a:path extrusionOk="0" h="654829" w="1034438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4063456" y="1695343"/>
              <a:ext cx="283556" cy="477207"/>
            </a:xfrm>
            <a:custGeom>
              <a:rect b="b" l="l" r="r" t="t"/>
              <a:pathLst>
                <a:path extrusionOk="0" h="477207" w="283556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4408015" y="1893817"/>
              <a:ext cx="284023" cy="477216"/>
            </a:xfrm>
            <a:custGeom>
              <a:rect b="b" l="l" r="r" t="t"/>
              <a:pathLst>
                <a:path extrusionOk="0" h="477216" w="284023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4855752" y="1988490"/>
              <a:ext cx="1403078" cy="1286379"/>
            </a:xfrm>
            <a:custGeom>
              <a:rect b="b" l="l" r="r" t="t"/>
              <a:pathLst>
                <a:path extrusionOk="0" h="1286379" w="1403078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5"/>
            <p:cNvSpPr/>
            <p:nvPr/>
          </p:nvSpPr>
          <p:spPr>
            <a:xfrm>
              <a:off x="4846614" y="1414848"/>
              <a:ext cx="423274" cy="545612"/>
            </a:xfrm>
            <a:custGeom>
              <a:rect b="b" l="l" r="r" t="t"/>
              <a:pathLst>
                <a:path extrusionOk="0" h="545612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5"/>
            <p:cNvSpPr/>
            <p:nvPr/>
          </p:nvSpPr>
          <p:spPr>
            <a:xfrm>
              <a:off x="4846614" y="1414848"/>
              <a:ext cx="423274" cy="545629"/>
            </a:xfrm>
            <a:custGeom>
              <a:rect b="b" l="l" r="r" t="t"/>
              <a:pathLst>
                <a:path extrusionOk="0" h="545629" w="423274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5"/>
            <p:cNvSpPr/>
            <p:nvPr/>
          </p:nvSpPr>
          <p:spPr>
            <a:xfrm>
              <a:off x="5340323" y="1699604"/>
              <a:ext cx="423179" cy="545654"/>
            </a:xfrm>
            <a:custGeom>
              <a:rect b="b" l="l" r="r" t="t"/>
              <a:pathLst>
                <a:path extrusionOk="0" h="545654" w="423179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5"/>
            <p:cNvSpPr/>
            <p:nvPr/>
          </p:nvSpPr>
          <p:spPr>
            <a:xfrm>
              <a:off x="5340323" y="1699604"/>
              <a:ext cx="332185" cy="545952"/>
            </a:xfrm>
            <a:custGeom>
              <a:rect b="b" l="l" r="r" t="t"/>
              <a:pathLst>
                <a:path extrusionOk="0" h="545952" w="332185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5"/>
            <p:cNvSpPr/>
            <p:nvPr/>
          </p:nvSpPr>
          <p:spPr>
            <a:xfrm>
              <a:off x="5834032" y="1984194"/>
              <a:ext cx="423559" cy="545654"/>
            </a:xfrm>
            <a:custGeom>
              <a:rect b="b" l="l" r="r" t="t"/>
              <a:pathLst>
                <a:path extrusionOk="0" h="545654" w="423559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5"/>
            <p:cNvSpPr/>
            <p:nvPr/>
          </p:nvSpPr>
          <p:spPr>
            <a:xfrm>
              <a:off x="5834032" y="1984177"/>
              <a:ext cx="211589" cy="286951"/>
            </a:xfrm>
            <a:custGeom>
              <a:rect b="b" l="l" r="r" t="t"/>
              <a:pathLst>
                <a:path extrusionOk="0" h="286951" w="211589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5"/>
            <p:cNvSpPr/>
            <p:nvPr/>
          </p:nvSpPr>
          <p:spPr>
            <a:xfrm>
              <a:off x="5029839" y="4705642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5"/>
            <p:cNvSpPr/>
            <p:nvPr/>
          </p:nvSpPr>
          <p:spPr>
            <a:xfrm>
              <a:off x="2757750" y="4754499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5"/>
            <p:cNvSpPr/>
            <p:nvPr/>
          </p:nvSpPr>
          <p:spPr>
            <a:xfrm>
              <a:off x="2012475" y="3630110"/>
              <a:ext cx="429841" cy="247899"/>
            </a:xfrm>
            <a:custGeom>
              <a:rect b="b" l="l" r="r" t="t"/>
              <a:pathLst>
                <a:path extrusionOk="0" h="247899" w="429841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5"/>
            <p:cNvSpPr/>
            <p:nvPr/>
          </p:nvSpPr>
          <p:spPr>
            <a:xfrm>
              <a:off x="5244274" y="4799933"/>
              <a:ext cx="116580" cy="90224"/>
            </a:xfrm>
            <a:custGeom>
              <a:rect b="b" l="l" r="r" t="t"/>
              <a:pathLst>
                <a:path extrusionOk="0" h="90224" w="11658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5"/>
            <p:cNvSpPr/>
            <p:nvPr/>
          </p:nvSpPr>
          <p:spPr>
            <a:xfrm>
              <a:off x="5244760" y="4829592"/>
              <a:ext cx="116051" cy="60483"/>
            </a:xfrm>
            <a:custGeom>
              <a:rect b="b" l="l" r="r" t="t"/>
              <a:pathLst>
                <a:path extrusionOk="0" h="60483" w="116051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5"/>
            <p:cNvSpPr/>
            <p:nvPr/>
          </p:nvSpPr>
          <p:spPr>
            <a:xfrm>
              <a:off x="5124630" y="4754816"/>
              <a:ext cx="116569" cy="86887"/>
            </a:xfrm>
            <a:custGeom>
              <a:rect b="b" l="l" r="r" t="t"/>
              <a:pathLst>
                <a:path extrusionOk="0" h="86887" w="116569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5"/>
            <p:cNvSpPr/>
            <p:nvPr/>
          </p:nvSpPr>
          <p:spPr>
            <a:xfrm>
              <a:off x="5124926" y="4782825"/>
              <a:ext cx="116097" cy="60673"/>
            </a:xfrm>
            <a:custGeom>
              <a:rect b="b" l="l" r="r" t="t"/>
              <a:pathLst>
                <a:path extrusionOk="0" h="60673" w="116097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5"/>
            <p:cNvSpPr/>
            <p:nvPr/>
          </p:nvSpPr>
          <p:spPr>
            <a:xfrm>
              <a:off x="5154433" y="4234936"/>
              <a:ext cx="200389" cy="574156"/>
            </a:xfrm>
            <a:custGeom>
              <a:rect b="b" l="l" r="r" t="t"/>
              <a:pathLst>
                <a:path extrusionOk="0" h="574156" w="200389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5"/>
            <p:cNvSpPr/>
            <p:nvPr/>
          </p:nvSpPr>
          <p:spPr>
            <a:xfrm>
              <a:off x="5199628" y="3876679"/>
              <a:ext cx="128464" cy="124722"/>
            </a:xfrm>
            <a:custGeom>
              <a:rect b="b" l="l" r="r" t="t"/>
              <a:pathLst>
                <a:path extrusionOk="0" h="124722" w="128464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5"/>
            <p:cNvSpPr/>
            <p:nvPr/>
          </p:nvSpPr>
          <p:spPr>
            <a:xfrm>
              <a:off x="4996526" y="3906336"/>
              <a:ext cx="182485" cy="357686"/>
            </a:xfrm>
            <a:custGeom>
              <a:rect b="b" l="l" r="r" t="t"/>
              <a:pathLst>
                <a:path extrusionOk="0" h="357686" w="182485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5"/>
            <p:cNvSpPr/>
            <p:nvPr/>
          </p:nvSpPr>
          <p:spPr>
            <a:xfrm>
              <a:off x="5154414" y="3894094"/>
              <a:ext cx="208226" cy="419055"/>
            </a:xfrm>
            <a:custGeom>
              <a:rect b="b" l="l" r="r" t="t"/>
              <a:pathLst>
                <a:path extrusionOk="0" h="419055" w="208226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5"/>
            <p:cNvSpPr/>
            <p:nvPr/>
          </p:nvSpPr>
          <p:spPr>
            <a:xfrm>
              <a:off x="5194395" y="3747198"/>
              <a:ext cx="138431" cy="168252"/>
            </a:xfrm>
            <a:custGeom>
              <a:rect b="b" l="l" r="r" t="t"/>
              <a:pathLst>
                <a:path extrusionOk="0" h="168252" w="138431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5"/>
            <p:cNvSpPr/>
            <p:nvPr/>
          </p:nvSpPr>
          <p:spPr>
            <a:xfrm>
              <a:off x="5199668" y="3732408"/>
              <a:ext cx="146095" cy="144175"/>
            </a:xfrm>
            <a:custGeom>
              <a:rect b="b" l="l" r="r" t="t"/>
              <a:pathLst>
                <a:path extrusionOk="0" h="144175" w="146095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5"/>
            <p:cNvSpPr/>
            <p:nvPr/>
          </p:nvSpPr>
          <p:spPr>
            <a:xfrm>
              <a:off x="5186268" y="3976961"/>
              <a:ext cx="186859" cy="320520"/>
            </a:xfrm>
            <a:custGeom>
              <a:rect b="b" l="l" r="r" t="t"/>
              <a:pathLst>
                <a:path extrusionOk="0" h="320520" w="186859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5"/>
            <p:cNvSpPr/>
            <p:nvPr/>
          </p:nvSpPr>
          <p:spPr>
            <a:xfrm>
              <a:off x="4957596" y="4074866"/>
              <a:ext cx="216348" cy="290578"/>
            </a:xfrm>
            <a:custGeom>
              <a:rect b="b" l="l" r="r" t="t"/>
              <a:pathLst>
                <a:path extrusionOk="0" h="290578" w="216348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5"/>
            <p:cNvSpPr/>
            <p:nvPr/>
          </p:nvSpPr>
          <p:spPr>
            <a:xfrm>
              <a:off x="5101717" y="4257084"/>
              <a:ext cx="109578" cy="53390"/>
            </a:xfrm>
            <a:custGeom>
              <a:rect b="b" l="l" r="r" t="t"/>
              <a:pathLst>
                <a:path extrusionOk="0" h="53390" w="109578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5"/>
            <p:cNvSpPr/>
            <p:nvPr/>
          </p:nvSpPr>
          <p:spPr>
            <a:xfrm>
              <a:off x="4984781" y="4223327"/>
              <a:ext cx="67863" cy="55821"/>
            </a:xfrm>
            <a:custGeom>
              <a:rect b="b" l="l" r="r" t="t"/>
              <a:pathLst>
                <a:path extrusionOk="0" h="55821" w="67863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5"/>
            <p:cNvSpPr/>
            <p:nvPr/>
          </p:nvSpPr>
          <p:spPr>
            <a:xfrm>
              <a:off x="5132255" y="3894454"/>
              <a:ext cx="67293" cy="97715"/>
            </a:xfrm>
            <a:custGeom>
              <a:rect b="b" l="l" r="r" t="t"/>
              <a:pathLst>
                <a:path extrusionOk="0" h="97715" w="67293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5"/>
            <p:cNvSpPr/>
            <p:nvPr/>
          </p:nvSpPr>
          <p:spPr>
            <a:xfrm>
              <a:off x="5305132" y="3960902"/>
              <a:ext cx="81740" cy="121566"/>
            </a:xfrm>
            <a:custGeom>
              <a:rect b="b" l="l" r="r" t="t"/>
              <a:pathLst>
                <a:path extrusionOk="0" h="121566" w="8174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5"/>
            <p:cNvSpPr/>
            <p:nvPr/>
          </p:nvSpPr>
          <p:spPr>
            <a:xfrm>
              <a:off x="2821998" y="4049582"/>
              <a:ext cx="101559" cy="177370"/>
            </a:xfrm>
            <a:custGeom>
              <a:rect b="b" l="l" r="r" t="t"/>
              <a:pathLst>
                <a:path extrusionOk="0" h="177370" w="101559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5"/>
            <p:cNvSpPr/>
            <p:nvPr/>
          </p:nvSpPr>
          <p:spPr>
            <a:xfrm>
              <a:off x="2814097" y="3945071"/>
              <a:ext cx="67769" cy="130685"/>
            </a:xfrm>
            <a:custGeom>
              <a:rect b="b" l="l" r="r" t="t"/>
              <a:pathLst>
                <a:path extrusionOk="0" h="130685" w="67769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5"/>
            <p:cNvSpPr/>
            <p:nvPr/>
          </p:nvSpPr>
          <p:spPr>
            <a:xfrm>
              <a:off x="2966810" y="4837262"/>
              <a:ext cx="145801" cy="82247"/>
            </a:xfrm>
            <a:custGeom>
              <a:rect b="b" l="l" r="r" t="t"/>
              <a:pathLst>
                <a:path extrusionOk="0" h="82247" w="145801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5"/>
            <p:cNvSpPr/>
            <p:nvPr/>
          </p:nvSpPr>
          <p:spPr>
            <a:xfrm>
              <a:off x="2969244" y="4850979"/>
              <a:ext cx="143767" cy="68530"/>
            </a:xfrm>
            <a:custGeom>
              <a:rect b="b" l="l" r="r" t="t"/>
              <a:pathLst>
                <a:path extrusionOk="0" h="68530" w="143767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5"/>
            <p:cNvSpPr/>
            <p:nvPr/>
          </p:nvSpPr>
          <p:spPr>
            <a:xfrm>
              <a:off x="2864165" y="4805303"/>
              <a:ext cx="146191" cy="82209"/>
            </a:xfrm>
            <a:custGeom>
              <a:rect b="b" l="l" r="r" t="t"/>
              <a:pathLst>
                <a:path extrusionOk="0" h="82209" w="146191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5"/>
            <p:cNvSpPr/>
            <p:nvPr/>
          </p:nvSpPr>
          <p:spPr>
            <a:xfrm>
              <a:off x="2866543" y="4818565"/>
              <a:ext cx="143767" cy="68566"/>
            </a:xfrm>
            <a:custGeom>
              <a:rect b="b" l="l" r="r" t="t"/>
              <a:pathLst>
                <a:path extrusionOk="0" h="68566" w="143767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5"/>
            <p:cNvSpPr/>
            <p:nvPr/>
          </p:nvSpPr>
          <p:spPr>
            <a:xfrm>
              <a:off x="2858160" y="4267254"/>
              <a:ext cx="210834" cy="594226"/>
            </a:xfrm>
            <a:custGeom>
              <a:rect b="b" l="l" r="r" t="t"/>
              <a:pathLst>
                <a:path extrusionOk="0" h="594226" w="210834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5"/>
            <p:cNvSpPr/>
            <p:nvPr/>
          </p:nvSpPr>
          <p:spPr>
            <a:xfrm>
              <a:off x="2884049" y="3772563"/>
              <a:ext cx="155365" cy="247695"/>
            </a:xfrm>
            <a:custGeom>
              <a:rect b="b" l="l" r="r" t="t"/>
              <a:pathLst>
                <a:path extrusionOk="0" h="247695" w="155365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5"/>
            <p:cNvSpPr/>
            <p:nvPr/>
          </p:nvSpPr>
          <p:spPr>
            <a:xfrm>
              <a:off x="2832349" y="3948237"/>
              <a:ext cx="239208" cy="394751"/>
            </a:xfrm>
            <a:custGeom>
              <a:rect b="b" l="l" r="r" t="t"/>
              <a:pathLst>
                <a:path extrusionOk="0" h="394751" w="239208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5"/>
            <p:cNvSpPr/>
            <p:nvPr/>
          </p:nvSpPr>
          <p:spPr>
            <a:xfrm>
              <a:off x="3011886" y="4098914"/>
              <a:ext cx="63391" cy="288487"/>
            </a:xfrm>
            <a:custGeom>
              <a:rect b="b" l="l" r="r" t="t"/>
              <a:pathLst>
                <a:path extrusionOk="0" h="288487" w="63391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5"/>
            <p:cNvSpPr/>
            <p:nvPr/>
          </p:nvSpPr>
          <p:spPr>
            <a:xfrm>
              <a:off x="2997806" y="3997207"/>
              <a:ext cx="83658" cy="135231"/>
            </a:xfrm>
            <a:custGeom>
              <a:rect b="b" l="l" r="r" t="t"/>
              <a:pathLst>
                <a:path extrusionOk="0" h="135231" w="83658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5"/>
            <p:cNvSpPr/>
            <p:nvPr/>
          </p:nvSpPr>
          <p:spPr>
            <a:xfrm>
              <a:off x="2888823" y="3761654"/>
              <a:ext cx="150557" cy="165637"/>
            </a:xfrm>
            <a:custGeom>
              <a:rect b="b" l="l" r="r" t="t"/>
              <a:pathLst>
                <a:path extrusionOk="0" h="165637" w="150557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5"/>
            <p:cNvSpPr/>
            <p:nvPr/>
          </p:nvSpPr>
          <p:spPr>
            <a:xfrm>
              <a:off x="2091982" y="2625612"/>
              <a:ext cx="210167" cy="307273"/>
            </a:xfrm>
            <a:custGeom>
              <a:rect b="b" l="l" r="r" t="t"/>
              <a:pathLst>
                <a:path extrusionOk="0" h="307273" w="210167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5"/>
            <p:cNvSpPr/>
            <p:nvPr/>
          </p:nvSpPr>
          <p:spPr>
            <a:xfrm>
              <a:off x="2269538" y="2847336"/>
              <a:ext cx="39152" cy="227300"/>
            </a:xfrm>
            <a:custGeom>
              <a:rect b="b" l="l" r="r" t="t"/>
              <a:pathLst>
                <a:path extrusionOk="0" h="227300" w="39152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5"/>
            <p:cNvSpPr/>
            <p:nvPr/>
          </p:nvSpPr>
          <p:spPr>
            <a:xfrm>
              <a:off x="2185896" y="2622782"/>
              <a:ext cx="100407" cy="124097"/>
            </a:xfrm>
            <a:custGeom>
              <a:rect b="b" l="l" r="r" t="t"/>
              <a:pathLst>
                <a:path extrusionOk="0" h="124097" w="100407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5"/>
            <p:cNvSpPr/>
            <p:nvPr/>
          </p:nvSpPr>
          <p:spPr>
            <a:xfrm>
              <a:off x="2142363" y="2757613"/>
              <a:ext cx="124104" cy="138364"/>
            </a:xfrm>
            <a:custGeom>
              <a:rect b="b" l="l" r="r" t="t"/>
              <a:pathLst>
                <a:path extrusionOk="0" h="138364" w="124104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5"/>
            <p:cNvSpPr/>
            <p:nvPr/>
          </p:nvSpPr>
          <p:spPr>
            <a:xfrm>
              <a:off x="2121718" y="2803072"/>
              <a:ext cx="180978" cy="208003"/>
            </a:xfrm>
            <a:custGeom>
              <a:rect b="b" l="l" r="r" t="t"/>
              <a:pathLst>
                <a:path extrusionOk="0" h="208003" w="180978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5"/>
            <p:cNvSpPr/>
            <p:nvPr/>
          </p:nvSpPr>
          <p:spPr>
            <a:xfrm>
              <a:off x="2137334" y="2632700"/>
              <a:ext cx="133195" cy="163980"/>
            </a:xfrm>
            <a:custGeom>
              <a:rect b="b" l="l" r="r" t="t"/>
              <a:pathLst>
                <a:path extrusionOk="0" h="163980" w="133195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5"/>
            <p:cNvSpPr/>
            <p:nvPr/>
          </p:nvSpPr>
          <p:spPr>
            <a:xfrm>
              <a:off x="2131362" y="2631771"/>
              <a:ext cx="133630" cy="125556"/>
            </a:xfrm>
            <a:custGeom>
              <a:rect b="b" l="l" r="r" t="t"/>
              <a:pathLst>
                <a:path extrusionOk="0" h="125556" w="13363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5"/>
            <p:cNvSpPr/>
            <p:nvPr/>
          </p:nvSpPr>
          <p:spPr>
            <a:xfrm>
              <a:off x="2137527" y="3718507"/>
              <a:ext cx="105640" cy="80438"/>
            </a:xfrm>
            <a:custGeom>
              <a:rect b="b" l="l" r="r" t="t"/>
              <a:pathLst>
                <a:path extrusionOk="0" h="80438" w="10564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5"/>
            <p:cNvSpPr/>
            <p:nvPr/>
          </p:nvSpPr>
          <p:spPr>
            <a:xfrm>
              <a:off x="2137841" y="3744079"/>
              <a:ext cx="105259" cy="54863"/>
            </a:xfrm>
            <a:custGeom>
              <a:rect b="b" l="l" r="r" t="t"/>
              <a:pathLst>
                <a:path extrusionOk="0" h="54863" w="105259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2226539" y="3701115"/>
              <a:ext cx="96273" cy="74358"/>
            </a:xfrm>
            <a:custGeom>
              <a:rect b="b" l="l" r="r" t="t"/>
              <a:pathLst>
                <a:path extrusionOk="0" h="74358" w="96273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5"/>
            <p:cNvSpPr/>
            <p:nvPr/>
          </p:nvSpPr>
          <p:spPr>
            <a:xfrm>
              <a:off x="2226484" y="3725354"/>
              <a:ext cx="95903" cy="50071"/>
            </a:xfrm>
            <a:custGeom>
              <a:rect b="b" l="l" r="r" t="t"/>
              <a:pathLst>
                <a:path extrusionOk="0" h="50071" w="95903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5"/>
            <p:cNvSpPr/>
            <p:nvPr/>
          </p:nvSpPr>
          <p:spPr>
            <a:xfrm>
              <a:off x="2101518" y="3008174"/>
              <a:ext cx="205910" cy="717579"/>
            </a:xfrm>
            <a:custGeom>
              <a:rect b="b" l="l" r="r" t="t"/>
              <a:pathLst>
                <a:path extrusionOk="0" h="717579" w="20591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5"/>
            <p:cNvSpPr/>
            <p:nvPr/>
          </p:nvSpPr>
          <p:spPr>
            <a:xfrm>
              <a:off x="2096876" y="2994106"/>
              <a:ext cx="219176" cy="477454"/>
            </a:xfrm>
            <a:custGeom>
              <a:rect b="b" l="l" r="r" t="t"/>
              <a:pathLst>
                <a:path extrusionOk="0" h="477454" w="219176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2115642" y="2850934"/>
              <a:ext cx="316003" cy="274536"/>
            </a:xfrm>
            <a:custGeom>
              <a:rect b="b" l="l" r="r" t="t"/>
              <a:pathLst>
                <a:path extrusionOk="0" h="274536" w="316003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2110000" y="2833008"/>
              <a:ext cx="75991" cy="89275"/>
            </a:xfrm>
            <a:custGeom>
              <a:rect b="b" l="l" r="r" t="t"/>
              <a:pathLst>
                <a:path extrusionOk="0" h="89275" w="75991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2246717" y="2802864"/>
              <a:ext cx="61392" cy="64630"/>
            </a:xfrm>
            <a:custGeom>
              <a:rect b="b" l="l" r="r" t="t"/>
              <a:pathLst>
                <a:path extrusionOk="0" h="64630" w="61392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2092047" y="1119152"/>
              <a:ext cx="668082" cy="515307"/>
            </a:xfrm>
            <a:custGeom>
              <a:rect b="b" l="l" r="r" t="t"/>
              <a:pathLst>
                <a:path extrusionOk="0" h="515307" w="668082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5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rect b="b" l="l" r="r" t="t"/>
              <a:pathLst>
                <a:path extrusionOk="0" h="134025" w="232624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2667422" y="1490358"/>
              <a:ext cx="274409" cy="269191"/>
            </a:xfrm>
            <a:custGeom>
              <a:rect b="b" l="l" r="r" t="t"/>
              <a:pathLst>
                <a:path extrusionOk="0" h="269191" w="274409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2667422" y="1454143"/>
              <a:ext cx="337610" cy="194669"/>
            </a:xfrm>
            <a:custGeom>
              <a:rect b="b" l="l" r="r" t="t"/>
              <a:pathLst>
                <a:path extrusionOk="0" h="194669" w="33761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5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rect b="b" l="l" r="r" t="t"/>
              <a:pathLst>
                <a:path extrusionOk="0" h="1194633" w="69064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2858071" y="1161854"/>
              <a:ext cx="1027965" cy="1324206"/>
            </a:xfrm>
            <a:custGeom>
              <a:rect b="b" l="l" r="r" t="t"/>
              <a:pathLst>
                <a:path extrusionOk="0" h="1324206" w="1027965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2800391" y="1195123"/>
              <a:ext cx="1027965" cy="1324248"/>
            </a:xfrm>
            <a:custGeom>
              <a:rect b="b" l="l" r="r" t="t"/>
              <a:pathLst>
                <a:path extrusionOk="0" h="1324248" w="1027965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26"/>
          <p:cNvSpPr txBox="1"/>
          <p:nvPr>
            <p:ph type="ctrTitle"/>
          </p:nvPr>
        </p:nvSpPr>
        <p:spPr>
          <a:xfrm>
            <a:off x="1085850" y="2262725"/>
            <a:ext cx="46767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779" name="Google Shape;1779;p2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780" name="Google Shape;1780;p26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1781" name="Google Shape;1781;p26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6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6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6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6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6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2" name="Google Shape;1802;p2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803" name="Google Shape;1803;p2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2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2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2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2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2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2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2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2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2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2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2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2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2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2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2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2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2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2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2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2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2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2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3" name="Google Shape;1843;p26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2" name="Google Shape;1872;p26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1873" name="Google Shape;1873;p2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4" name="Google Shape;1874;p2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2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2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2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2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2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2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2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2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2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2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2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27"/>
          <p:cNvSpPr txBox="1"/>
          <p:nvPr>
            <p:ph idx="1" type="body"/>
          </p:nvPr>
        </p:nvSpPr>
        <p:spPr>
          <a:xfrm>
            <a:off x="709650" y="1762650"/>
            <a:ext cx="56409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For Integration we used </a:t>
            </a:r>
            <a:r>
              <a:rPr i="1" lang="en">
                <a:latin typeface="Barlow"/>
                <a:ea typeface="Barlow"/>
                <a:cs typeface="Barlow"/>
                <a:sym typeface="Barlow"/>
              </a:rPr>
              <a:t>Flask</a:t>
            </a:r>
            <a:endParaRPr i="1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Requirements?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How we did it?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91" name="Google Shape;1891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2" name="Google Shape;1892;p27"/>
          <p:cNvGrpSpPr/>
          <p:nvPr/>
        </p:nvGrpSpPr>
        <p:grpSpPr>
          <a:xfrm>
            <a:off x="6350556" y="906720"/>
            <a:ext cx="2324632" cy="2571187"/>
            <a:chOff x="2011725" y="44285"/>
            <a:chExt cx="4684870" cy="4762340"/>
          </a:xfrm>
        </p:grpSpPr>
        <p:grpSp>
          <p:nvGrpSpPr>
            <p:cNvPr id="1893" name="Google Shape;1893;p2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1894" name="Google Shape;1894;p2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2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2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2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2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2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2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2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2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2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2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2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2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2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8" name="Google Shape;1908;p2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9" name="Google Shape;1909;p2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2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2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2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2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2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2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2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2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2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2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2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2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2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2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2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2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2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2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2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2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2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2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2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2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2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2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2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2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2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2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2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2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2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2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2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2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2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2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2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2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2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2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2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2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2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2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2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2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2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2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2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2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2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2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2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2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2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2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2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2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2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2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2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2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2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2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2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2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2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2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2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2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2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2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2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2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2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2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2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2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2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2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2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2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2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2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2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2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2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2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2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1" name="Google Shape;2001;p27"/>
            <p:cNvSpPr/>
            <p:nvPr/>
          </p:nvSpPr>
          <p:spPr>
            <a:xfrm>
              <a:off x="4424312" y="3389781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7"/>
            <p:cNvSpPr/>
            <p:nvPr/>
          </p:nvSpPr>
          <p:spPr>
            <a:xfrm>
              <a:off x="4458697" y="3370540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7"/>
            <p:cNvSpPr/>
            <p:nvPr/>
          </p:nvSpPr>
          <p:spPr>
            <a:xfrm>
              <a:off x="4458697" y="3334726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7"/>
            <p:cNvSpPr/>
            <p:nvPr/>
          </p:nvSpPr>
          <p:spPr>
            <a:xfrm>
              <a:off x="5662371" y="3457123"/>
              <a:ext cx="830865" cy="479678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7"/>
            <p:cNvSpPr/>
            <p:nvPr/>
          </p:nvSpPr>
          <p:spPr>
            <a:xfrm>
              <a:off x="5582647" y="3524845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7"/>
            <p:cNvSpPr/>
            <p:nvPr/>
          </p:nvSpPr>
          <p:spPr>
            <a:xfrm>
              <a:off x="5520830" y="3560469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7"/>
            <p:cNvSpPr/>
            <p:nvPr/>
          </p:nvSpPr>
          <p:spPr>
            <a:xfrm>
              <a:off x="5459108" y="3596188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7"/>
            <p:cNvSpPr/>
            <p:nvPr/>
          </p:nvSpPr>
          <p:spPr>
            <a:xfrm>
              <a:off x="5006003" y="3836122"/>
              <a:ext cx="830770" cy="479679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7"/>
            <p:cNvSpPr/>
            <p:nvPr/>
          </p:nvSpPr>
          <p:spPr>
            <a:xfrm>
              <a:off x="4926279" y="3903750"/>
              <a:ext cx="741616" cy="428244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7"/>
            <p:cNvSpPr/>
            <p:nvPr/>
          </p:nvSpPr>
          <p:spPr>
            <a:xfrm>
              <a:off x="4864462" y="3939468"/>
              <a:ext cx="727614" cy="42005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7"/>
            <p:cNvSpPr/>
            <p:nvPr/>
          </p:nvSpPr>
          <p:spPr>
            <a:xfrm>
              <a:off x="4802740" y="3975092"/>
              <a:ext cx="620839" cy="358520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7"/>
            <p:cNvSpPr/>
            <p:nvPr/>
          </p:nvSpPr>
          <p:spPr>
            <a:xfrm>
              <a:off x="5169357" y="3663339"/>
              <a:ext cx="421766" cy="243458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7"/>
            <p:cNvSpPr/>
            <p:nvPr/>
          </p:nvSpPr>
          <p:spPr>
            <a:xfrm>
              <a:off x="5441867" y="3820597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7"/>
            <p:cNvSpPr/>
            <p:nvPr/>
          </p:nvSpPr>
          <p:spPr>
            <a:xfrm>
              <a:off x="5714378" y="3977950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7"/>
            <p:cNvSpPr/>
            <p:nvPr/>
          </p:nvSpPr>
          <p:spPr>
            <a:xfrm>
              <a:off x="2242896" y="2171438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7"/>
            <p:cNvSpPr/>
            <p:nvPr/>
          </p:nvSpPr>
          <p:spPr>
            <a:xfrm>
              <a:off x="2526170" y="20060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7"/>
            <p:cNvSpPr/>
            <p:nvPr/>
          </p:nvSpPr>
          <p:spPr>
            <a:xfrm>
              <a:off x="2632278" y="1017294"/>
              <a:ext cx="357473" cy="206311"/>
            </a:xfrm>
            <a:custGeom>
              <a:rect b="b" l="l" r="r" t="t"/>
              <a:pathLst>
                <a:path extrusionOk="0" h="206311" w="357473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7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7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7"/>
            <p:cNvSpPr/>
            <p:nvPr/>
          </p:nvSpPr>
          <p:spPr>
            <a:xfrm>
              <a:off x="2811062" y="1120450"/>
              <a:ext cx="178689" cy="1032319"/>
            </a:xfrm>
            <a:custGeom>
              <a:rect b="b" l="l" r="r" t="t"/>
              <a:pathLst>
                <a:path extrusionOk="0" h="1032319" w="178689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7"/>
            <p:cNvSpPr/>
            <p:nvPr/>
          </p:nvSpPr>
          <p:spPr>
            <a:xfrm>
              <a:off x="2364150" y="1481542"/>
              <a:ext cx="357473" cy="206501"/>
            </a:xfrm>
            <a:custGeom>
              <a:rect b="b" l="l" r="r" t="t"/>
              <a:pathLst>
                <a:path extrusionOk="0" h="206501" w="357473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7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7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7"/>
            <p:cNvSpPr/>
            <p:nvPr/>
          </p:nvSpPr>
          <p:spPr>
            <a:xfrm>
              <a:off x="2542934" y="1584793"/>
              <a:ext cx="178688" cy="721899"/>
            </a:xfrm>
            <a:custGeom>
              <a:rect b="b" l="l" r="r" t="t"/>
              <a:pathLst>
                <a:path extrusionOk="0" h="721899" w="178688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7"/>
            <p:cNvSpPr/>
            <p:nvPr/>
          </p:nvSpPr>
          <p:spPr>
            <a:xfrm>
              <a:off x="2013915" y="2306693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7"/>
            <p:cNvSpPr/>
            <p:nvPr/>
          </p:nvSpPr>
          <p:spPr>
            <a:xfrm>
              <a:off x="2078685" y="19719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7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7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7"/>
            <p:cNvSpPr/>
            <p:nvPr/>
          </p:nvSpPr>
          <p:spPr>
            <a:xfrm>
              <a:off x="2257469" y="2075140"/>
              <a:ext cx="178689" cy="399097"/>
            </a:xfrm>
            <a:custGeom>
              <a:rect b="b" l="l" r="r" t="t"/>
              <a:pathLst>
                <a:path extrusionOk="0" h="399097" w="178689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7"/>
            <p:cNvSpPr/>
            <p:nvPr/>
          </p:nvSpPr>
          <p:spPr>
            <a:xfrm>
              <a:off x="4050634" y="46890"/>
              <a:ext cx="205002" cy="29971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7"/>
            <p:cNvSpPr/>
            <p:nvPr/>
          </p:nvSpPr>
          <p:spPr>
            <a:xfrm>
              <a:off x="4066180" y="44285"/>
              <a:ext cx="98194" cy="12100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7"/>
            <p:cNvSpPr/>
            <p:nvPr/>
          </p:nvSpPr>
          <p:spPr>
            <a:xfrm>
              <a:off x="4085379" y="175665"/>
              <a:ext cx="121123" cy="13556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7"/>
            <p:cNvSpPr/>
            <p:nvPr/>
          </p:nvSpPr>
          <p:spPr>
            <a:xfrm>
              <a:off x="3878508" y="229758"/>
              <a:ext cx="228579" cy="325392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7"/>
            <p:cNvSpPr/>
            <p:nvPr/>
          </p:nvSpPr>
          <p:spPr>
            <a:xfrm>
              <a:off x="4050113" y="220052"/>
              <a:ext cx="176568" cy="232904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7"/>
            <p:cNvSpPr/>
            <p:nvPr/>
          </p:nvSpPr>
          <p:spPr>
            <a:xfrm>
              <a:off x="4081568" y="53558"/>
              <a:ext cx="129892" cy="160015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7"/>
            <p:cNvSpPr/>
            <p:nvPr/>
          </p:nvSpPr>
          <p:spPr>
            <a:xfrm>
              <a:off x="4086841" y="52931"/>
              <a:ext cx="130406" cy="122734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7"/>
            <p:cNvSpPr/>
            <p:nvPr/>
          </p:nvSpPr>
          <p:spPr>
            <a:xfrm>
              <a:off x="3930273" y="858890"/>
              <a:ext cx="102549" cy="78223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7"/>
            <p:cNvSpPr/>
            <p:nvPr/>
          </p:nvSpPr>
          <p:spPr>
            <a:xfrm>
              <a:off x="3930726" y="883849"/>
              <a:ext cx="102084" cy="53297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7"/>
            <p:cNvSpPr/>
            <p:nvPr/>
          </p:nvSpPr>
          <p:spPr>
            <a:xfrm>
              <a:off x="3878956" y="825175"/>
              <a:ext cx="93870" cy="7271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7"/>
            <p:cNvSpPr/>
            <p:nvPr/>
          </p:nvSpPr>
          <p:spPr>
            <a:xfrm>
              <a:off x="3879387" y="849177"/>
              <a:ext cx="93498" cy="4880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7"/>
            <p:cNvSpPr/>
            <p:nvPr/>
          </p:nvSpPr>
          <p:spPr>
            <a:xfrm>
              <a:off x="3913772" y="449985"/>
              <a:ext cx="223526" cy="385528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7"/>
            <p:cNvSpPr/>
            <p:nvPr/>
          </p:nvSpPr>
          <p:spPr>
            <a:xfrm>
              <a:off x="3974732" y="450747"/>
              <a:ext cx="222535" cy="417442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7"/>
            <p:cNvSpPr/>
            <p:nvPr/>
          </p:nvSpPr>
          <p:spPr>
            <a:xfrm>
              <a:off x="3891839" y="424458"/>
              <a:ext cx="332782" cy="30632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7"/>
            <p:cNvSpPr/>
            <p:nvPr/>
          </p:nvSpPr>
          <p:spPr>
            <a:xfrm>
              <a:off x="4159410" y="243442"/>
              <a:ext cx="115651" cy="405453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7"/>
            <p:cNvSpPr/>
            <p:nvPr/>
          </p:nvSpPr>
          <p:spPr>
            <a:xfrm>
              <a:off x="4182076" y="238331"/>
              <a:ext cx="69928" cy="88934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7"/>
            <p:cNvSpPr/>
            <p:nvPr/>
          </p:nvSpPr>
          <p:spPr>
            <a:xfrm>
              <a:off x="4044931" y="219924"/>
              <a:ext cx="59816" cy="6280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2494198" y="1192008"/>
              <a:ext cx="154251" cy="303342"/>
            </a:xfrm>
            <a:custGeom>
              <a:rect b="b" l="l" r="r" t="t"/>
              <a:pathLst>
                <a:path extrusionOk="0" h="303342" w="154251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2527565" y="1904831"/>
              <a:ext cx="106588" cy="82319"/>
            </a:xfrm>
            <a:custGeom>
              <a:rect b="b" l="l" r="r" t="t"/>
              <a:pathLst>
                <a:path extrusionOk="0" h="82319" w="106588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2527774" y="1931884"/>
              <a:ext cx="106123" cy="55368"/>
            </a:xfrm>
            <a:custGeom>
              <a:rect b="b" l="l" r="r" t="t"/>
              <a:pathLst>
                <a:path extrusionOk="0" h="55368" w="106123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2655329" y="1830290"/>
              <a:ext cx="106576" cy="79516"/>
            </a:xfrm>
            <a:custGeom>
              <a:rect b="b" l="l" r="r" t="t"/>
              <a:pathLst>
                <a:path extrusionOk="0" h="79516" w="106576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7"/>
            <p:cNvSpPr/>
            <p:nvPr/>
          </p:nvSpPr>
          <p:spPr>
            <a:xfrm>
              <a:off x="2655759" y="1855875"/>
              <a:ext cx="106154" cy="55320"/>
            </a:xfrm>
            <a:custGeom>
              <a:rect b="b" l="l" r="r" t="t"/>
              <a:pathLst>
                <a:path extrusionOk="0" h="55320" w="106154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7"/>
            <p:cNvSpPr/>
            <p:nvPr/>
          </p:nvSpPr>
          <p:spPr>
            <a:xfrm>
              <a:off x="2362866" y="1465363"/>
              <a:ext cx="372536" cy="450662"/>
            </a:xfrm>
            <a:custGeom>
              <a:rect b="b" l="l" r="r" t="t"/>
              <a:pathLst>
                <a:path extrusionOk="0" h="450662" w="372536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2393925" y="1163883"/>
              <a:ext cx="117160" cy="114020"/>
            </a:xfrm>
            <a:custGeom>
              <a:rect b="b" l="l" r="r" t="t"/>
              <a:pathLst>
                <a:path extrusionOk="0" h="114020" w="11716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2362970" y="1179922"/>
              <a:ext cx="189574" cy="370837"/>
            </a:xfrm>
            <a:custGeom>
              <a:rect b="b" l="l" r="r" t="t"/>
              <a:pathLst>
                <a:path extrusionOk="0" h="370837" w="189574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2389574" y="1045793"/>
              <a:ext cx="126365" cy="153696"/>
            </a:xfrm>
            <a:custGeom>
              <a:rect b="b" l="l" r="r" t="t"/>
              <a:pathLst>
                <a:path extrusionOk="0" h="153696" w="126365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2377852" y="1032078"/>
              <a:ext cx="133256" cy="131805"/>
            </a:xfrm>
            <a:custGeom>
              <a:rect b="b" l="l" r="r" t="t"/>
              <a:pathLst>
                <a:path extrusionOk="0" h="131805" w="133256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2511120" y="1180647"/>
              <a:ext cx="61436" cy="88868"/>
            </a:xfrm>
            <a:custGeom>
              <a:rect b="b" l="l" r="r" t="t"/>
              <a:pathLst>
                <a:path extrusionOk="0" h="88868" w="61436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6137574" y="3350157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6267054" y="2297586"/>
              <a:ext cx="217597" cy="318657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6260770" y="2526901"/>
              <a:ext cx="40647" cy="23545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6283969" y="2294668"/>
              <a:ext cx="103921" cy="128329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6304395" y="2434900"/>
              <a:ext cx="128622" cy="143860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6266985" y="2481191"/>
              <a:ext cx="187397" cy="215209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6300305" y="2304949"/>
              <a:ext cx="138529" cy="170431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6305880" y="2304032"/>
              <a:ext cx="138474" cy="130867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6412912" y="2510225"/>
              <a:ext cx="93089" cy="307779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6328850" y="3433403"/>
              <a:ext cx="108744" cy="83141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27"/>
            <p:cNvSpPr/>
            <p:nvPr/>
          </p:nvSpPr>
          <p:spPr>
            <a:xfrm>
              <a:off x="6329407" y="3459885"/>
              <a:ext cx="108204" cy="56238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27"/>
            <p:cNvSpPr/>
            <p:nvPr/>
          </p:nvSpPr>
          <p:spPr>
            <a:xfrm>
              <a:off x="6246119" y="3415021"/>
              <a:ext cx="99827" cy="77341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27"/>
            <p:cNvSpPr/>
            <p:nvPr/>
          </p:nvSpPr>
          <p:spPr>
            <a:xfrm>
              <a:off x="6246063" y="3440454"/>
              <a:ext cx="99536" cy="51729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27"/>
            <p:cNvSpPr/>
            <p:nvPr/>
          </p:nvSpPr>
          <p:spPr>
            <a:xfrm>
              <a:off x="6262125" y="2696837"/>
              <a:ext cx="213068" cy="74445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6253173" y="2679311"/>
              <a:ext cx="226922" cy="495109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27"/>
            <p:cNvSpPr/>
            <p:nvPr/>
          </p:nvSpPr>
          <p:spPr>
            <a:xfrm>
              <a:off x="6408973" y="2507035"/>
              <a:ext cx="76263" cy="95029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6261399" y="2481311"/>
              <a:ext cx="63531" cy="66745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2608942" y="4557070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2930982" y="3722965"/>
              <a:ext cx="85002" cy="305847"/>
            </a:xfrm>
            <a:custGeom>
              <a:rect b="b" l="l" r="r" t="t"/>
              <a:pathLst>
                <a:path extrusionOk="0" h="305847" w="85002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2667241" y="4676337"/>
              <a:ext cx="123900" cy="70118"/>
            </a:xfrm>
            <a:custGeom>
              <a:rect b="b" l="l" r="r" t="t"/>
              <a:pathLst>
                <a:path extrusionOk="0" h="70118" w="12390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2667120" y="4688038"/>
              <a:ext cx="121939" cy="58416"/>
            </a:xfrm>
            <a:custGeom>
              <a:rect b="b" l="l" r="r" t="t"/>
              <a:pathLst>
                <a:path extrusionOk="0" h="58416" w="121939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2825027" y="4597173"/>
              <a:ext cx="119416" cy="67472"/>
            </a:xfrm>
            <a:custGeom>
              <a:rect b="b" l="l" r="r" t="t"/>
              <a:pathLst>
                <a:path extrusionOk="0" h="67472" w="119416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2825072" y="4608314"/>
              <a:ext cx="117340" cy="56332"/>
            </a:xfrm>
            <a:custGeom>
              <a:rect b="b" l="l" r="r" t="t"/>
              <a:pathLst>
                <a:path extrusionOk="0" h="56332" w="11734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2742284" y="3964900"/>
              <a:ext cx="238054" cy="732926"/>
            </a:xfrm>
            <a:custGeom>
              <a:rect b="b" l="l" r="r" t="t"/>
              <a:pathLst>
                <a:path extrusionOk="0" h="732926" w="238054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2743301" y="3964900"/>
              <a:ext cx="236925" cy="409866"/>
            </a:xfrm>
            <a:custGeom>
              <a:rect b="b" l="l" r="r" t="t"/>
              <a:pathLst>
                <a:path extrusionOk="0" h="409866" w="236925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2790577" y="3522142"/>
              <a:ext cx="160521" cy="258577"/>
            </a:xfrm>
            <a:custGeom>
              <a:rect b="b" l="l" r="r" t="t"/>
              <a:pathLst>
                <a:path extrusionOk="0" h="258577" w="160521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2954700" y="3752463"/>
              <a:ext cx="61341" cy="108805"/>
            </a:xfrm>
            <a:custGeom>
              <a:rect b="b" l="l" r="r" t="t"/>
              <a:pathLst>
                <a:path extrusionOk="0" h="108805" w="61341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2782487" y="3720882"/>
              <a:ext cx="191546" cy="273865"/>
            </a:xfrm>
            <a:custGeom>
              <a:rect b="b" l="l" r="r" t="t"/>
              <a:pathLst>
                <a:path extrusionOk="0" h="273865" w="191546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2469603" y="3777311"/>
              <a:ext cx="368747" cy="265455"/>
            </a:xfrm>
            <a:custGeom>
              <a:rect b="b" l="l" r="r" t="t"/>
              <a:pathLst>
                <a:path extrusionOk="0" h="265455" w="368747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2743245" y="3761847"/>
              <a:ext cx="100785" cy="104755"/>
            </a:xfrm>
            <a:custGeom>
              <a:rect b="b" l="l" r="r" t="t"/>
              <a:pathLst>
                <a:path extrusionOk="0" h="104755" w="100785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2783810" y="3522089"/>
              <a:ext cx="201012" cy="328692"/>
            </a:xfrm>
            <a:custGeom>
              <a:rect b="b" l="l" r="r" t="t"/>
              <a:pathLst>
                <a:path extrusionOk="0" h="328692" w="201012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2011725" y="4252365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2116256" y="4345803"/>
              <a:ext cx="122876" cy="95119"/>
            </a:xfrm>
            <a:custGeom>
              <a:rect b="b" l="l" r="r" t="t"/>
              <a:pathLst>
                <a:path extrusionOk="0" h="95119" w="122876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2116272" y="4377142"/>
              <a:ext cx="122242" cy="63751"/>
            </a:xfrm>
            <a:custGeom>
              <a:rect b="b" l="l" r="r" t="t"/>
              <a:pathLst>
                <a:path extrusionOk="0" h="63751" w="122242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2242069" y="4298215"/>
              <a:ext cx="122771" cy="91654"/>
            </a:xfrm>
            <a:custGeom>
              <a:rect b="b" l="l" r="r" t="t"/>
              <a:pathLst>
                <a:path extrusionOk="0" h="91654" w="122771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2242300" y="4327803"/>
              <a:ext cx="122230" cy="63800"/>
            </a:xfrm>
            <a:custGeom>
              <a:rect b="b" l="l" r="r" t="t"/>
              <a:pathLst>
                <a:path extrusionOk="0" h="63800" w="12223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2122246" y="3749635"/>
              <a:ext cx="211613" cy="606004"/>
            </a:xfrm>
            <a:custGeom>
              <a:rect b="b" l="l" r="r" t="t"/>
              <a:pathLst>
                <a:path extrusionOk="0" h="606004" w="211613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2150411" y="3371683"/>
              <a:ext cx="135319" cy="132132"/>
            </a:xfrm>
            <a:custGeom>
              <a:rect b="b" l="l" r="r" t="t"/>
              <a:pathLst>
                <a:path extrusionOk="0" h="132132" w="135319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2307535" y="3402925"/>
              <a:ext cx="192267" cy="377666"/>
            </a:xfrm>
            <a:custGeom>
              <a:rect b="b" l="l" r="r" t="t"/>
              <a:pathLst>
                <a:path extrusionOk="0" h="377666" w="192267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2114600" y="3389774"/>
              <a:ext cx="219367" cy="442443"/>
            </a:xfrm>
            <a:custGeom>
              <a:rect b="b" l="l" r="r" t="t"/>
              <a:pathLst>
                <a:path extrusionOk="0" h="442443" w="219367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2145213" y="3235029"/>
              <a:ext cx="146094" cy="177613"/>
            </a:xfrm>
            <a:custGeom>
              <a:rect b="b" l="l" r="r" t="t"/>
              <a:pathLst>
                <a:path extrusionOk="0" h="177613" w="146094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2131725" y="3219615"/>
              <a:ext cx="154031" cy="152067"/>
            </a:xfrm>
            <a:custGeom>
              <a:rect b="b" l="l" r="r" t="t"/>
              <a:pathLst>
                <a:path extrusionOk="0" h="152067" w="154031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2103052" y="3477411"/>
              <a:ext cx="196972" cy="338613"/>
            </a:xfrm>
            <a:custGeom>
              <a:rect b="b" l="l" r="r" t="t"/>
              <a:pathLst>
                <a:path extrusionOk="0" h="338613" w="196972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2312810" y="3580852"/>
              <a:ext cx="228028" cy="306609"/>
            </a:xfrm>
            <a:custGeom>
              <a:rect b="b" l="l" r="r" t="t"/>
              <a:pathLst>
                <a:path extrusionOk="0" h="306609" w="228028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2273486" y="3773067"/>
              <a:ext cx="115992" cy="56976"/>
            </a:xfrm>
            <a:custGeom>
              <a:rect b="b" l="l" r="r" t="t"/>
              <a:pathLst>
                <a:path extrusionOk="0" h="56976" w="115992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2440714" y="3737029"/>
              <a:ext cx="71478" cy="59099"/>
            </a:xfrm>
            <a:custGeom>
              <a:rect b="b" l="l" r="r" t="t"/>
              <a:pathLst>
                <a:path extrusionOk="0" h="59099" w="71478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2285854" y="3390448"/>
              <a:ext cx="70866" cy="103155"/>
            </a:xfrm>
            <a:custGeom>
              <a:rect b="b" l="l" r="r" t="t"/>
              <a:pathLst>
                <a:path extrusionOk="0" h="103155" w="70866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2088637" y="3460502"/>
              <a:ext cx="85975" cy="128318"/>
            </a:xfrm>
            <a:custGeom>
              <a:rect b="b" l="l" r="r" t="t"/>
              <a:pathLst>
                <a:path extrusionOk="0" h="128318" w="85975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4813163" y="609565"/>
              <a:ext cx="169617" cy="33321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4828467" y="1392196"/>
              <a:ext cx="116692" cy="90410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4829505" y="1421916"/>
              <a:ext cx="116196" cy="60608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4688430" y="1310886"/>
              <a:ext cx="116665" cy="87067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4688726" y="1338477"/>
              <a:ext cx="116135" cy="60608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4717732" y="910305"/>
              <a:ext cx="408631" cy="493987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63696" y="579048"/>
              <a:ext cx="128556" cy="125075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18440" y="596574"/>
              <a:ext cx="208599" cy="407146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58560" y="449309"/>
              <a:ext cx="138537" cy="168686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63736" y="434568"/>
              <a:ext cx="146199" cy="144480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4896275" y="596956"/>
              <a:ext cx="67341" cy="98012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434686" y="3650290"/>
              <a:ext cx="676058" cy="390429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472633" y="3576375"/>
              <a:ext cx="587572" cy="226763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434724" y="3741253"/>
              <a:ext cx="51339" cy="103346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6065565" y="3741825"/>
              <a:ext cx="45148" cy="102774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494446" y="3630573"/>
              <a:ext cx="562737" cy="32480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460441" y="3803737"/>
              <a:ext cx="614737" cy="220544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434724" y="3551706"/>
              <a:ext cx="675989" cy="390489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2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82050" y="3902892"/>
              <a:ext cx="186213" cy="107537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425961" y="3928134"/>
              <a:ext cx="142303" cy="132873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023720" y="3961462"/>
              <a:ext cx="431291" cy="317858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2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833536" y="4556308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6124048" y="3784878"/>
              <a:ext cx="99113" cy="215741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6137955" y="3696137"/>
              <a:ext cx="71246" cy="137090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5898535" y="4644969"/>
              <a:ext cx="153698" cy="86203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898544" y="4659654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6010930" y="4594540"/>
              <a:ext cx="153698" cy="86245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6010940" y="4609266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939834" y="4034528"/>
              <a:ext cx="224738" cy="6344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5972635" y="3514319"/>
              <a:ext cx="163123" cy="261076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5938247" y="3698937"/>
              <a:ext cx="250857" cy="415389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5692823" y="3751153"/>
              <a:ext cx="318504" cy="248122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925738" y="3745773"/>
              <a:ext cx="96916" cy="141862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972396" y="3502859"/>
              <a:ext cx="158142" cy="174304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2" name="Google Shape;2142;p27"/>
            <p:cNvGrpSpPr/>
            <p:nvPr/>
          </p:nvGrpSpPr>
          <p:grpSpPr>
            <a:xfrm>
              <a:off x="3871486" y="368362"/>
              <a:ext cx="330893" cy="250785"/>
              <a:chOff x="6621095" y="1452181"/>
              <a:chExt cx="330893" cy="250785"/>
            </a:xfrm>
          </p:grpSpPr>
          <p:sp>
            <p:nvSpPr>
              <p:cNvPr id="2143" name="Google Shape;214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8" name="Google Shape;2148;p27"/>
            <p:cNvGrpSpPr/>
            <p:nvPr/>
          </p:nvGrpSpPr>
          <p:grpSpPr>
            <a:xfrm>
              <a:off x="4704106" y="852569"/>
              <a:ext cx="330893" cy="250785"/>
              <a:chOff x="6621095" y="1452181"/>
              <a:chExt cx="330893" cy="250785"/>
            </a:xfrm>
          </p:grpSpPr>
          <p:sp>
            <p:nvSpPr>
              <p:cNvPr id="2149" name="Google Shape;214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4" name="Google Shape;2154;p27"/>
            <p:cNvSpPr/>
            <p:nvPr/>
          </p:nvSpPr>
          <p:spPr>
            <a:xfrm>
              <a:off x="5005135" y="663654"/>
              <a:ext cx="157949" cy="441664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078203" y="660182"/>
              <a:ext cx="90963" cy="123358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6" name="Google Shape;2156;p27"/>
            <p:cNvGrpSpPr/>
            <p:nvPr/>
          </p:nvGrpSpPr>
          <p:grpSpPr>
            <a:xfrm flipH="1">
              <a:off x="2446571" y="1414367"/>
              <a:ext cx="298962" cy="226660"/>
              <a:chOff x="6621095" y="1452181"/>
              <a:chExt cx="330893" cy="250785"/>
            </a:xfrm>
          </p:grpSpPr>
          <p:sp>
            <p:nvSpPr>
              <p:cNvPr id="2157" name="Google Shape;2157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2" name="Google Shape;2162;p27"/>
            <p:cNvSpPr/>
            <p:nvPr/>
          </p:nvSpPr>
          <p:spPr>
            <a:xfrm>
              <a:off x="2329846" y="1241863"/>
              <a:ext cx="143174" cy="402337"/>
            </a:xfrm>
            <a:custGeom>
              <a:rect b="b" l="l" r="r" t="t"/>
              <a:pathLst>
                <a:path extrusionOk="0" h="402337" w="143174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2323859" y="1237315"/>
              <a:ext cx="82772" cy="112806"/>
            </a:xfrm>
            <a:custGeom>
              <a:rect b="b" l="l" r="r" t="t"/>
              <a:pathLst>
                <a:path extrusionOk="0" h="112806" w="82772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fba2c0302_2_823"/>
          <p:cNvSpPr txBox="1"/>
          <p:nvPr>
            <p:ph type="ctrTitle"/>
          </p:nvPr>
        </p:nvSpPr>
        <p:spPr>
          <a:xfrm>
            <a:off x="1085850" y="177337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2" name="Google Shape;352;g7fba2c0302_2_82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53" name="Google Shape;353;g7fba2c0302_2_82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354" name="Google Shape;354;g7fba2c0302_2_823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1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g7fba2c0302_2_823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g7fba2c0302_2_823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7fba2c0302_2_823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g7fba2c0302_2_823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g7fba2c0302_2_823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g7fba2c0302_2_823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7fba2c0302_2_823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g7fba2c0302_2_823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7fba2c0302_2_823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7fba2c0302_2_823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7fba2c0302_2_823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7fba2c0302_2_823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7fba2c0302_2_823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7fba2c0302_2_823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7fba2c0302_2_823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7fba2c0302_2_823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7fba2c0302_2_823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7fba2c0302_2_823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7fba2c0302_2_823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7fba2c0302_2_823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g7fba2c0302_2_82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76" name="Google Shape;376;g7fba2c0302_2_82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g7fba2c0302_2_82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g7fba2c0302_2_82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g7fba2c0302_2_82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g7fba2c0302_2_82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g7fba2c0302_2_82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g7fba2c0302_2_82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g7fba2c0302_2_82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g7fba2c0302_2_82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g7fba2c0302_2_82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g7fba2c0302_2_82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g7fba2c0302_2_82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g7fba2c0302_2_82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g7fba2c0302_2_82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g7fba2c0302_2_82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g7fba2c0302_2_82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g7fba2c0302_2_82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g7fba2c0302_2_82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g7fba2c0302_2_82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g7fba2c0302_2_82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g7fba2c0302_2_82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g7fba2c0302_2_82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g7fba2c0302_2_82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g7fba2c0302_2_82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g7fba2c0302_2_82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g7fba2c0302_2_82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g7fba2c0302_2_82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g7fba2c0302_2_82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g7fba2c0302_2_82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g7fba2c0302_2_82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g7fba2c0302_2_82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g7fba2c0302_2_82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g7fba2c0302_2_82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g7fba2c0302_2_82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g7fba2c0302_2_82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g7fba2c0302_2_82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g7fba2c0302_2_82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g7fba2c0302_2_82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g7fba2c0302_2_82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g7fba2c0302_2_82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6" name="Google Shape;416;g7fba2c0302_2_823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g7fba2c0302_2_823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7fba2c0302_2_823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7fba2c0302_2_823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g7fba2c0302_2_823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g7fba2c0302_2_823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7fba2c0302_2_823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g7fba2c0302_2_823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g7fba2c0302_2_823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g7fba2c0302_2_823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g7fba2c0302_2_823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g7fba2c0302_2_823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g7fba2c0302_2_823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g7fba2c0302_2_823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g7fba2c0302_2_823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g7fba2c0302_2_823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g7fba2c0302_2_823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7fba2c0302_2_823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7fba2c0302_2_823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g7fba2c0302_2_823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g7fba2c0302_2_823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7fba2c0302_2_823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7fba2c0302_2_823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7fba2c0302_2_823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7fba2c0302_2_823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g7fba2c0302_2_823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g7fba2c0302_2_823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g7fba2c0302_2_823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g7fba2c0302_2_823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5" name="Google Shape;445;g7fba2c0302_2_823"/>
            <p:cNvGrpSpPr/>
            <p:nvPr/>
          </p:nvGrpSpPr>
          <p:grpSpPr>
            <a:xfrm flipH="1">
              <a:off x="2865279" y="3434797"/>
              <a:ext cx="598186" cy="1340314"/>
              <a:chOff x="4210728" y="4525714"/>
              <a:chExt cx="546438" cy="1224366"/>
            </a:xfrm>
          </p:grpSpPr>
          <p:sp>
            <p:nvSpPr>
              <p:cNvPr id="446" name="Google Shape;446;g7fba2c0302_2_82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g7fba2c0302_2_82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g7fba2c0302_2_82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g7fba2c0302_2_82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g7fba2c0302_2_82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g7fba2c0302_2_82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g7fba2c0302_2_82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g7fba2c0302_2_82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g7fba2c0302_2_82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g7fba2c0302_2_82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g7fba2c0302_2_82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g7fba2c0302_2_82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g7fba2c0302_2_82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28"/>
          <p:cNvSpPr txBox="1"/>
          <p:nvPr>
            <p:ph type="title"/>
          </p:nvPr>
        </p:nvSpPr>
        <p:spPr>
          <a:xfrm>
            <a:off x="457200" y="605600"/>
            <a:ext cx="67710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Our App Navigation</a:t>
            </a:r>
            <a:endParaRPr/>
          </a:p>
        </p:txBody>
      </p:sp>
      <p:sp>
        <p:nvSpPr>
          <p:cNvPr id="2169" name="Google Shape;2169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0" name="Google Shape;2170;p28"/>
          <p:cNvSpPr txBox="1"/>
          <p:nvPr/>
        </p:nvSpPr>
        <p:spPr>
          <a:xfrm>
            <a:off x="1487525" y="2226000"/>
            <a:ext cx="62853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You search, we recommend</a:t>
            </a:r>
            <a:endParaRPr b="0" i="0" sz="36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29"/>
          <p:cNvSpPr txBox="1"/>
          <p:nvPr>
            <p:ph type="ctrTitle"/>
          </p:nvPr>
        </p:nvSpPr>
        <p:spPr>
          <a:xfrm>
            <a:off x="1096350" y="2259875"/>
            <a:ext cx="4676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Product Marketing</a:t>
            </a:r>
            <a:endParaRPr/>
          </a:p>
        </p:txBody>
      </p:sp>
      <p:sp>
        <p:nvSpPr>
          <p:cNvPr id="2176" name="Google Shape;2176;p2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177" name="Google Shape;2177;p29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2178" name="Google Shape;2178;p29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9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9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29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29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29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29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9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29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29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29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29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9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29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29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9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29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29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9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29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29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9" name="Google Shape;2199;p29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200" name="Google Shape;2200;p29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1" name="Google Shape;2201;p29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29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3" name="Google Shape;2203;p29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4" name="Google Shape;2204;p29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29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2" name="Google Shape;2212;p29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3" name="Google Shape;2213;p29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29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29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29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29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29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29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29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29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29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29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29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29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29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29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29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29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29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29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29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29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29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0" name="Google Shape;2240;p29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29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29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29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29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29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29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29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9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29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29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29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29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29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29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29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9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29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29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29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29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9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9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29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29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29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29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29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29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9" name="Google Shape;2269;p29"/>
            <p:cNvGrpSpPr/>
            <p:nvPr/>
          </p:nvGrpSpPr>
          <p:grpSpPr>
            <a:xfrm flipH="1">
              <a:off x="2865279" y="3434797"/>
              <a:ext cx="598186" cy="1340314"/>
              <a:chOff x="4210728" y="4525714"/>
              <a:chExt cx="546438" cy="1224366"/>
            </a:xfrm>
          </p:grpSpPr>
          <p:sp>
            <p:nvSpPr>
              <p:cNvPr id="2270" name="Google Shape;2270;p29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29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30"/>
          <p:cNvSpPr txBox="1"/>
          <p:nvPr>
            <p:ph idx="4294967295"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n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Customer since eternity,“Why your product?”</a:t>
            </a:r>
            <a:endParaRPr b="0" i="0" sz="4800" u="none" cap="none" strike="noStrike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88" name="Google Shape;2288;p30"/>
          <p:cNvSpPr txBox="1"/>
          <p:nvPr/>
        </p:nvSpPr>
        <p:spPr>
          <a:xfrm>
            <a:off x="6279100" y="992450"/>
            <a:ext cx="2319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We do the maths, you take the decision!</a:t>
            </a:r>
            <a:endParaRPr b="0" i="0" sz="36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89" name="Google Shape;2289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295" name="Google Shape;2295;p31"/>
          <p:cNvSpPr txBox="1"/>
          <p:nvPr/>
        </p:nvSpPr>
        <p:spPr>
          <a:xfrm>
            <a:off x="706225" y="372150"/>
            <a:ext cx="83997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We don’t believe in 1st,2nd and 3rd because YOU are always 1st!</a:t>
            </a:r>
            <a:endParaRPr b="0" i="0" sz="22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From the thousands of database, we give you the best search results. Just what  you need!  </a:t>
            </a:r>
            <a:endParaRPr b="0" i="0" sz="16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Time:</a:t>
            </a:r>
            <a:endParaRPr b="0" i="0" sz="22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 Light"/>
              <a:buChar char="-"/>
            </a:pPr>
            <a:r>
              <a:rPr b="0" i="0" lang="en" sz="14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Each Page visit in Linkedin starting from searching in the search bar takes 10 sec.</a:t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	For 5 profiles  you waste 50 sec. (~ 1min.)</a:t>
            </a:r>
            <a:endParaRPr b="0" i="0" sz="22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We show the same 5 results in a sec.,in one go. You save time! </a:t>
            </a:r>
            <a:endParaRPr b="0" i="0" sz="22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Money ?</a:t>
            </a:r>
            <a:r>
              <a:rPr b="0" i="0" lang="en" sz="14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Linkedin and other professional networks are costly . </a:t>
            </a:r>
            <a:r>
              <a:rPr b="0" i="0" lang="en" sz="20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We cost less than Linkedin!</a:t>
            </a:r>
            <a:endParaRPr b="0" i="0" sz="20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Care about organised data? We organise better. Just what you need!</a:t>
            </a:r>
            <a:endParaRPr b="0" i="0" sz="20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Summary,Name,Experience, and link to know more all in one page. Not 1 but 5 profiles!</a:t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3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 are a new born but we have answers to your “How?”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33"/>
          <p:cNvSpPr txBox="1"/>
          <p:nvPr>
            <p:ph type="ctrTitle"/>
          </p:nvPr>
        </p:nvSpPr>
        <p:spPr>
          <a:xfrm>
            <a:off x="1076325" y="877925"/>
            <a:ext cx="74835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Thin"/>
              <a:buChar char="●"/>
            </a:pPr>
            <a:r>
              <a:rPr lang="en" sz="18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Initially want to use </a:t>
            </a:r>
            <a:r>
              <a:rPr i="1" lang="en" sz="18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push strategy</a:t>
            </a:r>
            <a:r>
              <a:rPr lang="en" sz="18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 for product awareness.</a:t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Thin"/>
              <a:buChar char="●"/>
            </a:pPr>
            <a:r>
              <a:rPr lang="en" sz="18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Segmentation /Target Group:  </a:t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Thin"/>
              <a:buChar char="○"/>
            </a:pPr>
            <a:r>
              <a:rPr lang="en" sz="1800" u="sng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Primary TG:</a:t>
            </a:r>
            <a:r>
              <a:rPr lang="en" sz="18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 SMEs who can’t afford costly recruitment softwares like Linkedin Lite, Naukri premium etc. </a:t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Thin"/>
              <a:buChar char="○"/>
            </a:pPr>
            <a:r>
              <a:rPr lang="en" sz="1800" u="sng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Secondary TG:</a:t>
            </a:r>
            <a:r>
              <a:rPr lang="en" sz="18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  Candidates ( mostly students) who want to get in touch with people of a particular domain.</a:t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 Thin"/>
              <a:buChar char="■"/>
            </a:pPr>
            <a:r>
              <a:rPr lang="en" sz="16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Remember all those random texts from random people asking for opinions about an institute , career path etc!! Quora here we come! </a:t>
            </a:r>
            <a:endParaRPr sz="16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Thin"/>
              <a:buChar char="●"/>
            </a:pPr>
            <a:r>
              <a:rPr lang="en" sz="18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Strategy: </a:t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 </a:t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</p:txBody>
      </p:sp>
      <p:graphicFrame>
        <p:nvGraphicFramePr>
          <p:cNvPr id="2306" name="Google Shape;2306;p33"/>
          <p:cNvGraphicFramePr/>
          <p:nvPr/>
        </p:nvGraphicFramePr>
        <p:xfrm>
          <a:off x="1844525" y="373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{E2B1D758-7F22-4850-9AD4-9BDA98C28282}</a:tableStyleId>
              </a:tblPr>
              <a:tblGrid>
                <a:gridCol w="3357650"/>
                <a:gridCol w="3357650"/>
              </a:tblGrid>
              <a:tr h="56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2"/>
                          </a:solidFill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Primary Target Group: </a:t>
                      </a:r>
                      <a:r>
                        <a:rPr lang="en" sz="14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SMEs and other organisations</a:t>
                      </a:r>
                      <a:endParaRPr sz="14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Purpose: Revenue earner, partially product awareness.</a:t>
                      </a:r>
                      <a:endParaRPr sz="14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1425" marB="91425" marR="91425" marL="91425"/>
                </a:tc>
              </a:tr>
              <a:tr h="64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2"/>
                          </a:solidFill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Secondary Target Group</a:t>
                      </a:r>
                      <a:r>
                        <a:rPr lang="en" sz="14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: Students.</a:t>
                      </a:r>
                      <a:endParaRPr sz="14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" sz="14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&lt;verify students&gt;</a:t>
                      </a:r>
                      <a:endParaRPr i="1" sz="14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Purpose: Primarily product awareness. Not to be used for revenue.</a:t>
                      </a:r>
                      <a:endParaRPr sz="14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34"/>
          <p:cNvSpPr txBox="1"/>
          <p:nvPr>
            <p:ph idx="4294967295" type="ctrTitle"/>
          </p:nvPr>
        </p:nvSpPr>
        <p:spPr>
          <a:xfrm>
            <a:off x="1076325" y="734775"/>
            <a:ext cx="74835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Thi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Revenue Model: (Initially till product captures a certain market size)</a:t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Thi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Promotion: YouTube ads, Popular web series tie-ups,WOM, our revenue model itself for promotion.</a:t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Thin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Competitors:  We consider Linkedin our primary competitor- high brand loyalty of users! Besides there are Zoho,Social Recruiting,New radius Search etc.</a:t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Barlow Thin"/>
                <a:ea typeface="Barlow Thin"/>
                <a:cs typeface="Barlow Thin"/>
                <a:sym typeface="Barlow Thin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Thin"/>
              <a:ea typeface="Barlow Thin"/>
              <a:cs typeface="Barlow Thin"/>
              <a:sym typeface="Barlow Thin"/>
            </a:endParaRPr>
          </a:p>
        </p:txBody>
      </p:sp>
      <p:graphicFrame>
        <p:nvGraphicFramePr>
          <p:cNvPr id="2312" name="Google Shape;2312;p34"/>
          <p:cNvGraphicFramePr/>
          <p:nvPr/>
        </p:nvGraphicFramePr>
        <p:xfrm>
          <a:off x="1594600" y="139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{E2B1D758-7F22-4850-9AD4-9BDA98C28282}</a:tableStyleId>
              </a:tblPr>
              <a:tblGrid>
                <a:gridCol w="3151925"/>
                <a:gridCol w="3295025"/>
              </a:tblGrid>
              <a:tr h="5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2"/>
                          </a:solidFill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Primary Revenue Earner</a:t>
                      </a:r>
                      <a:endParaRPr sz="1400" u="none" cap="none" strike="noStrike">
                        <a:solidFill>
                          <a:schemeClr val="accent2"/>
                        </a:solidFill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SMEs,  other organisations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2"/>
                          </a:solidFill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Secondary Revenue Earner</a:t>
                      </a:r>
                      <a:endParaRPr sz="14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Nil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3" name="Google Shape;2313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35"/>
          <p:cNvSpPr txBox="1"/>
          <p:nvPr>
            <p:ph idx="4294967295" type="ctrTitle"/>
          </p:nvPr>
        </p:nvSpPr>
        <p:spPr>
          <a:xfrm>
            <a:off x="1047700" y="1173750"/>
            <a:ext cx="35424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n" sz="3600" u="none" cap="none" strike="noStrike">
                <a:solidFill>
                  <a:schemeClr val="accent2"/>
                </a:solidFill>
                <a:latin typeface="Barlow Thin"/>
                <a:ea typeface="Barlow Thin"/>
                <a:cs typeface="Barlow Thin"/>
                <a:sym typeface="Barlow Thin"/>
              </a:rPr>
              <a:t>A needle in a haystack for an MVP and I have read “miles to go before I sleep..”</a:t>
            </a:r>
            <a:endParaRPr b="0" i="0" sz="3600" u="none" cap="none" strike="noStrike">
              <a:solidFill>
                <a:schemeClr val="accent2"/>
              </a:solidFill>
              <a:latin typeface="Barlow Thin"/>
              <a:ea typeface="Barlow Thin"/>
              <a:cs typeface="Barlow Thin"/>
              <a:sym typeface="Barlow Thin"/>
            </a:endParaRPr>
          </a:p>
        </p:txBody>
      </p:sp>
      <p:sp>
        <p:nvSpPr>
          <p:cNvPr id="2319" name="Google Shape;2319;p35"/>
          <p:cNvSpPr txBox="1"/>
          <p:nvPr/>
        </p:nvSpPr>
        <p:spPr>
          <a:xfrm>
            <a:off x="4723650" y="1593625"/>
            <a:ext cx="27864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We found a customer </a:t>
            </a:r>
            <a:endParaRPr b="0" i="0" sz="3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who have shown interest</a:t>
            </a:r>
            <a:r>
              <a:rPr b="0" i="0" lang="en" sz="1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b="0" i="0" lang="en" sz="2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in </a:t>
            </a:r>
            <a:r>
              <a:rPr b="0" i="0" lang="en" sz="3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our product! </a:t>
            </a:r>
            <a:endParaRPr b="0" i="0" sz="3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Yups a ‘Partner’.</a:t>
            </a:r>
            <a:endParaRPr b="0" i="0" sz="3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320" name="Google Shape;2320;p35"/>
          <p:cNvPicPr preferRelativeResize="0"/>
          <p:nvPr/>
        </p:nvPicPr>
        <p:blipFill rotWithShape="1">
          <a:blip r:embed="rId3">
            <a:alphaModFix/>
          </a:blip>
          <a:srcRect b="6031" l="0" r="0" t="0"/>
          <a:stretch/>
        </p:blipFill>
        <p:spPr>
          <a:xfrm>
            <a:off x="7052025" y="0"/>
            <a:ext cx="2091975" cy="2140546"/>
          </a:xfrm>
          <a:prstGeom prst="rect">
            <a:avLst/>
          </a:prstGeom>
          <a:noFill/>
          <a:ln>
            <a:noFill/>
          </a:ln>
        </p:spPr>
      </p:pic>
      <p:sp>
        <p:nvSpPr>
          <p:cNvPr id="2321" name="Google Shape;2321;p35"/>
          <p:cNvSpPr txBox="1"/>
          <p:nvPr/>
        </p:nvSpPr>
        <p:spPr>
          <a:xfrm>
            <a:off x="4761825" y="4227275"/>
            <a:ext cx="2290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Eeeaahhh! </a:t>
            </a:r>
            <a:endParaRPr b="0" i="0" sz="3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322" name="Google Shape;2322;p35"/>
          <p:cNvSpPr txBox="1"/>
          <p:nvPr/>
        </p:nvSpPr>
        <p:spPr>
          <a:xfrm>
            <a:off x="152700" y="4847675"/>
            <a:ext cx="14505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P.C 35greeting.com</a:t>
            </a:r>
            <a:endParaRPr b="0" i="1" sz="1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323" name="Google Shape;2323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36"/>
          <p:cNvSpPr txBox="1"/>
          <p:nvPr>
            <p:ph type="title"/>
          </p:nvPr>
        </p:nvSpPr>
        <p:spPr>
          <a:xfrm>
            <a:off x="457200" y="744325"/>
            <a:ext cx="56409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Pricing</a:t>
            </a:r>
            <a:endParaRPr/>
          </a:p>
        </p:txBody>
      </p:sp>
      <p:sp>
        <p:nvSpPr>
          <p:cNvPr id="2329" name="Google Shape;2329;p3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0" name="Google Shape;2330;p36"/>
          <p:cNvSpPr txBox="1"/>
          <p:nvPr>
            <p:ph idx="1" type="body"/>
          </p:nvPr>
        </p:nvSpPr>
        <p:spPr>
          <a:xfrm>
            <a:off x="457200" y="3960200"/>
            <a:ext cx="74061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Planning a penetration pricing initially.Freemium.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Later on we can make difference in pricing one Basic another Advanced.  </a:t>
            </a:r>
            <a:endParaRPr/>
          </a:p>
        </p:txBody>
      </p:sp>
      <p:sp>
        <p:nvSpPr>
          <p:cNvPr id="2331" name="Google Shape;2331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2" name="Google Shape;2332;p36"/>
          <p:cNvGraphicFramePr/>
          <p:nvPr/>
        </p:nvGraphicFramePr>
        <p:xfrm>
          <a:off x="885725" y="186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{E2B1D758-7F22-4850-9AD4-9BDA98C28282}</a:tableStyleId>
              </a:tblPr>
              <a:tblGrid>
                <a:gridCol w="1875350"/>
                <a:gridCol w="1875350"/>
                <a:gridCol w="1875350"/>
                <a:gridCol w="213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FF"/>
                          </a:solidFill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Competitors</a:t>
                      </a:r>
                      <a:endParaRPr sz="1200" u="none" cap="none" strike="noStrike">
                        <a:solidFill>
                          <a:srgbClr val="0000FF"/>
                        </a:solidFill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FF"/>
                          </a:solidFill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Plans available(Rs)</a:t>
                      </a:r>
                      <a:endParaRPr sz="1200" u="none" cap="none" strike="noStrike">
                        <a:solidFill>
                          <a:srgbClr val="0000FF"/>
                        </a:solidFill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FF"/>
                          </a:solidFill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Pricing (Rs/month)</a:t>
                      </a:r>
                      <a:endParaRPr sz="1200" u="none" cap="none" strike="noStrike">
                        <a:solidFill>
                          <a:srgbClr val="0000FF"/>
                        </a:solidFill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FF"/>
                          </a:solidFill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Nos. of profiles allowed to visit</a:t>
                      </a:r>
                      <a:endParaRPr sz="1200" u="none" cap="none" strike="noStrike">
                        <a:solidFill>
                          <a:srgbClr val="0000FF"/>
                        </a:solidFill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Linkedin Recruiter 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68840/year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5736.666667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Unlimited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Linkedin Recruiter Lite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9180.97/per month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9180.97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Unlimited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Zoho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1350/month/user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1350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Unlimited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Naukri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83000/3 months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27666.66667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Barlow Thin"/>
                          <a:ea typeface="Barlow Thin"/>
                          <a:cs typeface="Barlow Thin"/>
                          <a:sym typeface="Barlow Thin"/>
                        </a:rPr>
                        <a:t>7000</a:t>
                      </a:r>
                      <a:endParaRPr sz="1200" u="none" cap="none" strike="noStrike">
                        <a:latin typeface="Barlow Thin"/>
                        <a:ea typeface="Barlow Thin"/>
                        <a:cs typeface="Barlow Thin"/>
                        <a:sym typeface="Barlow Thin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37"/>
          <p:cNvSpPr txBox="1"/>
          <p:nvPr>
            <p:ph type="ctrTitle"/>
          </p:nvPr>
        </p:nvSpPr>
        <p:spPr>
          <a:xfrm>
            <a:off x="1096325" y="2181000"/>
            <a:ext cx="4676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38" name="Google Shape;2338;p3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339" name="Google Shape;2339;p37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2340" name="Google Shape;2340;p37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1" name="Google Shape;2361;p37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362" name="Google Shape;2362;p37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37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37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37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37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37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37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37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37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37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37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37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37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37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37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37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37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37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37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2381;p37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2382;p37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37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37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385;p37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37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7" name="Google Shape;2387;p37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37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37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0" name="Google Shape;2390;p37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391;p37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37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37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37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37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37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37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37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399;p37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0" name="Google Shape;2400;p37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1" name="Google Shape;2401;p37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02" name="Google Shape;2402;p37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31" name="Google Shape;2431;p37"/>
            <p:cNvGrpSpPr/>
            <p:nvPr/>
          </p:nvGrpSpPr>
          <p:grpSpPr>
            <a:xfrm flipH="1">
              <a:off x="2865279" y="3434797"/>
              <a:ext cx="598186" cy="1340314"/>
              <a:chOff x="4210728" y="4525714"/>
              <a:chExt cx="546438" cy="1224366"/>
            </a:xfrm>
          </p:grpSpPr>
          <p:sp>
            <p:nvSpPr>
              <p:cNvPr id="2432" name="Google Shape;2432;p37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37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37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37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37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37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8" name="Google Shape;2438;p37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37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37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37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37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37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37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Our moto: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Just Act</a:t>
            </a:r>
            <a:endParaRPr sz="6000"/>
          </a:p>
        </p:txBody>
      </p:sp>
      <p:sp>
        <p:nvSpPr>
          <p:cNvPr id="464" name="Google Shape;464;p2"/>
          <p:cNvSpPr txBox="1"/>
          <p:nvPr/>
        </p:nvSpPr>
        <p:spPr>
          <a:xfrm>
            <a:off x="4695000" y="1778850"/>
            <a:ext cx="40845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Our goal: </a:t>
            </a:r>
            <a:endParaRPr b="0" i="0" sz="4800" u="none" cap="none" strike="noStrike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55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Aiming </a:t>
            </a:r>
            <a:r>
              <a:rPr b="0" i="0" lang="en" sz="55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‘Wow’</a:t>
            </a:r>
            <a:endParaRPr b="0" i="0" sz="5500" u="none" cap="none" strike="noStrike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cxnSp>
        <p:nvCxnSpPr>
          <p:cNvPr id="465" name="Google Shape;465;p2"/>
          <p:cNvCxnSpPr/>
          <p:nvPr/>
        </p:nvCxnSpPr>
        <p:spPr>
          <a:xfrm>
            <a:off x="4380075" y="725250"/>
            <a:ext cx="19200" cy="40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38"/>
          <p:cNvSpPr txBox="1"/>
          <p:nvPr>
            <p:ph idx="4294967295" type="ctrTitle"/>
          </p:nvPr>
        </p:nvSpPr>
        <p:spPr>
          <a:xfrm>
            <a:off x="1085875" y="21117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n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Step-I : </a:t>
            </a:r>
            <a:endParaRPr b="0" i="0" sz="4800" u="none" cap="none" strike="noStrike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n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What’s the story so far?</a:t>
            </a:r>
            <a:endParaRPr b="0" i="0" sz="4800" u="none" cap="none" strike="noStrike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450" name="Google Shape;24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98195">
            <a:off x="6143625" y="1011250"/>
            <a:ext cx="2800275" cy="2755590"/>
          </a:xfrm>
          <a:prstGeom prst="rect">
            <a:avLst/>
          </a:prstGeom>
          <a:noFill/>
          <a:ln>
            <a:noFill/>
          </a:ln>
        </p:spPr>
      </p:pic>
      <p:sp>
        <p:nvSpPr>
          <p:cNvPr id="2451" name="Google Shape;2451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39"/>
          <p:cNvSpPr txBox="1"/>
          <p:nvPr>
            <p:ph idx="4294967295" type="ctrTitle"/>
          </p:nvPr>
        </p:nvSpPr>
        <p:spPr>
          <a:xfrm>
            <a:off x="4664375" y="1521325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Step-II Limitations? </a:t>
            </a:r>
            <a:endParaRPr b="0" i="0" sz="4800" u="none" cap="none" strike="noStrike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457" name="Google Shape;2457;p39"/>
          <p:cNvPicPr preferRelativeResize="0"/>
          <p:nvPr/>
        </p:nvPicPr>
        <p:blipFill rotWithShape="1">
          <a:blip r:embed="rId3">
            <a:alphaModFix/>
          </a:blip>
          <a:srcRect b="7577" l="0" r="0" t="0"/>
          <a:stretch/>
        </p:blipFill>
        <p:spPr>
          <a:xfrm rot="-599338">
            <a:off x="1166914" y="957075"/>
            <a:ext cx="2836048" cy="2544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8" name="Google Shape;2458;p3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40"/>
          <p:cNvSpPr txBox="1"/>
          <p:nvPr>
            <p:ph type="ctrTitle"/>
          </p:nvPr>
        </p:nvSpPr>
        <p:spPr>
          <a:xfrm>
            <a:off x="1076325" y="1126025"/>
            <a:ext cx="2445000" cy="21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Step-III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So what next?</a:t>
            </a:r>
            <a:endParaRPr/>
          </a:p>
        </p:txBody>
      </p:sp>
      <p:pic>
        <p:nvPicPr>
          <p:cNvPr id="2464" name="Google Shape;24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850" y="477125"/>
            <a:ext cx="4389625" cy="395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5" name="Google Shape;2465;p40"/>
          <p:cNvCxnSpPr/>
          <p:nvPr/>
        </p:nvCxnSpPr>
        <p:spPr>
          <a:xfrm>
            <a:off x="4131975" y="219475"/>
            <a:ext cx="38100" cy="4752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4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 at Forage</a:t>
            </a:r>
            <a:endParaRPr/>
          </a:p>
        </p:txBody>
      </p:sp>
      <p:sp>
        <p:nvSpPr>
          <p:cNvPr id="2471" name="Google Shape;2471;p4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2" name="Google Shape;2472;p43"/>
          <p:cNvSpPr txBox="1"/>
          <p:nvPr/>
        </p:nvSpPr>
        <p:spPr>
          <a:xfrm>
            <a:off x="2070775" y="2098400"/>
            <a:ext cx="5200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473" name="Google Shape;2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45675"/>
            <a:ext cx="8126501" cy="26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4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Reference Links:</a:t>
            </a:r>
            <a:endParaRPr/>
          </a:p>
        </p:txBody>
      </p:sp>
      <p:sp>
        <p:nvSpPr>
          <p:cNvPr id="2479" name="Google Shape;2479;p44"/>
          <p:cNvSpPr txBox="1"/>
          <p:nvPr>
            <p:ph idx="1" type="body"/>
          </p:nvPr>
        </p:nvSpPr>
        <p:spPr>
          <a:xfrm>
            <a:off x="457200" y="1770375"/>
            <a:ext cx="81918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Barlow Thin"/>
              <a:buChar char="▸"/>
            </a:pPr>
            <a:r>
              <a:rPr lang="en" sz="1400" u="sng">
                <a:solidFill>
                  <a:schemeClr val="hlink"/>
                </a:solidFill>
                <a:latin typeface="Barlow Thin"/>
                <a:ea typeface="Barlow Thin"/>
                <a:cs typeface="Barlow Thin"/>
                <a:sym typeface="Barlow Thin"/>
                <a:hlinkClick r:id="rId3"/>
              </a:rPr>
              <a:t>https://www.glassdoor.com/employers/blog/calculate-cost-per-hire/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Barlow Thin"/>
              <a:buChar char="▸"/>
            </a:pPr>
            <a:r>
              <a:rPr lang="en" sz="1400" u="sng">
                <a:solidFill>
                  <a:schemeClr val="hlink"/>
                </a:solidFill>
                <a:latin typeface="Barlow Thin"/>
                <a:ea typeface="Barlow Thin"/>
                <a:cs typeface="Barlow Thin"/>
                <a:sym typeface="Barlow Thin"/>
                <a:hlinkClick r:id="rId4"/>
              </a:rPr>
              <a:t>https://www.shrm.org/hr-today/trends-and-forecasting/research-and-surveys/Documents/2016-Human-Capital-Report.pdf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Barlow Thin"/>
              <a:buChar char="▸"/>
            </a:pPr>
            <a:r>
              <a:rPr lang="en" sz="1400" u="sng">
                <a:solidFill>
                  <a:schemeClr val="hlink"/>
                </a:solidFill>
                <a:latin typeface="Barlow Thin"/>
                <a:ea typeface="Barlow Thin"/>
                <a:cs typeface="Barlow Thin"/>
                <a:sym typeface="Barlow Thin"/>
                <a:hlinkClick r:id="rId5"/>
              </a:rPr>
              <a:t>https://en.wikipedia.org/wiki/Jensen%E2%80%93Shannon_divergence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Barlow Thin"/>
              <a:buChar char="▸"/>
            </a:pPr>
            <a:r>
              <a:rPr lang="en" sz="1400" u="sng">
                <a:solidFill>
                  <a:schemeClr val="hlink"/>
                </a:solidFill>
                <a:latin typeface="Barlow Thin"/>
                <a:ea typeface="Barlow Thin"/>
                <a:cs typeface="Barlow Thin"/>
                <a:sym typeface="Barlow Thin"/>
                <a:hlinkClick r:id="rId6"/>
              </a:rPr>
              <a:t>https://www.cs.princeton.edu/~runzhey/demo/Topic_Models_I.pdf</a:t>
            </a:r>
            <a:endParaRPr sz="1400">
              <a:latin typeface="Barlow Thin"/>
              <a:ea typeface="Barlow Thin"/>
              <a:cs typeface="Barlow Thin"/>
              <a:sym typeface="Barlow Thin"/>
            </a:endParaRPr>
          </a:p>
        </p:txBody>
      </p:sp>
      <p:sp>
        <p:nvSpPr>
          <p:cNvPr id="2480" name="Google Shape;2480;p4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41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42"/>
          <p:cNvSpPr txBox="1"/>
          <p:nvPr>
            <p:ph type="ctrTitle"/>
          </p:nvPr>
        </p:nvSpPr>
        <p:spPr>
          <a:xfrm>
            <a:off x="4181400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71" name="Google Shape;471;p3"/>
          <p:cNvSpPr txBox="1"/>
          <p:nvPr>
            <p:ph idx="1" type="body"/>
          </p:nvPr>
        </p:nvSpPr>
        <p:spPr>
          <a:xfrm>
            <a:off x="991400" y="1047550"/>
            <a:ext cx="3722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i="1" lang="en" sz="2400"/>
              <a:t>“Content is King”    -Bill Gates</a:t>
            </a:r>
            <a:endParaRPr i="1" sz="24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2400"/>
          </a:p>
        </p:txBody>
      </p:sp>
      <p:sp>
        <p:nvSpPr>
          <p:cNvPr id="472" name="Google Shape;472;p3"/>
          <p:cNvSpPr txBox="1"/>
          <p:nvPr/>
        </p:nvSpPr>
        <p:spPr>
          <a:xfrm>
            <a:off x="2556025" y="2101675"/>
            <a:ext cx="38550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/>
              </a:rPr>
              <a:t>Our 3 months in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2 min.</a:t>
            </a:r>
            <a:endParaRPr b="0" i="0" sz="32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/>
              </a:rPr>
              <a:t> </a:t>
            </a:r>
            <a:endParaRPr b="0" i="0" sz="32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/>
              <a:t>“Once confined to fantasy and science fiction time travel is simply an engineering problem” - Michio Kaku </a:t>
            </a:r>
            <a:endParaRPr i="1"/>
          </a:p>
        </p:txBody>
      </p:sp>
      <p:sp>
        <p:nvSpPr>
          <p:cNvPr id="478" name="Google Shape;478;p4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Let’s do the engineering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" name="Google Shape;4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25" y="276450"/>
            <a:ext cx="70961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"/>
          <p:cNvSpPr txBox="1"/>
          <p:nvPr>
            <p:ph idx="1" type="subTitle"/>
          </p:nvPr>
        </p:nvSpPr>
        <p:spPr>
          <a:xfrm rot="979528">
            <a:off x="6260746" y="1800123"/>
            <a:ext cx="2391734" cy="383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“Why do we need you?”</a:t>
            </a:r>
            <a:endParaRPr/>
          </a:p>
        </p:txBody>
      </p:sp>
      <p:sp>
        <p:nvSpPr>
          <p:cNvPr id="490" name="Google Shape;490;p6"/>
          <p:cNvSpPr txBox="1"/>
          <p:nvPr>
            <p:ph type="ctrTitle"/>
          </p:nvPr>
        </p:nvSpPr>
        <p:spPr>
          <a:xfrm>
            <a:off x="1075375" y="2375975"/>
            <a:ext cx="59748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Customer Pain point</a:t>
            </a:r>
            <a:endParaRPr/>
          </a:p>
        </p:txBody>
      </p:sp>
      <p:sp>
        <p:nvSpPr>
          <p:cNvPr id="491" name="Google Shape;491;p6"/>
          <p:cNvSpPr txBox="1"/>
          <p:nvPr/>
        </p:nvSpPr>
        <p:spPr>
          <a:xfrm rot="-1372792">
            <a:off x="62748" y="827429"/>
            <a:ext cx="2273146" cy="2933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“Why should I buy your product?”</a:t>
            </a:r>
            <a:endParaRPr b="0" i="0" sz="1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2" name="Google Shape;492;p6"/>
          <p:cNvSpPr txBox="1"/>
          <p:nvPr/>
        </p:nvSpPr>
        <p:spPr>
          <a:xfrm rot="-539376">
            <a:off x="2069328" y="1262630"/>
            <a:ext cx="3000860" cy="463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“Why not that product?”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"/>
          <p:cNvSpPr txBox="1"/>
          <p:nvPr/>
        </p:nvSpPr>
        <p:spPr>
          <a:xfrm rot="635448">
            <a:off x="168688" y="4064606"/>
            <a:ext cx="3000107" cy="36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That product costs less!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"/>
          <p:cNvSpPr txBox="1"/>
          <p:nvPr/>
        </p:nvSpPr>
        <p:spPr>
          <a:xfrm rot="-877859">
            <a:off x="5761642" y="3647937"/>
            <a:ext cx="2859940" cy="314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“I have been using that for so long..”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"/>
          <p:cNvSpPr txBox="1"/>
          <p:nvPr/>
        </p:nvSpPr>
        <p:spPr>
          <a:xfrm rot="389118">
            <a:off x="6554511" y="239500"/>
            <a:ext cx="2262981" cy="926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“What’s so different about you?”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"/>
          <p:cNvSpPr txBox="1"/>
          <p:nvPr/>
        </p:nvSpPr>
        <p:spPr>
          <a:xfrm>
            <a:off x="2439250" y="3670700"/>
            <a:ext cx="36588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“Why should we trust you?”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"/>
          <p:cNvSpPr txBox="1"/>
          <p:nvPr/>
        </p:nvSpPr>
        <p:spPr>
          <a:xfrm>
            <a:off x="2906438" y="447975"/>
            <a:ext cx="3000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“My friend told me your product is not good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>
    <mc:Choice Requires="p14">
      <p:transition>
        <p14:prism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"/>
          <p:cNvSpPr txBox="1"/>
          <p:nvPr>
            <p:ph idx="1" type="body"/>
          </p:nvPr>
        </p:nvSpPr>
        <p:spPr>
          <a:xfrm>
            <a:off x="636225" y="1697384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3600"/>
              <a:t>Reducing asymmetry of information between candidate pool and recruiter pool.</a:t>
            </a:r>
            <a:endParaRPr sz="3600"/>
          </a:p>
        </p:txBody>
      </p:sp>
      <p:sp>
        <p:nvSpPr>
          <p:cNvPr id="504" name="Google Shape;504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