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23f76e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23f76e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3f76e6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3f76e6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3f76e6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3f76e6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3f76e6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3f76e6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3f76e6d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3f76e6d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Deep Log-polar networks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SITHCon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35500" y="1152475"/>
            <a:ext cx="27882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SITHCon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Principal operation</a:t>
            </a:r>
            <a:r>
              <a:rPr lang="en" sz="1500"/>
              <a:t> is</a:t>
            </a:r>
            <a:r>
              <a:rPr lang="en" sz="1500"/>
              <a:t> log-compression of time series to create f(t, i)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 indexes tau_star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Learned 1D convolution over tau_star, then maxpooling </a:t>
            </a:r>
            <a:endParaRPr sz="1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925" y="1755200"/>
            <a:ext cx="14097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446825" y="1213850"/>
            <a:ext cx="27882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DeepLP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Principal operation is log-compression of space across rays from a set of angles 𝛉 to create f(x, y, i, j)</a:t>
            </a:r>
            <a:endParaRPr sz="15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 indexes tau_star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j indexes theta</a:t>
            </a:r>
            <a:endParaRPr sz="11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Learned 2D convolution over tau_star+theta, then maxpooling.</a:t>
            </a:r>
            <a:endParaRPr sz="1500"/>
          </a:p>
        </p:txBody>
      </p:sp>
      <p:sp>
        <p:nvSpPr>
          <p:cNvPr id="63" name="Google Shape;63;p14"/>
          <p:cNvSpPr/>
          <p:nvPr/>
        </p:nvSpPr>
        <p:spPr>
          <a:xfrm>
            <a:off x="7428950" y="1638875"/>
            <a:ext cx="1513200" cy="2880000"/>
          </a:xfrm>
          <a:prstGeom prst="roundRect">
            <a:avLst>
              <a:gd fmla="val 103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480450" y="1901350"/>
            <a:ext cx="1409700" cy="1388400"/>
          </a:xfrm>
          <a:prstGeom prst="roundRect">
            <a:avLst>
              <a:gd fmla="val 507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480450" y="3386425"/>
            <a:ext cx="1409700" cy="318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LPConv Layer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480450" y="4137800"/>
            <a:ext cx="1409700" cy="323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Dense</a:t>
            </a:r>
            <a:r>
              <a:rPr lang="en" sz="900">
                <a:solidFill>
                  <a:schemeClr val="dk1"/>
                </a:solidFill>
              </a:rPr>
              <a:t> Layer (to logits)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7585600" y="2097450"/>
            <a:ext cx="1199400" cy="219900"/>
          </a:xfrm>
          <a:prstGeom prst="roundRect">
            <a:avLst>
              <a:gd fmla="val 507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LP Transform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7585850" y="2351500"/>
            <a:ext cx="1199400" cy="173400"/>
          </a:xfrm>
          <a:prstGeom prst="roundRect">
            <a:avLst>
              <a:gd fmla="val 507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Conv2d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7585600" y="2573775"/>
            <a:ext cx="1199400" cy="173400"/>
          </a:xfrm>
          <a:prstGeom prst="roundRect">
            <a:avLst>
              <a:gd fmla="val 507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Maxpool2d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7585850" y="2780163"/>
            <a:ext cx="1199400" cy="219900"/>
          </a:xfrm>
          <a:prstGeom prst="roundRect">
            <a:avLst>
              <a:gd fmla="val 507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 Layer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7585600" y="3033050"/>
            <a:ext cx="1199400" cy="173400"/>
          </a:xfrm>
          <a:prstGeom prst="roundRect">
            <a:avLst>
              <a:gd fmla="val 507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Activation</a:t>
            </a:r>
            <a:endParaRPr sz="1100"/>
          </a:p>
        </p:txBody>
      </p:sp>
      <p:sp>
        <p:nvSpPr>
          <p:cNvPr id="72" name="Google Shape;72;p14"/>
          <p:cNvSpPr txBox="1"/>
          <p:nvPr/>
        </p:nvSpPr>
        <p:spPr>
          <a:xfrm>
            <a:off x="7254400" y="1825725"/>
            <a:ext cx="186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LPConv Layer</a:t>
            </a:r>
            <a:endParaRPr sz="900"/>
          </a:p>
        </p:txBody>
      </p:sp>
      <p:sp>
        <p:nvSpPr>
          <p:cNvPr id="73" name="Google Shape;73;p14"/>
          <p:cNvSpPr txBox="1"/>
          <p:nvPr/>
        </p:nvSpPr>
        <p:spPr>
          <a:xfrm>
            <a:off x="7254650" y="1596100"/>
            <a:ext cx="186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DeepLP Network</a:t>
            </a:r>
            <a:endParaRPr b="1" sz="900"/>
          </a:p>
        </p:txBody>
      </p:sp>
      <p:sp>
        <p:nvSpPr>
          <p:cNvPr id="74" name="Google Shape;74;p14"/>
          <p:cNvSpPr/>
          <p:nvPr/>
        </p:nvSpPr>
        <p:spPr>
          <a:xfrm>
            <a:off x="7480450" y="3901000"/>
            <a:ext cx="1409700" cy="173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Spatial Reduction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272300" y="3631425"/>
            <a:ext cx="186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…</a:t>
            </a:r>
            <a:endParaRPr b="1" sz="900"/>
          </a:p>
        </p:txBody>
      </p:sp>
      <p:cxnSp>
        <p:nvCxnSpPr>
          <p:cNvPr id="76" name="Google Shape;76;p14"/>
          <p:cNvCxnSpPr/>
          <p:nvPr/>
        </p:nvCxnSpPr>
        <p:spPr>
          <a:xfrm flipH="1" rot="10800000">
            <a:off x="5909575" y="4317750"/>
            <a:ext cx="4179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5909575" y="4546700"/>
            <a:ext cx="5970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5919525" y="4805300"/>
            <a:ext cx="587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 flipH="1" rot="10800000">
            <a:off x="1044575" y="4556550"/>
            <a:ext cx="587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5666137" y="4590182"/>
            <a:ext cx="323025" cy="389425"/>
          </a:xfrm>
          <a:custGeom>
            <a:rect b="b" l="l" r="r" t="t"/>
            <a:pathLst>
              <a:path extrusionOk="0" h="15577" w="12921">
                <a:moveTo>
                  <a:pt x="10135" y="644"/>
                </a:moveTo>
                <a:cubicBezTo>
                  <a:pt x="7465" y="-246"/>
                  <a:pt x="3768" y="-151"/>
                  <a:pt x="1778" y="1838"/>
                </a:cubicBezTo>
                <a:cubicBezTo>
                  <a:pt x="-491" y="4106"/>
                  <a:pt x="-45" y="8242"/>
                  <a:pt x="584" y="11388"/>
                </a:cubicBezTo>
                <a:cubicBezTo>
                  <a:pt x="1417" y="15553"/>
                  <a:pt x="9122" y="16471"/>
                  <a:pt x="12921" y="145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81" name="Google Shape;81;p14"/>
          <p:cNvCxnSpPr/>
          <p:nvPr/>
        </p:nvCxnSpPr>
        <p:spPr>
          <a:xfrm flipH="1" rot="10800000">
            <a:off x="5919525" y="4915975"/>
            <a:ext cx="1392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581525" y="4556550"/>
            <a:ext cx="151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single tau_star axis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4306963" y="4556550"/>
            <a:ext cx="151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many</a:t>
            </a:r>
            <a:r>
              <a:rPr lang="en" sz="1000"/>
              <a:t> tau_star axes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22" y="877088"/>
            <a:ext cx="3309600" cy="30566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263150" y="4214300"/>
            <a:ext cx="42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(figure </a:t>
            </a:r>
            <a:r>
              <a:rPr lang="en" sz="1100"/>
              <a:t>f</a:t>
            </a:r>
            <a:r>
              <a:rPr lang="en" sz="1100"/>
              <a:t>rom Remmelzwaal et al.)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1595" l="0" r="0" t="35454"/>
          <a:stretch/>
        </p:blipFill>
        <p:spPr>
          <a:xfrm>
            <a:off x="311700" y="3335625"/>
            <a:ext cx="7054700" cy="16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Log-polar transform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16387" l="0" r="10770" t="0"/>
          <a:stretch/>
        </p:blipFill>
        <p:spPr>
          <a:xfrm>
            <a:off x="250175" y="1076325"/>
            <a:ext cx="5142075" cy="12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12663" l="12960" r="0" t="0"/>
          <a:stretch/>
        </p:blipFill>
        <p:spPr>
          <a:xfrm>
            <a:off x="4831375" y="1840750"/>
            <a:ext cx="4007824" cy="19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rot="-1396087">
            <a:off x="6669150" y="808326"/>
            <a:ext cx="389586" cy="381511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-1397045">
            <a:off x="6560449" y="701887"/>
            <a:ext cx="607148" cy="594385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1396855">
            <a:off x="6397925" y="542839"/>
            <a:ext cx="932093" cy="912476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1396956">
            <a:off x="6084715" y="236246"/>
            <a:ext cx="1558189" cy="1525533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>
            <a:stCxn id="101" idx="0"/>
          </p:cNvCxnSpPr>
          <p:nvPr/>
        </p:nvCxnSpPr>
        <p:spPr>
          <a:xfrm>
            <a:off x="6562309" y="298362"/>
            <a:ext cx="603000" cy="1401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101" idx="7"/>
            <a:endCxn id="101" idx="3"/>
          </p:cNvCxnSpPr>
          <p:nvPr/>
        </p:nvCxnSpPr>
        <p:spPr>
          <a:xfrm flipH="1">
            <a:off x="6571058" y="285824"/>
            <a:ext cx="585600" cy="1426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1" idx="6"/>
            <a:endCxn id="101" idx="2"/>
          </p:cNvCxnSpPr>
          <p:nvPr/>
        </p:nvCxnSpPr>
        <p:spPr>
          <a:xfrm flipH="1">
            <a:off x="6148159" y="691062"/>
            <a:ext cx="1431300" cy="61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1" idx="1"/>
            <a:endCxn id="101" idx="5"/>
          </p:cNvCxnSpPr>
          <p:nvPr/>
        </p:nvCxnSpPr>
        <p:spPr>
          <a:xfrm>
            <a:off x="6144576" y="721331"/>
            <a:ext cx="1438500" cy="5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 rot="-1395629">
            <a:off x="6754450" y="892001"/>
            <a:ext cx="218783" cy="214213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 rot="-1831">
            <a:off x="6694773" y="970566"/>
            <a:ext cx="56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(x, y)</a:t>
            </a:r>
            <a:endParaRPr b="1" sz="700"/>
          </a:p>
        </p:txBody>
      </p:sp>
      <p:sp>
        <p:nvSpPr>
          <p:cNvPr id="108" name="Google Shape;108;p16"/>
          <p:cNvSpPr/>
          <p:nvPr/>
        </p:nvSpPr>
        <p:spPr>
          <a:xfrm rot="-1394087">
            <a:off x="6832801" y="969685"/>
            <a:ext cx="62357" cy="5845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 rot="-2065">
            <a:off x="7772742" y="175257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(x’</a:t>
            </a:r>
            <a:r>
              <a:rPr b="1" baseline="-25000" lang="en" sz="1000"/>
              <a:t>40</a:t>
            </a:r>
            <a:r>
              <a:rPr b="1" lang="en" sz="1000"/>
              <a:t>,</a:t>
            </a:r>
            <a:r>
              <a:rPr b="1" lang="en" sz="1000"/>
              <a:t> y’</a:t>
            </a:r>
            <a:r>
              <a:rPr b="1" baseline="-25000" lang="en" sz="1000"/>
              <a:t>40</a:t>
            </a:r>
            <a:r>
              <a:rPr b="1" lang="en" sz="1000"/>
              <a:t>)</a:t>
            </a:r>
            <a:endParaRPr b="1" sz="1000"/>
          </a:p>
        </p:txBody>
      </p:sp>
      <p:sp>
        <p:nvSpPr>
          <p:cNvPr id="110" name="Google Shape;110;p16"/>
          <p:cNvSpPr/>
          <p:nvPr/>
        </p:nvSpPr>
        <p:spPr>
          <a:xfrm rot="-1394087">
            <a:off x="6832850" y="393822"/>
            <a:ext cx="62357" cy="5845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 flipH="1">
            <a:off x="6997255" y="328389"/>
            <a:ext cx="7929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6967975" y="3146425"/>
            <a:ext cx="2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7133600" y="3065625"/>
            <a:ext cx="14625" cy="87775"/>
          </a:xfrm>
          <a:custGeom>
            <a:rect b="b" l="l" r="r" t="t"/>
            <a:pathLst>
              <a:path extrusionOk="0" h="3511" w="585">
                <a:moveTo>
                  <a:pt x="0" y="0"/>
                </a:moveTo>
                <a:cubicBezTo>
                  <a:pt x="374" y="1126"/>
                  <a:pt x="585" y="2325"/>
                  <a:pt x="585" y="35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415502" y="2002178"/>
            <a:ext cx="389700" cy="3816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306871" y="1895829"/>
            <a:ext cx="607200" cy="5943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144368" y="1736741"/>
            <a:ext cx="932100" cy="9126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831151" y="1430105"/>
            <a:ext cx="1558200" cy="15255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LPConv Layer</a:t>
            </a:r>
            <a:endParaRPr/>
          </a:p>
        </p:txBody>
      </p:sp>
      <p:cxnSp>
        <p:nvCxnSpPr>
          <p:cNvPr id="123" name="Google Shape;123;p17"/>
          <p:cNvCxnSpPr>
            <a:stCxn id="121" idx="0"/>
          </p:cNvCxnSpPr>
          <p:nvPr/>
        </p:nvCxnSpPr>
        <p:spPr>
          <a:xfrm>
            <a:off x="5610251" y="1430105"/>
            <a:ext cx="0" cy="1525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21" idx="7"/>
            <a:endCxn id="121" idx="3"/>
          </p:cNvCxnSpPr>
          <p:nvPr/>
        </p:nvCxnSpPr>
        <p:spPr>
          <a:xfrm flipH="1">
            <a:off x="5059258" y="1653509"/>
            <a:ext cx="1101900" cy="1078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1" idx="6"/>
            <a:endCxn id="121" idx="2"/>
          </p:cNvCxnSpPr>
          <p:nvPr/>
        </p:nvCxnSpPr>
        <p:spPr>
          <a:xfrm rot="10800000">
            <a:off x="4831151" y="2192855"/>
            <a:ext cx="1558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21" idx="1"/>
            <a:endCxn id="121" idx="5"/>
          </p:cNvCxnSpPr>
          <p:nvPr/>
        </p:nvCxnSpPr>
        <p:spPr>
          <a:xfrm>
            <a:off x="5059344" y="1653509"/>
            <a:ext cx="1101900" cy="1078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5500894" y="2085817"/>
            <a:ext cx="218700" cy="2142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49975" y="1193225"/>
            <a:ext cx="330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Log-polar coordinate transform is computed at every point in the image, resulting in a tensor of size </a:t>
            </a:r>
            <a:br>
              <a:rPr lang="en"/>
            </a:br>
            <a:r>
              <a:rPr b="1" lang="en"/>
              <a:t>H x W x C_1 x N_tau x N_theta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conv and pooling, the size is</a:t>
            </a:r>
            <a:br>
              <a:rPr lang="en"/>
            </a:br>
            <a:r>
              <a:rPr b="1" lang="en">
                <a:solidFill>
                  <a:schemeClr val="dk1"/>
                </a:solidFill>
              </a:rPr>
              <a:t>H x W x C_2 x 1 x 1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200592" y="2736483"/>
            <a:ext cx="11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_tau</a:t>
            </a:r>
            <a:endParaRPr sz="1000"/>
          </a:p>
        </p:txBody>
      </p:sp>
      <p:sp>
        <p:nvSpPr>
          <p:cNvPr id="130" name="Google Shape;130;p17"/>
          <p:cNvSpPr txBox="1"/>
          <p:nvPr/>
        </p:nvSpPr>
        <p:spPr>
          <a:xfrm>
            <a:off x="7900426" y="2052800"/>
            <a:ext cx="8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_theta</a:t>
            </a:r>
            <a:endParaRPr sz="10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01" y="1546798"/>
            <a:ext cx="851217" cy="129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7418741" y="1728923"/>
            <a:ext cx="302700" cy="28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940593" y="1875126"/>
            <a:ext cx="144280" cy="647672"/>
          </a:xfrm>
          <a:custGeom>
            <a:rect b="b" l="l" r="r" t="t"/>
            <a:pathLst>
              <a:path extrusionOk="0" h="31315" w="6829">
                <a:moveTo>
                  <a:pt x="0" y="0"/>
                </a:moveTo>
                <a:cubicBezTo>
                  <a:pt x="488" y="585"/>
                  <a:pt x="2048" y="2195"/>
                  <a:pt x="2926" y="3512"/>
                </a:cubicBezTo>
                <a:cubicBezTo>
                  <a:pt x="3804" y="4829"/>
                  <a:pt x="4682" y="6341"/>
                  <a:pt x="5267" y="7902"/>
                </a:cubicBezTo>
                <a:cubicBezTo>
                  <a:pt x="5852" y="9463"/>
                  <a:pt x="6194" y="11316"/>
                  <a:pt x="6438" y="12877"/>
                </a:cubicBezTo>
                <a:cubicBezTo>
                  <a:pt x="6682" y="14438"/>
                  <a:pt x="6829" y="15706"/>
                  <a:pt x="6731" y="17267"/>
                </a:cubicBezTo>
                <a:cubicBezTo>
                  <a:pt x="6634" y="18828"/>
                  <a:pt x="6536" y="20487"/>
                  <a:pt x="5853" y="22243"/>
                </a:cubicBezTo>
                <a:cubicBezTo>
                  <a:pt x="5170" y="23999"/>
                  <a:pt x="3610" y="26291"/>
                  <a:pt x="2634" y="27803"/>
                </a:cubicBezTo>
                <a:cubicBezTo>
                  <a:pt x="1659" y="29315"/>
                  <a:pt x="439" y="30730"/>
                  <a:pt x="0" y="3131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4" name="Google Shape;134;p17"/>
          <p:cNvCxnSpPr/>
          <p:nvPr/>
        </p:nvCxnSpPr>
        <p:spPr>
          <a:xfrm flipH="1" rot="10800000">
            <a:off x="5761274" y="1875157"/>
            <a:ext cx="195000" cy="17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761274" y="2329104"/>
            <a:ext cx="192000" cy="19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/>
          <p:nvPr/>
        </p:nvSpPr>
        <p:spPr>
          <a:xfrm>
            <a:off x="5748915" y="2068816"/>
            <a:ext cx="62347" cy="254229"/>
          </a:xfrm>
          <a:custGeom>
            <a:rect b="b" l="l" r="r" t="t"/>
            <a:pathLst>
              <a:path extrusionOk="0" h="12292" w="2951">
                <a:moveTo>
                  <a:pt x="293" y="0"/>
                </a:moveTo>
                <a:cubicBezTo>
                  <a:pt x="586" y="439"/>
                  <a:pt x="1610" y="1561"/>
                  <a:pt x="2049" y="2634"/>
                </a:cubicBezTo>
                <a:cubicBezTo>
                  <a:pt x="2488" y="3707"/>
                  <a:pt x="2878" y="5268"/>
                  <a:pt x="2927" y="6439"/>
                </a:cubicBezTo>
                <a:cubicBezTo>
                  <a:pt x="2976" y="7610"/>
                  <a:pt x="2829" y="8683"/>
                  <a:pt x="2341" y="9658"/>
                </a:cubicBezTo>
                <a:cubicBezTo>
                  <a:pt x="1853" y="10634"/>
                  <a:pt x="390" y="11853"/>
                  <a:pt x="0" y="122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7" name="Google Shape;137;p17"/>
          <p:cNvCxnSpPr/>
          <p:nvPr/>
        </p:nvCxnSpPr>
        <p:spPr>
          <a:xfrm flipH="1">
            <a:off x="5650011" y="2510694"/>
            <a:ext cx="1731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6132250" y="2147513"/>
            <a:ext cx="1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7560920" y="2115931"/>
            <a:ext cx="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rot="10800000">
            <a:off x="7158986" y="1879923"/>
            <a:ext cx="160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4784050" y="1112124"/>
            <a:ext cx="39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Computation of log-polar feature map at a single pixel (x, y)</a:t>
            </a:r>
            <a:endParaRPr sz="1100"/>
          </a:p>
        </p:txBody>
      </p:sp>
      <p:sp>
        <p:nvSpPr>
          <p:cNvPr id="142" name="Google Shape;142;p17"/>
          <p:cNvSpPr txBox="1"/>
          <p:nvPr/>
        </p:nvSpPr>
        <p:spPr>
          <a:xfrm>
            <a:off x="5415650" y="2129350"/>
            <a:ext cx="54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(x, y)</a:t>
            </a:r>
            <a:endParaRPr b="1" sz="700"/>
          </a:p>
        </p:txBody>
      </p:sp>
      <p:sp>
        <p:nvSpPr>
          <p:cNvPr id="143" name="Google Shape;143;p17"/>
          <p:cNvSpPr/>
          <p:nvPr/>
        </p:nvSpPr>
        <p:spPr>
          <a:xfrm>
            <a:off x="5579275" y="2163588"/>
            <a:ext cx="62400" cy="58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6578650" y="2012575"/>
            <a:ext cx="2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4694800" y="4793925"/>
            <a:ext cx="4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(figure from Su et al., a similar approach but without convolution or max-pooling)</a:t>
            </a:r>
            <a:endParaRPr sz="900"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13868" r="6380" t="11394"/>
          <a:stretch/>
        </p:blipFill>
        <p:spPr>
          <a:xfrm>
            <a:off x="4983550" y="3258900"/>
            <a:ext cx="3624651" cy="16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31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MNIST and RotMNIST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9450"/>
            <a:ext cx="2585796" cy="37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21375" y="4511275"/>
            <a:ext cx="41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 </a:t>
            </a:r>
            <a:r>
              <a:rPr lang="en" sz="800">
                <a:solidFill>
                  <a:schemeClr val="dk1"/>
                </a:solidFill>
              </a:rPr>
              <a:t>small, models (13.5K params) on </a:t>
            </a:r>
            <a:r>
              <a:rPr lang="en" sz="800"/>
              <a:t>MNIST, test on rot/scaled/translated images. Comparison of different ways to reduce spatial dimension in last layer (control = choose center pixel). Full max-pooling over only tau dimension. </a:t>
            </a:r>
            <a:endParaRPr sz="800"/>
          </a:p>
        </p:txBody>
      </p:sp>
      <p:sp>
        <p:nvSpPr>
          <p:cNvPr id="154" name="Google Shape;154;p18"/>
          <p:cNvSpPr txBox="1"/>
          <p:nvPr/>
        </p:nvSpPr>
        <p:spPr>
          <a:xfrm>
            <a:off x="4228075" y="1139900"/>
            <a:ext cx="44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Note: The rotation-invariant tests are with small ntau and tau_max (to reduce on training time). Scale invariance suffers, though.</a:t>
            </a:r>
            <a:endParaRPr sz="1100"/>
          </a:p>
        </p:txBody>
      </p:sp>
      <p:sp>
        <p:nvSpPr>
          <p:cNvPr id="155" name="Google Shape;155;p18"/>
          <p:cNvSpPr txBox="1"/>
          <p:nvPr/>
        </p:nvSpPr>
        <p:spPr>
          <a:xfrm>
            <a:off x="3841175" y="1770600"/>
            <a:ext cx="505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two models</a:t>
            </a:r>
            <a:r>
              <a:rPr lang="en" sz="1200"/>
              <a:t>, with 148k and 81k parameters, respectively: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Training and testing on both RotMNIST gives </a:t>
            </a:r>
            <a:r>
              <a:rPr b="1" lang="en" sz="1200"/>
              <a:t>98.5% </a:t>
            </a:r>
            <a:r>
              <a:rPr lang="en" sz="1200"/>
              <a:t>accuracy for the large model and </a:t>
            </a:r>
            <a:r>
              <a:rPr b="1" lang="en" sz="1200"/>
              <a:t>97.3%</a:t>
            </a:r>
            <a:r>
              <a:rPr lang="en" sz="1200"/>
              <a:t> for the medium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Training on only MNIST, then testing on RotMNIST gives </a:t>
            </a:r>
            <a:r>
              <a:rPr b="1" lang="en" sz="1200"/>
              <a:t>97.8%</a:t>
            </a:r>
            <a:r>
              <a:rPr lang="en" sz="1200"/>
              <a:t> and </a:t>
            </a:r>
            <a:r>
              <a:rPr b="1" lang="en" sz="1200"/>
              <a:t>97.4%</a:t>
            </a:r>
            <a:r>
              <a:rPr lang="en" sz="1200"/>
              <a:t> accuracy</a:t>
            </a:r>
            <a:endParaRPr sz="1200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125" y="3146100"/>
            <a:ext cx="2311550" cy="1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7010400" y="3649375"/>
            <a:ext cx="1821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r>
              <a:rPr lang="en" sz="1100"/>
              <a:t>otation invariance out-of-the-box from training on non-augmented MNIST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