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70" r:id="rId1"/>
  </p:sldMasterIdLst>
  <p:notesMasterIdLst>
    <p:notesMasterId r:id="rId12"/>
  </p:notesMasterIdLst>
  <p:handoutMasterIdLst>
    <p:handoutMasterId r:id="rId13"/>
  </p:handoutMasterIdLst>
  <p:sldIdLst>
    <p:sldId id="573" r:id="rId2"/>
    <p:sldId id="574" r:id="rId3"/>
    <p:sldId id="575" r:id="rId4"/>
    <p:sldId id="576" r:id="rId5"/>
    <p:sldId id="577" r:id="rId6"/>
    <p:sldId id="578" r:id="rId7"/>
    <p:sldId id="579" r:id="rId8"/>
    <p:sldId id="580" r:id="rId9"/>
    <p:sldId id="581" r:id="rId10"/>
    <p:sldId id="582" r:id="rId11"/>
  </p:sldIdLst>
  <p:sldSz cx="9144000" cy="6858000" type="screen4x3"/>
  <p:notesSz cx="7099300" cy="10234613"/>
  <p:defaultTextStyle>
    <a:defPPr>
      <a:defRPr lang="de-DE"/>
    </a:defPPr>
    <a:lvl1pPr algn="ctr" rtl="0" eaLnBrk="0" fontAlgn="base" hangingPunct="0">
      <a:spcBef>
        <a:spcPct val="0"/>
      </a:spcBef>
      <a:spcAft>
        <a:spcPct val="0"/>
      </a:spcAft>
      <a:defRPr kern="1200">
        <a:solidFill>
          <a:schemeClr val="tx1"/>
        </a:solidFill>
        <a:latin typeface="Arial" charset="0"/>
        <a:ea typeface="+mn-ea"/>
        <a:cs typeface="+mn-cs"/>
      </a:defRPr>
    </a:lvl1pPr>
    <a:lvl2pPr marL="457200" algn="ctr" rtl="0" eaLnBrk="0" fontAlgn="base" hangingPunct="0">
      <a:spcBef>
        <a:spcPct val="0"/>
      </a:spcBef>
      <a:spcAft>
        <a:spcPct val="0"/>
      </a:spcAft>
      <a:defRPr kern="1200">
        <a:solidFill>
          <a:schemeClr val="tx1"/>
        </a:solidFill>
        <a:latin typeface="Arial" charset="0"/>
        <a:ea typeface="+mn-ea"/>
        <a:cs typeface="+mn-cs"/>
      </a:defRPr>
    </a:lvl2pPr>
    <a:lvl3pPr marL="914400" algn="ctr" rtl="0" eaLnBrk="0" fontAlgn="base" hangingPunct="0">
      <a:spcBef>
        <a:spcPct val="0"/>
      </a:spcBef>
      <a:spcAft>
        <a:spcPct val="0"/>
      </a:spcAft>
      <a:defRPr kern="1200">
        <a:solidFill>
          <a:schemeClr val="tx1"/>
        </a:solidFill>
        <a:latin typeface="Arial" charset="0"/>
        <a:ea typeface="+mn-ea"/>
        <a:cs typeface="+mn-cs"/>
      </a:defRPr>
    </a:lvl3pPr>
    <a:lvl4pPr marL="1371600" algn="ctr" rtl="0" eaLnBrk="0" fontAlgn="base" hangingPunct="0">
      <a:spcBef>
        <a:spcPct val="0"/>
      </a:spcBef>
      <a:spcAft>
        <a:spcPct val="0"/>
      </a:spcAft>
      <a:defRPr kern="1200">
        <a:solidFill>
          <a:schemeClr val="tx1"/>
        </a:solidFill>
        <a:latin typeface="Arial" charset="0"/>
        <a:ea typeface="+mn-ea"/>
        <a:cs typeface="+mn-cs"/>
      </a:defRPr>
    </a:lvl4pPr>
    <a:lvl5pPr marL="1828800" algn="ctr"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000FF"/>
    <a:srgbClr val="00FF00"/>
    <a:srgbClr val="E8E8E8"/>
    <a:srgbClr val="E2E2E2"/>
    <a:srgbClr val="6699FF"/>
    <a:srgbClr val="D8EF77"/>
    <a:srgbClr val="AFAFAF"/>
    <a:srgbClr val="EEEEEE"/>
    <a:srgbClr val="FCF4D0"/>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95" autoAdjust="0"/>
    <p:restoredTop sz="89374" autoAdjust="0"/>
  </p:normalViewPr>
  <p:slideViewPr>
    <p:cSldViewPr snapToGrid="0">
      <p:cViewPr varScale="1">
        <p:scale>
          <a:sx n="100" d="100"/>
          <a:sy n="100" d="100"/>
        </p:scale>
        <p:origin x="1530"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2994" name="Rectangle 2"/>
          <p:cNvSpPr>
            <a:spLocks noGrp="1" noChangeArrowheads="1"/>
          </p:cNvSpPr>
          <p:nvPr>
            <p:ph type="hdr" sz="quarter"/>
          </p:nvPr>
        </p:nvSpPr>
        <p:spPr bwMode="auto">
          <a:xfrm>
            <a:off x="1" y="2"/>
            <a:ext cx="3082112" cy="549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ctr" anchorCtr="0" compatLnSpc="1">
            <a:prstTxWarp prst="textNoShape">
              <a:avLst/>
            </a:prstTxWarp>
          </a:bodyPr>
          <a:lstStyle>
            <a:lvl1pPr algn="l">
              <a:defRPr sz="1200">
                <a:latin typeface="Times New Roman" pitchFamily="18" charset="0"/>
              </a:defRPr>
            </a:lvl1pPr>
          </a:lstStyle>
          <a:p>
            <a:pPr>
              <a:defRPr/>
            </a:pPr>
            <a:endParaRPr lang="de-DE" dirty="0"/>
          </a:p>
        </p:txBody>
      </p:sp>
      <p:sp>
        <p:nvSpPr>
          <p:cNvPr id="212995" name="Rectangle 3"/>
          <p:cNvSpPr>
            <a:spLocks noGrp="1" noChangeArrowheads="1"/>
          </p:cNvSpPr>
          <p:nvPr>
            <p:ph type="dt" sz="quarter" idx="1"/>
          </p:nvPr>
        </p:nvSpPr>
        <p:spPr bwMode="auto">
          <a:xfrm>
            <a:off x="4056981" y="2"/>
            <a:ext cx="3080453" cy="549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ctr" anchorCtr="0" compatLnSpc="1">
            <a:prstTxWarp prst="textNoShape">
              <a:avLst/>
            </a:prstTxWarp>
          </a:bodyPr>
          <a:lstStyle>
            <a:lvl1pPr algn="r">
              <a:defRPr sz="1200">
                <a:latin typeface="Times New Roman" pitchFamily="18" charset="0"/>
              </a:defRPr>
            </a:lvl1pPr>
          </a:lstStyle>
          <a:p>
            <a:pPr>
              <a:defRPr/>
            </a:pPr>
            <a:endParaRPr lang="de-DE" dirty="0"/>
          </a:p>
        </p:txBody>
      </p:sp>
      <p:sp>
        <p:nvSpPr>
          <p:cNvPr id="212996" name="Rectangle 4"/>
          <p:cNvSpPr>
            <a:spLocks noGrp="1" noChangeArrowheads="1"/>
          </p:cNvSpPr>
          <p:nvPr>
            <p:ph type="ftr" sz="quarter" idx="2"/>
          </p:nvPr>
        </p:nvSpPr>
        <p:spPr bwMode="auto">
          <a:xfrm>
            <a:off x="1" y="9740904"/>
            <a:ext cx="3082112" cy="47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b" anchorCtr="0" compatLnSpc="1">
            <a:prstTxWarp prst="textNoShape">
              <a:avLst/>
            </a:prstTxWarp>
          </a:bodyPr>
          <a:lstStyle>
            <a:lvl1pPr algn="l">
              <a:defRPr sz="1200">
                <a:latin typeface="Times New Roman" pitchFamily="18" charset="0"/>
              </a:defRPr>
            </a:lvl1pPr>
          </a:lstStyle>
          <a:p>
            <a:pPr>
              <a:defRPr/>
            </a:pPr>
            <a:endParaRPr lang="de-DE" dirty="0"/>
          </a:p>
        </p:txBody>
      </p:sp>
      <p:sp>
        <p:nvSpPr>
          <p:cNvPr id="212997" name="Rectangle 5"/>
          <p:cNvSpPr>
            <a:spLocks noGrp="1" noChangeArrowheads="1"/>
          </p:cNvSpPr>
          <p:nvPr>
            <p:ph type="sldNum" sz="quarter" idx="3"/>
          </p:nvPr>
        </p:nvSpPr>
        <p:spPr bwMode="auto">
          <a:xfrm>
            <a:off x="4056981" y="9740904"/>
            <a:ext cx="3080453" cy="472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0" tIns="0" rIns="0" bIns="0" numCol="1" anchor="b" anchorCtr="0" compatLnSpc="1">
            <a:prstTxWarp prst="textNoShape">
              <a:avLst/>
            </a:prstTxWarp>
          </a:bodyPr>
          <a:lstStyle>
            <a:lvl1pPr algn="r">
              <a:defRPr sz="1200">
                <a:latin typeface="Times New Roman" pitchFamily="18" charset="0"/>
              </a:defRPr>
            </a:lvl1pPr>
          </a:lstStyle>
          <a:p>
            <a:pPr>
              <a:defRPr/>
            </a:pPr>
            <a:fld id="{6C277908-FEAC-44D3-B6CE-0B3767E00396}" type="slidenum">
              <a:rPr lang="de-DE"/>
              <a:pPr>
                <a:defRPr/>
              </a:pPr>
              <a:t>‹#›</a:t>
            </a:fld>
            <a:endParaRPr lang="de-DE" dirty="0"/>
          </a:p>
        </p:txBody>
      </p:sp>
    </p:spTree>
    <p:extLst>
      <p:ext uri="{BB962C8B-B14F-4D97-AF65-F5344CB8AC3E}">
        <p14:creationId xmlns:p14="http://schemas.microsoft.com/office/powerpoint/2010/main" val="34947118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2"/>
            <a:ext cx="190258" cy="28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rgbClr val="5F5F5F"/>
                  </a:outerShdw>
                </a:effectLst>
              </a14:hiddenEffects>
            </a:ext>
          </a:extLst>
        </p:spPr>
        <p:txBody>
          <a:bodyPr vert="horz" wrap="none" lIns="94168" tIns="48966" rIns="94168" bIns="48966" numCol="1" anchor="t" anchorCtr="0" compatLnSpc="1">
            <a:prstTxWarp prst="textNoShape">
              <a:avLst/>
            </a:prstTxWarp>
            <a:spAutoFit/>
          </a:bodyPr>
          <a:lstStyle>
            <a:lvl1pPr algn="l" defTabSz="957313">
              <a:defRPr sz="1200">
                <a:latin typeface="Times New Roman" pitchFamily="18" charset="0"/>
              </a:defRPr>
            </a:lvl1pPr>
          </a:lstStyle>
          <a:p>
            <a:pPr>
              <a:defRPr/>
            </a:pPr>
            <a:endParaRPr lang="de-DE" dirty="0"/>
          </a:p>
        </p:txBody>
      </p:sp>
      <p:sp>
        <p:nvSpPr>
          <p:cNvPr id="48131" name="Rectangle 3"/>
          <p:cNvSpPr>
            <a:spLocks noGrp="1" noChangeArrowheads="1"/>
          </p:cNvSpPr>
          <p:nvPr>
            <p:ph type="dt" idx="1"/>
          </p:nvPr>
        </p:nvSpPr>
        <p:spPr bwMode="auto">
          <a:xfrm>
            <a:off x="6870910" y="2"/>
            <a:ext cx="190258" cy="28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rgbClr val="5F5F5F"/>
                  </a:outerShdw>
                </a:effectLst>
              </a14:hiddenEffects>
            </a:ext>
          </a:extLst>
        </p:spPr>
        <p:txBody>
          <a:bodyPr vert="horz" wrap="none" lIns="94168" tIns="48966" rIns="94168" bIns="48966" numCol="1" anchor="t" anchorCtr="0" compatLnSpc="1">
            <a:prstTxWarp prst="textNoShape">
              <a:avLst/>
            </a:prstTxWarp>
            <a:spAutoFit/>
          </a:bodyPr>
          <a:lstStyle>
            <a:lvl1pPr algn="r" defTabSz="957313">
              <a:defRPr sz="1200">
                <a:latin typeface="Times New Roman" pitchFamily="18" charset="0"/>
              </a:defRPr>
            </a:lvl1pPr>
          </a:lstStyle>
          <a:p>
            <a:pPr>
              <a:defRPr/>
            </a:pPr>
            <a:endParaRPr lang="de-DE" dirty="0"/>
          </a:p>
        </p:txBody>
      </p:sp>
      <p:sp>
        <p:nvSpPr>
          <p:cNvPr id="44036" name="Rectangle 4"/>
          <p:cNvSpPr>
            <a:spLocks noGrp="1" noRot="1" noChangeAspect="1" noChangeArrowheads="1" noTextEdit="1"/>
          </p:cNvSpPr>
          <p:nvPr>
            <p:ph type="sldImg" idx="2"/>
          </p:nvPr>
        </p:nvSpPr>
        <p:spPr bwMode="auto">
          <a:xfrm>
            <a:off x="1039813" y="792163"/>
            <a:ext cx="5057775" cy="3792537"/>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8133" name="Rectangle 5"/>
          <p:cNvSpPr>
            <a:spLocks noGrp="1" noChangeArrowheads="1"/>
          </p:cNvSpPr>
          <p:nvPr>
            <p:ph type="body" sz="quarter" idx="3"/>
          </p:nvPr>
        </p:nvSpPr>
        <p:spPr bwMode="auto">
          <a:xfrm>
            <a:off x="973213" y="4900899"/>
            <a:ext cx="4030842" cy="1243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rgbClr val="5F5F5F"/>
                  </a:outerShdw>
                </a:effectLst>
              </a14:hiddenEffects>
            </a:ext>
          </a:extLst>
        </p:spPr>
        <p:txBody>
          <a:bodyPr vert="horz" wrap="none" lIns="94168" tIns="48966" rIns="94168" bIns="48966" numCol="1" anchor="t" anchorCtr="0" compatLnSpc="1">
            <a:prstTxWarp prst="textNoShape">
              <a:avLst/>
            </a:prstTxWarp>
            <a:spAutoFit/>
          </a:bodyPr>
          <a:lstStyle/>
          <a:p>
            <a:pPr lvl="0"/>
            <a:r>
              <a:rPr lang="de-DE" noProof="0" smtClean="0"/>
              <a:t>Klicken Sie, um die Formate des Vorlagentextes zu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sp>
        <p:nvSpPr>
          <p:cNvPr id="48134" name="Rectangle 6"/>
          <p:cNvSpPr>
            <a:spLocks noGrp="1" noChangeArrowheads="1"/>
          </p:cNvSpPr>
          <p:nvPr>
            <p:ph type="ftr" sz="quarter" idx="4"/>
          </p:nvPr>
        </p:nvSpPr>
        <p:spPr bwMode="auto">
          <a:xfrm>
            <a:off x="0" y="9913197"/>
            <a:ext cx="190258" cy="28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rgbClr val="5F5F5F"/>
                  </a:outerShdw>
                </a:effectLst>
              </a14:hiddenEffects>
            </a:ext>
          </a:extLst>
        </p:spPr>
        <p:txBody>
          <a:bodyPr vert="horz" wrap="none" lIns="94168" tIns="48966" rIns="94168" bIns="48966" numCol="1" anchor="b" anchorCtr="0" compatLnSpc="1">
            <a:prstTxWarp prst="textNoShape">
              <a:avLst/>
            </a:prstTxWarp>
            <a:spAutoFit/>
          </a:bodyPr>
          <a:lstStyle>
            <a:lvl1pPr algn="l" defTabSz="957313">
              <a:defRPr sz="1200">
                <a:latin typeface="Times New Roman" pitchFamily="18" charset="0"/>
              </a:defRPr>
            </a:lvl1pPr>
          </a:lstStyle>
          <a:p>
            <a:pPr>
              <a:defRPr/>
            </a:pPr>
            <a:endParaRPr lang="de-DE" dirty="0"/>
          </a:p>
        </p:txBody>
      </p:sp>
      <p:sp>
        <p:nvSpPr>
          <p:cNvPr id="48135" name="Rectangle 7"/>
          <p:cNvSpPr>
            <a:spLocks noGrp="1" noChangeArrowheads="1"/>
          </p:cNvSpPr>
          <p:nvPr>
            <p:ph type="sldNum" sz="quarter" idx="5"/>
          </p:nvPr>
        </p:nvSpPr>
        <p:spPr bwMode="auto">
          <a:xfrm>
            <a:off x="6691438" y="9913197"/>
            <a:ext cx="369730" cy="283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53882" dir="2700000" algn="ctr" rotWithShape="0">
                    <a:srgbClr val="5F5F5F"/>
                  </a:outerShdw>
                </a:effectLst>
              </a14:hiddenEffects>
            </a:ext>
          </a:extLst>
        </p:spPr>
        <p:txBody>
          <a:bodyPr vert="horz" wrap="none" lIns="94168" tIns="48966" rIns="94168" bIns="48966" numCol="1" anchor="b" anchorCtr="0" compatLnSpc="1">
            <a:prstTxWarp prst="textNoShape">
              <a:avLst/>
            </a:prstTxWarp>
            <a:spAutoFit/>
          </a:bodyPr>
          <a:lstStyle>
            <a:lvl1pPr algn="r" defTabSz="957313">
              <a:defRPr sz="1200">
                <a:latin typeface="Times New Roman" pitchFamily="18" charset="0"/>
              </a:defRPr>
            </a:lvl1pPr>
          </a:lstStyle>
          <a:p>
            <a:pPr>
              <a:defRPr/>
            </a:pPr>
            <a:fld id="{4185ED43-E90F-4AB3-A593-902FEB6480DD}" type="slidenum">
              <a:rPr lang="de-DE"/>
              <a:pPr>
                <a:defRPr/>
              </a:pPr>
              <a:t>‹#›</a:t>
            </a:fld>
            <a:endParaRPr lang="de-DE" dirty="0"/>
          </a:p>
        </p:txBody>
      </p:sp>
    </p:spTree>
    <p:extLst>
      <p:ext uri="{BB962C8B-B14F-4D97-AF65-F5344CB8AC3E}">
        <p14:creationId xmlns:p14="http://schemas.microsoft.com/office/powerpoint/2010/main" val="332410050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1</a:t>
            </a:fld>
            <a:endParaRPr lang="de-DE" dirty="0"/>
          </a:p>
        </p:txBody>
      </p:sp>
    </p:spTree>
    <p:extLst>
      <p:ext uri="{BB962C8B-B14F-4D97-AF65-F5344CB8AC3E}">
        <p14:creationId xmlns:p14="http://schemas.microsoft.com/office/powerpoint/2010/main" val="4053779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10</a:t>
            </a:fld>
            <a:endParaRPr lang="de-DE" dirty="0"/>
          </a:p>
        </p:txBody>
      </p:sp>
    </p:spTree>
    <p:extLst>
      <p:ext uri="{BB962C8B-B14F-4D97-AF65-F5344CB8AC3E}">
        <p14:creationId xmlns:p14="http://schemas.microsoft.com/office/powerpoint/2010/main" val="1636219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2</a:t>
            </a:fld>
            <a:endParaRPr lang="de-DE" dirty="0"/>
          </a:p>
        </p:txBody>
      </p:sp>
    </p:spTree>
    <p:extLst>
      <p:ext uri="{BB962C8B-B14F-4D97-AF65-F5344CB8AC3E}">
        <p14:creationId xmlns:p14="http://schemas.microsoft.com/office/powerpoint/2010/main" val="437129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3</a:t>
            </a:fld>
            <a:endParaRPr lang="de-DE" dirty="0"/>
          </a:p>
        </p:txBody>
      </p:sp>
    </p:spTree>
    <p:extLst>
      <p:ext uri="{BB962C8B-B14F-4D97-AF65-F5344CB8AC3E}">
        <p14:creationId xmlns:p14="http://schemas.microsoft.com/office/powerpoint/2010/main" val="1937395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4</a:t>
            </a:fld>
            <a:endParaRPr lang="de-DE" dirty="0"/>
          </a:p>
        </p:txBody>
      </p:sp>
    </p:spTree>
    <p:extLst>
      <p:ext uri="{BB962C8B-B14F-4D97-AF65-F5344CB8AC3E}">
        <p14:creationId xmlns:p14="http://schemas.microsoft.com/office/powerpoint/2010/main" val="2684050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5</a:t>
            </a:fld>
            <a:endParaRPr lang="de-DE" dirty="0"/>
          </a:p>
        </p:txBody>
      </p:sp>
    </p:spTree>
    <p:extLst>
      <p:ext uri="{BB962C8B-B14F-4D97-AF65-F5344CB8AC3E}">
        <p14:creationId xmlns:p14="http://schemas.microsoft.com/office/powerpoint/2010/main" val="2194179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6</a:t>
            </a:fld>
            <a:endParaRPr lang="de-DE" dirty="0"/>
          </a:p>
        </p:txBody>
      </p:sp>
    </p:spTree>
    <p:extLst>
      <p:ext uri="{BB962C8B-B14F-4D97-AF65-F5344CB8AC3E}">
        <p14:creationId xmlns:p14="http://schemas.microsoft.com/office/powerpoint/2010/main" val="16435100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7</a:t>
            </a:fld>
            <a:endParaRPr lang="de-DE" dirty="0"/>
          </a:p>
        </p:txBody>
      </p:sp>
    </p:spTree>
    <p:extLst>
      <p:ext uri="{BB962C8B-B14F-4D97-AF65-F5344CB8AC3E}">
        <p14:creationId xmlns:p14="http://schemas.microsoft.com/office/powerpoint/2010/main" val="42703082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8</a:t>
            </a:fld>
            <a:endParaRPr lang="de-DE" dirty="0"/>
          </a:p>
        </p:txBody>
      </p:sp>
    </p:spTree>
    <p:extLst>
      <p:ext uri="{BB962C8B-B14F-4D97-AF65-F5344CB8AC3E}">
        <p14:creationId xmlns:p14="http://schemas.microsoft.com/office/powerpoint/2010/main" val="2464084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973212" y="4900897"/>
            <a:ext cx="190240" cy="283554"/>
          </a:xfrm>
        </p:spPr>
        <p:txBody>
          <a:bodyPr/>
          <a:lstStyle/>
          <a:p>
            <a:endParaRPr lang="en-US" dirty="0"/>
          </a:p>
        </p:txBody>
      </p:sp>
      <p:sp>
        <p:nvSpPr>
          <p:cNvPr id="4" name="Slide Number Placeholder 3"/>
          <p:cNvSpPr>
            <a:spLocks noGrp="1"/>
          </p:cNvSpPr>
          <p:nvPr>
            <p:ph type="sldNum" sz="quarter" idx="10"/>
          </p:nvPr>
        </p:nvSpPr>
        <p:spPr>
          <a:xfrm>
            <a:off x="6794031" y="9913197"/>
            <a:ext cx="267138" cy="283564"/>
          </a:xfrm>
        </p:spPr>
        <p:txBody>
          <a:bodyPr/>
          <a:lstStyle/>
          <a:p>
            <a:pPr>
              <a:defRPr/>
            </a:pPr>
            <a:fld id="{4185ED43-E90F-4AB3-A593-902FEB6480DD}" type="slidenum">
              <a:rPr lang="de-DE" smtClean="0"/>
              <a:pPr>
                <a:defRPr/>
              </a:pPr>
              <a:t>9</a:t>
            </a:fld>
            <a:endParaRPr lang="de-DE" dirty="0"/>
          </a:p>
        </p:txBody>
      </p:sp>
    </p:spTree>
    <p:extLst>
      <p:ext uri="{BB962C8B-B14F-4D97-AF65-F5344CB8AC3E}">
        <p14:creationId xmlns:p14="http://schemas.microsoft.com/office/powerpoint/2010/main" val="6222920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leiterbahnS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3888" y="0"/>
            <a:ext cx="900112"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3"/>
          <p:cNvSpPr>
            <a:spLocks noChangeShapeType="1"/>
          </p:cNvSpPr>
          <p:nvPr/>
        </p:nvSpPr>
        <p:spPr bwMode="auto">
          <a:xfrm>
            <a:off x="152400" y="6400800"/>
            <a:ext cx="8839200" cy="0"/>
          </a:xfrm>
          <a:prstGeom prst="line">
            <a:avLst/>
          </a:prstGeom>
          <a:noFill/>
          <a:ln w="12699">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pic>
        <p:nvPicPr>
          <p:cNvPr id="6" name="Picture 6" descr="Logo_rgb_72dpi"/>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0" y="5680075"/>
            <a:ext cx="2324100" cy="1150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7"/>
          <p:cNvSpPr txBox="1">
            <a:spLocks noChangeArrowheads="1"/>
          </p:cNvSpPr>
          <p:nvPr/>
        </p:nvSpPr>
        <p:spPr bwMode="auto">
          <a:xfrm>
            <a:off x="4879975" y="347663"/>
            <a:ext cx="3600450" cy="2746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defRPr/>
            </a:pPr>
            <a:r>
              <a:rPr lang="de-DE" b="1" dirty="0" smtClean="0">
                <a:solidFill>
                  <a:srgbClr val="0099CC"/>
                </a:solidFill>
                <a:latin typeface="Isonorm-Regular" pitchFamily="2" charset="0"/>
              </a:rPr>
              <a:t>A NEW DIMENSION IN E/E-ARCHITECTURE</a:t>
            </a:r>
          </a:p>
        </p:txBody>
      </p:sp>
      <p:sp>
        <p:nvSpPr>
          <p:cNvPr id="8" name="Text Box 8"/>
          <p:cNvSpPr txBox="1">
            <a:spLocks noChangeArrowheads="1"/>
          </p:cNvSpPr>
          <p:nvPr/>
        </p:nvSpPr>
        <p:spPr bwMode="auto">
          <a:xfrm>
            <a:off x="4879975" y="347663"/>
            <a:ext cx="3600450" cy="274637"/>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defRPr/>
            </a:pPr>
            <a:r>
              <a:rPr lang="de-DE" b="1" dirty="0" smtClean="0">
                <a:solidFill>
                  <a:srgbClr val="0099CC"/>
                </a:solidFill>
                <a:latin typeface="Isonorm-Regular" pitchFamily="2" charset="0"/>
              </a:rPr>
              <a:t>A NEW DIMENSION IN E/E-ARCHITECTURE</a:t>
            </a:r>
          </a:p>
        </p:txBody>
      </p:sp>
      <p:sp>
        <p:nvSpPr>
          <p:cNvPr id="315396" name="Rectangle 4"/>
          <p:cNvSpPr>
            <a:spLocks noGrp="1" noChangeArrowheads="1"/>
          </p:cNvSpPr>
          <p:nvPr>
            <p:ph type="ctrTitle"/>
          </p:nvPr>
        </p:nvSpPr>
        <p:spPr>
          <a:xfrm>
            <a:off x="346075" y="1790700"/>
            <a:ext cx="7785100" cy="1585913"/>
          </a:xfrm>
        </p:spPr>
        <p:txBody>
          <a:bodyPr lIns="0" tIns="0" rIns="0" bIns="0" anchor="ctr"/>
          <a:lstStyle>
            <a:lvl1pPr marL="93663">
              <a:defRPr sz="4800"/>
            </a:lvl1pPr>
          </a:lstStyle>
          <a:p>
            <a:pPr lvl="0"/>
            <a:r>
              <a:rPr lang="de-DE" noProof="0" smtClean="0"/>
              <a:t>Mastertitelformat bearbeiten</a:t>
            </a:r>
          </a:p>
        </p:txBody>
      </p:sp>
      <p:sp>
        <p:nvSpPr>
          <p:cNvPr id="315397" name="Rectangle 5"/>
          <p:cNvSpPr>
            <a:spLocks noGrp="1" noChangeArrowheads="1"/>
          </p:cNvSpPr>
          <p:nvPr>
            <p:ph type="subTitle" idx="1"/>
          </p:nvPr>
        </p:nvSpPr>
        <p:spPr>
          <a:xfrm>
            <a:off x="354013" y="3424238"/>
            <a:ext cx="7777162" cy="1697037"/>
          </a:xfrm>
        </p:spPr>
        <p:txBody>
          <a:bodyPr lIns="0" tIns="0" rIns="0" bIns="0"/>
          <a:lstStyle>
            <a:lvl1pPr marL="88900" indent="0">
              <a:buFont typeface="Monotype Sorts" pitchFamily="2" charset="2"/>
              <a:buNone/>
              <a:defRPr sz="2400">
                <a:solidFill>
                  <a:srgbClr val="0099CC"/>
                </a:solidFill>
                <a:latin typeface="Isonorm-Regular" pitchFamily="2" charset="0"/>
              </a:defRPr>
            </a:lvl1pPr>
          </a:lstStyle>
          <a:p>
            <a:pPr lvl="0"/>
            <a:r>
              <a:rPr lang="de-DE" noProof="0" smtClean="0"/>
              <a:t>Master-Untertitelformat bearbeiten</a:t>
            </a:r>
          </a:p>
          <a:p>
            <a:pPr lvl="0"/>
            <a:r>
              <a:rPr lang="de-DE" noProof="0" smtClean="0"/>
              <a:t>Datum</a:t>
            </a:r>
          </a:p>
        </p:txBody>
      </p:sp>
    </p:spTree>
    <p:extLst>
      <p:ext uri="{BB962C8B-B14F-4D97-AF65-F5344CB8AC3E}">
        <p14:creationId xmlns:p14="http://schemas.microsoft.com/office/powerpoint/2010/main" val="904822821"/>
      </p:ext>
    </p:extLst>
  </p:cSld>
  <p:clrMapOvr>
    <a:masterClrMapping/>
  </p:clrMapOvr>
  <p:transition>
    <p:zo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771273359"/>
      </p:ext>
    </p:extLst>
  </p:cSld>
  <p:clrMapOvr>
    <a:masterClrMapping/>
  </p:clrMapOvr>
  <p:transition>
    <p:zo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1313" y="60325"/>
            <a:ext cx="2159000" cy="60356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4313" y="60325"/>
            <a:ext cx="6324600" cy="60356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777359182"/>
      </p:ext>
    </p:extLst>
  </p:cSld>
  <p:clrMapOvr>
    <a:masterClrMapping/>
  </p:clrMapOvr>
  <p:transition>
    <p:zo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itchFamily="18" charset="0"/>
                <a:cs typeface="Times New Roman" pitchFamily="18" charset="0"/>
              </a:defRPr>
            </a:lvl1pPr>
          </a:lstStyle>
          <a:p>
            <a:r>
              <a:rPr lang="en-US" smtClean="0"/>
              <a:t>Click to edit Master title style</a:t>
            </a:r>
            <a:endParaRPr lang="en-US"/>
          </a:p>
        </p:txBody>
      </p:sp>
      <p:sp>
        <p:nvSpPr>
          <p:cNvPr id="3" name="Content Placeholder 2"/>
          <p:cNvSpPr>
            <a:spLocks noGrp="1"/>
          </p:cNvSpPr>
          <p:nvPr>
            <p:ph idx="1"/>
          </p:nvPr>
        </p:nvSpPr>
        <p:spPr/>
        <p:txBody>
          <a:bodyPr/>
          <a:lstStyle>
            <a:lvl1pPr>
              <a:defRPr>
                <a:latin typeface="Times New Roman" pitchFamily="18" charset="0"/>
                <a:cs typeface="Times New Roman" pitchFamily="18" charset="0"/>
              </a:defRPr>
            </a:lvl1pPr>
            <a:lvl2pPr>
              <a:defRPr>
                <a:latin typeface="Times New Roman" pitchFamily="18" charset="0"/>
                <a:cs typeface="Times New Roman" pitchFamily="18" charset="0"/>
              </a:defRPr>
            </a:lvl2pPr>
            <a:lvl3pPr>
              <a:defRPr>
                <a:latin typeface="Times New Roman" pitchFamily="18" charset="0"/>
                <a:cs typeface="Times New Roman" pitchFamily="18" charset="0"/>
              </a:defRPr>
            </a:lvl3pPr>
            <a:lvl4pPr>
              <a:defRPr>
                <a:latin typeface="Times New Roman" pitchFamily="18" charset="0"/>
                <a:cs typeface="Times New Roman" pitchFamily="18" charset="0"/>
              </a:defRPr>
            </a:lvl4pPr>
            <a:lvl5pPr>
              <a:defRPr>
                <a:latin typeface="Times New Roman" pitchFamily="18" charset="0"/>
                <a:cs typeface="Times New Roman" pitchFamily="18"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3850041063"/>
      </p:ext>
    </p:extLst>
  </p:cSld>
  <p:clrMapOvr>
    <a:masterClrMapping/>
  </p:clrMapOvr>
  <p:transition>
    <p:zo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79855372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4313" y="914400"/>
            <a:ext cx="4241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08513" y="914400"/>
            <a:ext cx="424180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224012172"/>
      </p:ext>
    </p:extLst>
  </p:cSld>
  <p:clrMapOvr>
    <a:masterClrMapping/>
  </p:clrMapOvr>
  <p:transition>
    <p:zo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477380702"/>
      </p:ext>
    </p:extLst>
  </p:cSld>
  <p:clrMapOvr>
    <a:masterClrMapping/>
  </p:clrMapOvr>
  <p:transition>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45226241"/>
      </p:ext>
    </p:extLst>
  </p:cSld>
  <p:clrMapOvr>
    <a:masterClrMapping/>
  </p:clrMapOvr>
  <p:transition>
    <p:zo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0081651"/>
      </p:ext>
    </p:extLst>
  </p:cSld>
  <p:clrMapOvr>
    <a:masterClrMapping/>
  </p:clrMapOvr>
  <p:transition>
    <p:zo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058737284"/>
      </p:ext>
    </p:extLst>
  </p:cSld>
  <p:clrMapOvr>
    <a:masterClrMapping/>
  </p:clrMapOvr>
  <p:transition>
    <p:zo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7239953"/>
      </p:ext>
    </p:extLst>
  </p:cSld>
  <p:clrMapOvr>
    <a:masterClrMapping/>
  </p:clrMapOvr>
  <p:transition>
    <p:zo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219075" y="60325"/>
            <a:ext cx="7478713" cy="741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21600" bIns="46038" numCol="1" anchor="t" anchorCtr="0" compatLnSpc="1">
            <a:prstTxWarp prst="textNoShape">
              <a:avLst/>
            </a:prstTxWarp>
          </a:bodyPr>
          <a:lstStyle/>
          <a:p>
            <a:pPr lvl="0"/>
            <a:r>
              <a:rPr lang="en-US" smtClean="0"/>
              <a:t>Titel</a:t>
            </a:r>
          </a:p>
        </p:txBody>
      </p:sp>
      <p:sp>
        <p:nvSpPr>
          <p:cNvPr id="1027" name="Rectangle 3"/>
          <p:cNvSpPr>
            <a:spLocks noGrp="1" noChangeArrowheads="1"/>
          </p:cNvSpPr>
          <p:nvPr>
            <p:ph type="body" idx="1"/>
          </p:nvPr>
        </p:nvSpPr>
        <p:spPr bwMode="auto">
          <a:xfrm>
            <a:off x="214313" y="914400"/>
            <a:ext cx="8636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de-DE" smtClean="0"/>
              <a:t>Klicken Sie, um die Formate des Vorlagentextes zu bearbeiten</a:t>
            </a:r>
          </a:p>
          <a:p>
            <a:pPr lvl="1"/>
            <a:r>
              <a:rPr lang="de-DE" smtClean="0"/>
              <a:t>Zweite Ebene</a:t>
            </a:r>
          </a:p>
          <a:p>
            <a:pPr lvl="2"/>
            <a:r>
              <a:rPr lang="de-DE" smtClean="0"/>
              <a:t>Dritte Ebene</a:t>
            </a:r>
          </a:p>
          <a:p>
            <a:pPr lvl="3"/>
            <a:r>
              <a:rPr lang="de-DE" smtClean="0"/>
              <a:t>Vierte Ebene</a:t>
            </a:r>
          </a:p>
          <a:p>
            <a:pPr lvl="4"/>
            <a:r>
              <a:rPr lang="de-DE" smtClean="0"/>
              <a:t>Fünfte Ebene</a:t>
            </a:r>
          </a:p>
        </p:txBody>
      </p:sp>
      <p:sp>
        <p:nvSpPr>
          <p:cNvPr id="1028" name="Text Box 4"/>
          <p:cNvSpPr txBox="1">
            <a:spLocks noChangeArrowheads="1"/>
          </p:cNvSpPr>
          <p:nvPr/>
        </p:nvSpPr>
        <p:spPr bwMode="auto">
          <a:xfrm>
            <a:off x="8647113" y="6462713"/>
            <a:ext cx="179387" cy="152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lgn="r">
              <a:defRPr/>
            </a:pPr>
            <a:fld id="{19BA641F-B20E-4941-B74C-E131BED9E20B}" type="slidenum">
              <a:rPr lang="en-GB" sz="1000" smtClean="0">
                <a:solidFill>
                  <a:srgbClr val="0099CC"/>
                </a:solidFill>
                <a:latin typeface="Isonorm-Regular" pitchFamily="2" charset="0"/>
              </a:rPr>
              <a:pPr algn="r">
                <a:defRPr/>
              </a:pPr>
              <a:t>‹#›</a:t>
            </a:fld>
            <a:endParaRPr lang="en-GB" sz="1000" dirty="0" smtClean="0">
              <a:solidFill>
                <a:srgbClr val="0099CC"/>
              </a:solidFill>
              <a:latin typeface="Isonorm-Regular" pitchFamily="2" charset="0"/>
            </a:endParaRPr>
          </a:p>
        </p:txBody>
      </p:sp>
      <p:pic>
        <p:nvPicPr>
          <p:cNvPr id="1029" name="Picture 5" descr="Logo_rgb_72dpi"/>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6116638"/>
            <a:ext cx="1495425" cy="74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6"/>
          <p:cNvSpPr txBox="1">
            <a:spLocks noChangeArrowheads="1"/>
          </p:cNvSpPr>
          <p:nvPr/>
        </p:nvSpPr>
        <p:spPr bwMode="auto">
          <a:xfrm>
            <a:off x="2527300" y="6489700"/>
            <a:ext cx="4110038" cy="1524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algn="ctr" eaLnBrk="0" fontAlgn="base" hangingPunct="0">
              <a:spcBef>
                <a:spcPct val="0"/>
              </a:spcBef>
              <a:spcAft>
                <a:spcPct val="0"/>
              </a:spcAft>
              <a:defRPr>
                <a:solidFill>
                  <a:schemeClr val="tx1"/>
                </a:solidFill>
                <a:latin typeface="Arial" charset="0"/>
              </a:defRPr>
            </a:lvl6pPr>
            <a:lvl7pPr marL="2971800" indent="-228600" algn="ctr" eaLnBrk="0" fontAlgn="base" hangingPunct="0">
              <a:spcBef>
                <a:spcPct val="0"/>
              </a:spcBef>
              <a:spcAft>
                <a:spcPct val="0"/>
              </a:spcAft>
              <a:defRPr>
                <a:solidFill>
                  <a:schemeClr val="tx1"/>
                </a:solidFill>
                <a:latin typeface="Arial" charset="0"/>
              </a:defRPr>
            </a:lvl7pPr>
            <a:lvl8pPr marL="3429000" indent="-228600" algn="ctr" eaLnBrk="0" fontAlgn="base" hangingPunct="0">
              <a:spcBef>
                <a:spcPct val="0"/>
              </a:spcBef>
              <a:spcAft>
                <a:spcPct val="0"/>
              </a:spcAft>
              <a:defRPr>
                <a:solidFill>
                  <a:schemeClr val="tx1"/>
                </a:solidFill>
                <a:latin typeface="Arial" charset="0"/>
              </a:defRPr>
            </a:lvl8pPr>
            <a:lvl9pPr marL="3886200" indent="-228600" algn="ctr" eaLnBrk="0" fontAlgn="base" hangingPunct="0">
              <a:spcBef>
                <a:spcPct val="0"/>
              </a:spcBef>
              <a:spcAft>
                <a:spcPct val="0"/>
              </a:spcAft>
              <a:defRPr>
                <a:solidFill>
                  <a:schemeClr val="tx1"/>
                </a:solidFill>
                <a:latin typeface="Arial" charset="0"/>
              </a:defRPr>
            </a:lvl9pPr>
          </a:lstStyle>
          <a:p>
            <a:pPr>
              <a:spcBef>
                <a:spcPct val="50000"/>
              </a:spcBef>
              <a:defRPr/>
            </a:pPr>
            <a:r>
              <a:rPr lang="en-US" sz="1000" dirty="0" smtClean="0">
                <a:solidFill>
                  <a:srgbClr val="0099CC"/>
                </a:solidFill>
                <a:latin typeface="Isonorm-Regular" pitchFamily="2" charset="0"/>
              </a:rPr>
              <a:t>© Intedis GmbH &amp; Co. KG. All rights reserved.</a:t>
            </a:r>
          </a:p>
        </p:txBody>
      </p:sp>
      <p:pic>
        <p:nvPicPr>
          <p:cNvPr id="1031" name="Picture 7" descr="leiterbahnS1"/>
          <p:cNvPicPr>
            <a:picLocks noChangeAspect="1" noChangeArrowheads="1"/>
          </p:cNvPicPr>
          <p:nvPr/>
        </p:nvPicPr>
        <p:blipFill>
          <a:blip r:embed="rId14">
            <a:extLst>
              <a:ext uri="{28A0092B-C50C-407E-A947-70E740481C1C}">
                <a14:useLocalDpi xmlns:a14="http://schemas.microsoft.com/office/drawing/2010/main" val="0"/>
              </a:ext>
            </a:extLst>
          </a:blip>
          <a:srcRect l="77425" t="24606"/>
          <a:stretch>
            <a:fillRect/>
          </a:stretch>
        </p:blipFill>
        <p:spPr bwMode="auto">
          <a:xfrm>
            <a:off x="8940800" y="0"/>
            <a:ext cx="2032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3"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zoom/>
  </p:transition>
  <p:hf sldNum="0" hdr="0" ftr="0"/>
  <p:txStyles>
    <p:titleStyle>
      <a:lvl1pPr algn="l" rtl="0" eaLnBrk="0" fontAlgn="base" hangingPunct="0">
        <a:spcBef>
          <a:spcPct val="0"/>
        </a:spcBef>
        <a:spcAft>
          <a:spcPct val="0"/>
        </a:spcAft>
        <a:defRPr sz="2800" b="1">
          <a:solidFill>
            <a:srgbClr val="0099CC"/>
          </a:solidFill>
          <a:latin typeface="+mj-lt"/>
          <a:ea typeface="+mj-ea"/>
          <a:cs typeface="+mj-cs"/>
        </a:defRPr>
      </a:lvl1pPr>
      <a:lvl2pPr algn="l" rtl="0" eaLnBrk="0" fontAlgn="base" hangingPunct="0">
        <a:spcBef>
          <a:spcPct val="0"/>
        </a:spcBef>
        <a:spcAft>
          <a:spcPct val="0"/>
        </a:spcAft>
        <a:defRPr sz="2800" b="1">
          <a:solidFill>
            <a:srgbClr val="0099CC"/>
          </a:solidFill>
          <a:latin typeface="Isonorm-Regular" pitchFamily="2" charset="0"/>
        </a:defRPr>
      </a:lvl2pPr>
      <a:lvl3pPr algn="l" rtl="0" eaLnBrk="0" fontAlgn="base" hangingPunct="0">
        <a:spcBef>
          <a:spcPct val="0"/>
        </a:spcBef>
        <a:spcAft>
          <a:spcPct val="0"/>
        </a:spcAft>
        <a:defRPr sz="2800" b="1">
          <a:solidFill>
            <a:srgbClr val="0099CC"/>
          </a:solidFill>
          <a:latin typeface="Isonorm-Regular" pitchFamily="2" charset="0"/>
        </a:defRPr>
      </a:lvl3pPr>
      <a:lvl4pPr algn="l" rtl="0" eaLnBrk="0" fontAlgn="base" hangingPunct="0">
        <a:spcBef>
          <a:spcPct val="0"/>
        </a:spcBef>
        <a:spcAft>
          <a:spcPct val="0"/>
        </a:spcAft>
        <a:defRPr sz="2800" b="1">
          <a:solidFill>
            <a:srgbClr val="0099CC"/>
          </a:solidFill>
          <a:latin typeface="Isonorm-Regular" pitchFamily="2" charset="0"/>
        </a:defRPr>
      </a:lvl4pPr>
      <a:lvl5pPr algn="l" rtl="0" eaLnBrk="0" fontAlgn="base" hangingPunct="0">
        <a:spcBef>
          <a:spcPct val="0"/>
        </a:spcBef>
        <a:spcAft>
          <a:spcPct val="0"/>
        </a:spcAft>
        <a:defRPr sz="2800" b="1">
          <a:solidFill>
            <a:srgbClr val="0099CC"/>
          </a:solidFill>
          <a:latin typeface="Isonorm-Regular" pitchFamily="2" charset="0"/>
        </a:defRPr>
      </a:lvl5pPr>
      <a:lvl6pPr marL="457200" algn="l" rtl="0" eaLnBrk="0" fontAlgn="base" hangingPunct="0">
        <a:spcBef>
          <a:spcPct val="0"/>
        </a:spcBef>
        <a:spcAft>
          <a:spcPct val="0"/>
        </a:spcAft>
        <a:defRPr sz="2800" b="1">
          <a:solidFill>
            <a:srgbClr val="0099CC"/>
          </a:solidFill>
          <a:latin typeface="Isonorm-Regular" pitchFamily="2" charset="0"/>
        </a:defRPr>
      </a:lvl6pPr>
      <a:lvl7pPr marL="914400" algn="l" rtl="0" eaLnBrk="0" fontAlgn="base" hangingPunct="0">
        <a:spcBef>
          <a:spcPct val="0"/>
        </a:spcBef>
        <a:spcAft>
          <a:spcPct val="0"/>
        </a:spcAft>
        <a:defRPr sz="2800" b="1">
          <a:solidFill>
            <a:srgbClr val="0099CC"/>
          </a:solidFill>
          <a:latin typeface="Isonorm-Regular" pitchFamily="2" charset="0"/>
        </a:defRPr>
      </a:lvl7pPr>
      <a:lvl8pPr marL="1371600" algn="l" rtl="0" eaLnBrk="0" fontAlgn="base" hangingPunct="0">
        <a:spcBef>
          <a:spcPct val="0"/>
        </a:spcBef>
        <a:spcAft>
          <a:spcPct val="0"/>
        </a:spcAft>
        <a:defRPr sz="2800" b="1">
          <a:solidFill>
            <a:srgbClr val="0099CC"/>
          </a:solidFill>
          <a:latin typeface="Isonorm-Regular" pitchFamily="2" charset="0"/>
        </a:defRPr>
      </a:lvl8pPr>
      <a:lvl9pPr marL="1828800" algn="l" rtl="0" eaLnBrk="0" fontAlgn="base" hangingPunct="0">
        <a:spcBef>
          <a:spcPct val="0"/>
        </a:spcBef>
        <a:spcAft>
          <a:spcPct val="0"/>
        </a:spcAft>
        <a:defRPr sz="2800" b="1">
          <a:solidFill>
            <a:srgbClr val="0099CC"/>
          </a:solidFill>
          <a:latin typeface="Isonorm-Regular" pitchFamily="2" charset="0"/>
        </a:defRPr>
      </a:lvl9pPr>
    </p:titleStyle>
    <p:bodyStyle>
      <a:lvl1pPr marL="182563" indent="-182563" algn="l" rtl="0" eaLnBrk="0" fontAlgn="base" hangingPunct="0">
        <a:spcBef>
          <a:spcPct val="20000"/>
        </a:spcBef>
        <a:spcAft>
          <a:spcPct val="0"/>
        </a:spcAft>
        <a:buClr>
          <a:schemeClr val="tx1"/>
        </a:buClr>
        <a:buFont typeface="Monotype Sorts" pitchFamily="2" charset="2"/>
        <a:buBlip>
          <a:blip r:embed="rId15"/>
        </a:buBlip>
        <a:defRPr>
          <a:solidFill>
            <a:schemeClr val="tx1"/>
          </a:solidFill>
          <a:latin typeface="+mn-lt"/>
          <a:ea typeface="+mn-ea"/>
          <a:cs typeface="+mn-cs"/>
        </a:defRPr>
      </a:lvl1pPr>
      <a:lvl2pPr marL="712788" indent="-234950" algn="l" rtl="0" eaLnBrk="0" fontAlgn="base" hangingPunct="0">
        <a:spcBef>
          <a:spcPct val="20000"/>
        </a:spcBef>
        <a:spcAft>
          <a:spcPct val="0"/>
        </a:spcAft>
        <a:buClr>
          <a:schemeClr val="tx1"/>
        </a:buClr>
        <a:buSzPct val="95000"/>
        <a:buBlip>
          <a:blip r:embed="rId16"/>
        </a:buBlip>
        <a:defRPr>
          <a:solidFill>
            <a:schemeClr val="tx1"/>
          </a:solidFill>
          <a:latin typeface="+mn-lt"/>
        </a:defRPr>
      </a:lvl2pPr>
      <a:lvl3pPr marL="1182688" indent="-228600" algn="l" rtl="0" eaLnBrk="0" fontAlgn="base" hangingPunct="0">
        <a:spcBef>
          <a:spcPct val="20000"/>
        </a:spcBef>
        <a:spcAft>
          <a:spcPct val="0"/>
        </a:spcAft>
        <a:buSzPct val="90000"/>
        <a:buBlip>
          <a:blip r:embed="rId16"/>
        </a:buBlip>
        <a:defRPr sz="1600">
          <a:solidFill>
            <a:schemeClr val="tx1"/>
          </a:solidFill>
          <a:latin typeface="+mn-lt"/>
        </a:defRPr>
      </a:lvl3pPr>
      <a:lvl4pPr marL="1601788" indent="-228600" algn="l" rtl="0" eaLnBrk="0" fontAlgn="base" hangingPunct="0">
        <a:spcBef>
          <a:spcPct val="20000"/>
        </a:spcBef>
        <a:spcAft>
          <a:spcPct val="0"/>
        </a:spcAft>
        <a:buSzPct val="90000"/>
        <a:buBlip>
          <a:blip r:embed="rId16"/>
        </a:buBlip>
        <a:defRPr sz="1600">
          <a:solidFill>
            <a:schemeClr val="tx1"/>
          </a:solidFill>
          <a:latin typeface="+mn-lt"/>
        </a:defRPr>
      </a:lvl4pPr>
      <a:lvl5pPr marL="2020888" indent="-228600" algn="l" rtl="0" eaLnBrk="0" fontAlgn="base" hangingPunct="0">
        <a:spcBef>
          <a:spcPct val="20000"/>
        </a:spcBef>
        <a:spcAft>
          <a:spcPct val="0"/>
        </a:spcAft>
        <a:buSzPct val="90000"/>
        <a:buBlip>
          <a:blip r:embed="rId16"/>
        </a:buBlip>
        <a:defRPr sz="1600">
          <a:solidFill>
            <a:schemeClr val="tx1"/>
          </a:solidFill>
          <a:latin typeface="+mn-lt"/>
        </a:defRPr>
      </a:lvl5pPr>
      <a:lvl6pPr marL="2478088" indent="-228600" algn="l" rtl="0" eaLnBrk="0" fontAlgn="base" hangingPunct="0">
        <a:spcBef>
          <a:spcPct val="20000"/>
        </a:spcBef>
        <a:spcAft>
          <a:spcPct val="0"/>
        </a:spcAft>
        <a:buSzPct val="90000"/>
        <a:buBlip>
          <a:blip r:embed="rId16"/>
        </a:buBlip>
        <a:defRPr sz="1600">
          <a:solidFill>
            <a:schemeClr val="tx1"/>
          </a:solidFill>
          <a:latin typeface="+mn-lt"/>
        </a:defRPr>
      </a:lvl6pPr>
      <a:lvl7pPr marL="2935288" indent="-228600" algn="l" rtl="0" eaLnBrk="0" fontAlgn="base" hangingPunct="0">
        <a:spcBef>
          <a:spcPct val="20000"/>
        </a:spcBef>
        <a:spcAft>
          <a:spcPct val="0"/>
        </a:spcAft>
        <a:buSzPct val="90000"/>
        <a:buBlip>
          <a:blip r:embed="rId16"/>
        </a:buBlip>
        <a:defRPr sz="1600">
          <a:solidFill>
            <a:schemeClr val="tx1"/>
          </a:solidFill>
          <a:latin typeface="+mn-lt"/>
        </a:defRPr>
      </a:lvl7pPr>
      <a:lvl8pPr marL="3392488" indent="-228600" algn="l" rtl="0" eaLnBrk="0" fontAlgn="base" hangingPunct="0">
        <a:spcBef>
          <a:spcPct val="20000"/>
        </a:spcBef>
        <a:spcAft>
          <a:spcPct val="0"/>
        </a:spcAft>
        <a:buSzPct val="90000"/>
        <a:buBlip>
          <a:blip r:embed="rId16"/>
        </a:buBlip>
        <a:defRPr sz="1600">
          <a:solidFill>
            <a:schemeClr val="tx1"/>
          </a:solidFill>
          <a:latin typeface="+mn-lt"/>
        </a:defRPr>
      </a:lvl8pPr>
      <a:lvl9pPr marL="3849688" indent="-228600" algn="l" rtl="0" eaLnBrk="0" fontAlgn="base" hangingPunct="0">
        <a:spcBef>
          <a:spcPct val="20000"/>
        </a:spcBef>
        <a:spcAft>
          <a:spcPct val="0"/>
        </a:spcAft>
        <a:buSzPct val="90000"/>
        <a:buBlip>
          <a:blip r:embed="rId16"/>
        </a:buBlip>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zh-CN" sz="4000" dirty="0" smtClean="0"/>
              <a:t>Connectivity view redesign</a:t>
            </a:r>
            <a:endParaRPr lang="en-US" sz="4000" dirty="0"/>
          </a:p>
        </p:txBody>
      </p:sp>
      <p:sp>
        <p:nvSpPr>
          <p:cNvPr id="3" name="Subtitle 2"/>
          <p:cNvSpPr>
            <a:spLocks noGrp="1"/>
          </p:cNvSpPr>
          <p:nvPr>
            <p:ph type="subTitle" idx="1"/>
          </p:nvPr>
        </p:nvSpPr>
        <p:spPr/>
        <p:txBody>
          <a:bodyPr/>
          <a:lstStyle/>
          <a:p>
            <a:r>
              <a:rPr lang="en-US" sz="3600" dirty="0" smtClean="0">
                <a:latin typeface="+mj-lt"/>
                <a:cs typeface="Gautami" panose="020B0502040204020203" pitchFamily="34" charset="0"/>
              </a:rPr>
              <a:t>F. Rappel</a:t>
            </a:r>
          </a:p>
          <a:p>
            <a:endParaRPr lang="en-US" sz="3600" dirty="0" smtClean="0">
              <a:latin typeface="+mn-lt"/>
              <a:cs typeface="Gautami" panose="020B0502040204020203" pitchFamily="34" charset="0"/>
            </a:endParaRPr>
          </a:p>
          <a:p>
            <a:r>
              <a:rPr lang="en-US" sz="1400" dirty="0" smtClean="0">
                <a:latin typeface="+mn-lt"/>
                <a:cs typeface="Gautami" panose="020B0502040204020203" pitchFamily="34" charset="0"/>
              </a:rPr>
              <a:t>2012-12-14</a:t>
            </a:r>
            <a:endParaRPr lang="en-US" sz="1400" dirty="0">
              <a:latin typeface="+mn-lt"/>
              <a:cs typeface="Gautami" panose="020B0502040204020203" pitchFamily="34" charset="0"/>
            </a:endParaRPr>
          </a:p>
        </p:txBody>
      </p:sp>
    </p:spTree>
    <p:extLst>
      <p:ext uri="{BB962C8B-B14F-4D97-AF65-F5344CB8AC3E}">
        <p14:creationId xmlns:p14="http://schemas.microsoft.com/office/powerpoint/2010/main" val="2465132615"/>
      </p:ext>
    </p:extLst>
  </p:cSld>
  <p:clrMapOvr>
    <a:masterClrMapping/>
  </p:clrMapOvr>
  <p:transition>
    <p:zoom/>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75" y="142876"/>
            <a:ext cx="7785100" cy="666750"/>
          </a:xfrm>
        </p:spPr>
        <p:txBody>
          <a:bodyPr/>
          <a:lstStyle/>
          <a:p>
            <a:r>
              <a:rPr lang="en-US" altLang="zh-CN" sz="2800" dirty="0" smtClean="0"/>
              <a:t>Connectivity view redesign</a:t>
            </a:r>
            <a:endParaRPr lang="en-US" sz="2800" dirty="0"/>
          </a:p>
        </p:txBody>
      </p:sp>
      <p:sp>
        <p:nvSpPr>
          <p:cNvPr id="7" name="TextBox 6"/>
          <p:cNvSpPr txBox="1"/>
          <p:nvPr/>
        </p:nvSpPr>
        <p:spPr>
          <a:xfrm>
            <a:off x="115004" y="888200"/>
            <a:ext cx="3852338" cy="369332"/>
          </a:xfrm>
          <a:prstGeom prst="rect">
            <a:avLst/>
          </a:prstGeom>
          <a:noFill/>
        </p:spPr>
        <p:txBody>
          <a:bodyPr wrap="none" rtlCol="0">
            <a:spAutoFit/>
          </a:bodyPr>
          <a:lstStyle/>
          <a:p>
            <a:r>
              <a:rPr lang="en-US" dirty="0" smtClean="0"/>
              <a:t>6. Default wire color code mappings</a:t>
            </a:r>
            <a:endParaRPr lang="en-US" dirty="0"/>
          </a:p>
        </p:txBody>
      </p:sp>
      <p:sp>
        <p:nvSpPr>
          <p:cNvPr id="8" name="TextBox 7"/>
          <p:cNvSpPr txBox="1"/>
          <p:nvPr/>
        </p:nvSpPr>
        <p:spPr>
          <a:xfrm>
            <a:off x="115004" y="1337563"/>
            <a:ext cx="8758196" cy="646331"/>
          </a:xfrm>
          <a:prstGeom prst="rect">
            <a:avLst/>
          </a:prstGeom>
          <a:noFill/>
        </p:spPr>
        <p:txBody>
          <a:bodyPr wrap="square" rtlCol="0">
            <a:spAutoFit/>
          </a:bodyPr>
          <a:lstStyle/>
          <a:p>
            <a:pPr algn="l"/>
            <a:r>
              <a:rPr lang="en-US" sz="1200" dirty="0" smtClean="0"/>
              <a:t>The displayed wire lines represents an individual color appearance based on the wire color code of the relevant data object. Later the user can adjust the color code mappings in the application settings. By default each color code are mapped against </a:t>
            </a:r>
            <a:r>
              <a:rPr lang="en-US" sz="1200" smtClean="0"/>
              <a:t>the below </a:t>
            </a:r>
            <a:r>
              <a:rPr lang="en-US" sz="1200" dirty="0" smtClean="0"/>
              <a:t>listed colors.</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9124" y="2728731"/>
            <a:ext cx="5229955" cy="2600688"/>
          </a:xfrm>
          <a:prstGeom prst="rect">
            <a:avLst/>
          </a:prstGeom>
        </p:spPr>
      </p:pic>
    </p:spTree>
    <p:extLst>
      <p:ext uri="{BB962C8B-B14F-4D97-AF65-F5344CB8AC3E}">
        <p14:creationId xmlns:p14="http://schemas.microsoft.com/office/powerpoint/2010/main" val="1458300064"/>
      </p:ext>
    </p:extLst>
  </p:cSld>
  <p:clrMapOvr>
    <a:masterClrMapping/>
  </p:clrMapOvr>
  <p:transition>
    <p:zoom/>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475" y="142876"/>
            <a:ext cx="7785100" cy="666750"/>
          </a:xfrm>
        </p:spPr>
        <p:txBody>
          <a:bodyPr/>
          <a:lstStyle/>
          <a:p>
            <a:r>
              <a:rPr lang="en-US" altLang="zh-CN" sz="2800" dirty="0" smtClean="0"/>
              <a:t>Connectivity view redesign</a:t>
            </a:r>
            <a:endParaRPr lang="en-US" sz="28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7491" y="1933575"/>
            <a:ext cx="6248181" cy="3976630"/>
          </a:xfrm>
          <a:prstGeom prst="rect">
            <a:avLst/>
          </a:prstGeom>
        </p:spPr>
      </p:pic>
      <p:sp>
        <p:nvSpPr>
          <p:cNvPr id="7" name="TextBox 6"/>
          <p:cNvSpPr txBox="1"/>
          <p:nvPr/>
        </p:nvSpPr>
        <p:spPr>
          <a:xfrm>
            <a:off x="117475" y="885825"/>
            <a:ext cx="1402948" cy="369332"/>
          </a:xfrm>
          <a:prstGeom prst="rect">
            <a:avLst/>
          </a:prstGeom>
          <a:noFill/>
        </p:spPr>
        <p:txBody>
          <a:bodyPr wrap="none" rtlCol="0">
            <a:spAutoFit/>
          </a:bodyPr>
          <a:lstStyle/>
          <a:p>
            <a:r>
              <a:rPr lang="en-US" dirty="0" smtClean="0"/>
              <a:t>1. Overview</a:t>
            </a:r>
            <a:endParaRPr lang="en-US" dirty="0"/>
          </a:p>
        </p:txBody>
      </p:sp>
      <p:sp>
        <p:nvSpPr>
          <p:cNvPr id="8" name="TextBox 7"/>
          <p:cNvSpPr txBox="1"/>
          <p:nvPr/>
        </p:nvSpPr>
        <p:spPr>
          <a:xfrm>
            <a:off x="117475" y="1331356"/>
            <a:ext cx="8758196" cy="461665"/>
          </a:xfrm>
          <a:prstGeom prst="rect">
            <a:avLst/>
          </a:prstGeom>
          <a:noFill/>
        </p:spPr>
        <p:txBody>
          <a:bodyPr wrap="square" rtlCol="0">
            <a:spAutoFit/>
          </a:bodyPr>
          <a:lstStyle/>
          <a:p>
            <a:pPr algn="l"/>
            <a:r>
              <a:rPr lang="en-US" sz="1200" dirty="0" smtClean="0"/>
              <a:t>The connectivity view should help analyzing electrical connections between connectors. EE-Browser offers an own dialog displaying all wire connections from an specific selected connector to their connected connectors.</a:t>
            </a:r>
            <a:endParaRPr lang="en-US" sz="1200" dirty="0"/>
          </a:p>
        </p:txBody>
      </p:sp>
      <p:sp>
        <p:nvSpPr>
          <p:cNvPr id="9" name="TextBox 8"/>
          <p:cNvSpPr txBox="1"/>
          <p:nvPr/>
        </p:nvSpPr>
        <p:spPr>
          <a:xfrm>
            <a:off x="117475" y="1933575"/>
            <a:ext cx="2510016" cy="3416320"/>
          </a:xfrm>
          <a:prstGeom prst="rect">
            <a:avLst/>
          </a:prstGeom>
          <a:noFill/>
        </p:spPr>
        <p:txBody>
          <a:bodyPr wrap="square" rtlCol="0">
            <a:spAutoFit/>
          </a:bodyPr>
          <a:lstStyle/>
          <a:p>
            <a:pPr marL="228600" indent="-228600" algn="l">
              <a:buFont typeface="+mj-lt"/>
              <a:buAutoNum type="arabicPeriod"/>
            </a:pPr>
            <a:r>
              <a:rPr lang="en-US" sz="1200" dirty="0" smtClean="0"/>
              <a:t>Selected </a:t>
            </a:r>
            <a:r>
              <a:rPr lang="en-US" sz="1200" dirty="0" smtClean="0">
                <a:solidFill>
                  <a:srgbClr val="FF0000"/>
                </a:solidFill>
              </a:rPr>
              <a:t>source connector </a:t>
            </a:r>
            <a:r>
              <a:rPr lang="en-US" sz="1200" dirty="0" smtClean="0"/>
              <a:t>(with component information) and their related cavities with assigned wire information (wire number)</a:t>
            </a:r>
          </a:p>
          <a:p>
            <a:pPr marL="228600" indent="-228600" algn="l">
              <a:buFont typeface="+mj-lt"/>
              <a:buAutoNum type="arabicPeriod"/>
            </a:pPr>
            <a:r>
              <a:rPr lang="en-US" sz="1200" dirty="0" smtClean="0"/>
              <a:t>Connected connectors (</a:t>
            </a:r>
            <a:r>
              <a:rPr lang="en-US" sz="1200" dirty="0" smtClean="0">
                <a:solidFill>
                  <a:srgbClr val="FF0000"/>
                </a:solidFill>
              </a:rPr>
              <a:t>destination connectors</a:t>
            </a:r>
            <a:r>
              <a:rPr lang="en-US" sz="1200" dirty="0" smtClean="0"/>
              <a:t>) and their related cavities with direct connected wire and additional wire information</a:t>
            </a:r>
          </a:p>
          <a:p>
            <a:pPr marL="228600" indent="-228600" algn="l">
              <a:buFont typeface="+mj-lt"/>
              <a:buAutoNum type="arabicPeriod"/>
            </a:pPr>
            <a:r>
              <a:rPr lang="en-US" sz="1200" dirty="0" smtClean="0"/>
              <a:t>Wire lines in respect to their CSA (diameter) and color code values with additional tooltip information</a:t>
            </a:r>
          </a:p>
          <a:p>
            <a:pPr marL="228600" indent="-228600" algn="l">
              <a:buFont typeface="+mj-lt"/>
              <a:buAutoNum type="arabicPeriod"/>
            </a:pPr>
            <a:r>
              <a:rPr lang="en-US" sz="1200" dirty="0" smtClean="0"/>
              <a:t>User control panel (switch source connector, redraw view, toggle simple wire view, export/print view, close dialog)</a:t>
            </a:r>
            <a:endParaRPr lang="en-US" sz="1200" dirty="0"/>
          </a:p>
        </p:txBody>
      </p:sp>
      <p:sp>
        <p:nvSpPr>
          <p:cNvPr id="10" name="Rounded Rectangle 9"/>
          <p:cNvSpPr/>
          <p:nvPr/>
        </p:nvSpPr>
        <p:spPr bwMode="auto">
          <a:xfrm>
            <a:off x="2752725" y="3543300"/>
            <a:ext cx="1295400" cy="2038350"/>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ounded Rectangle 10"/>
          <p:cNvSpPr/>
          <p:nvPr/>
        </p:nvSpPr>
        <p:spPr bwMode="auto">
          <a:xfrm>
            <a:off x="4144783" y="2409825"/>
            <a:ext cx="4570592" cy="1188720"/>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3067051" y="3225135"/>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Arial" charset="0"/>
              </a:rPr>
              <a:t>1.</a:t>
            </a:r>
          </a:p>
        </p:txBody>
      </p:sp>
      <p:sp>
        <p:nvSpPr>
          <p:cNvPr id="13" name="Oval 12"/>
          <p:cNvSpPr/>
          <p:nvPr/>
        </p:nvSpPr>
        <p:spPr bwMode="auto">
          <a:xfrm>
            <a:off x="3905250" y="2284005"/>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2</a:t>
            </a:r>
            <a:r>
              <a:rPr kumimoji="0" lang="en-US" sz="1400" b="0" i="0" u="none" strike="noStrike" cap="none" normalizeH="0" baseline="0" dirty="0" smtClean="0">
                <a:ln>
                  <a:noFill/>
                </a:ln>
                <a:solidFill>
                  <a:srgbClr val="00B050"/>
                </a:solidFill>
                <a:effectLst/>
                <a:latin typeface="Arial" charset="0"/>
              </a:rPr>
              <a:t>.</a:t>
            </a:r>
          </a:p>
        </p:txBody>
      </p:sp>
      <p:sp>
        <p:nvSpPr>
          <p:cNvPr id="14" name="Rounded Rectangle 13"/>
          <p:cNvSpPr/>
          <p:nvPr/>
        </p:nvSpPr>
        <p:spPr bwMode="auto">
          <a:xfrm>
            <a:off x="2637015" y="5607222"/>
            <a:ext cx="6238655" cy="274320"/>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5314950" y="5305665"/>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4</a:t>
            </a:r>
            <a:r>
              <a:rPr kumimoji="0" lang="en-US" sz="1400" b="0" i="0" u="none" strike="noStrike" cap="none" normalizeH="0" baseline="0" dirty="0" smtClean="0">
                <a:ln>
                  <a:noFill/>
                </a:ln>
                <a:solidFill>
                  <a:srgbClr val="00B050"/>
                </a:solidFill>
                <a:effectLst/>
                <a:latin typeface="Arial" charset="0"/>
              </a:rPr>
              <a:t>.</a:t>
            </a:r>
          </a:p>
        </p:txBody>
      </p:sp>
      <p:sp>
        <p:nvSpPr>
          <p:cNvPr id="16" name="Rounded Rectangle 15"/>
          <p:cNvSpPr/>
          <p:nvPr/>
        </p:nvSpPr>
        <p:spPr bwMode="auto">
          <a:xfrm>
            <a:off x="4181475" y="3991113"/>
            <a:ext cx="4570592" cy="1280160"/>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6734175" y="3688158"/>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solidFill>
                  <a:srgbClr val="00B050"/>
                </a:solidFill>
              </a:rPr>
              <a:t>3</a:t>
            </a:r>
            <a:r>
              <a:rPr kumimoji="0" lang="en-US" sz="1400" b="0" i="0" u="none" strike="noStrike" cap="none" normalizeH="0" baseline="0" dirty="0" smtClean="0">
                <a:ln>
                  <a:noFill/>
                </a:ln>
                <a:solidFill>
                  <a:srgbClr val="00B050"/>
                </a:solidFill>
                <a:effectLst/>
                <a:latin typeface="Arial" charset="0"/>
              </a:rPr>
              <a:t>.</a:t>
            </a:r>
          </a:p>
        </p:txBody>
      </p:sp>
    </p:spTree>
    <p:extLst>
      <p:ext uri="{BB962C8B-B14F-4D97-AF65-F5344CB8AC3E}">
        <p14:creationId xmlns:p14="http://schemas.microsoft.com/office/powerpoint/2010/main" val="2330457671"/>
      </p:ext>
    </p:extLst>
  </p:cSld>
  <p:clrMapOvr>
    <a:masterClrMapping/>
  </p:clrMapOvr>
  <p:transition>
    <p:zoom/>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583" y="3294538"/>
            <a:ext cx="7772400" cy="2673310"/>
          </a:xfrm>
          <a:prstGeom prst="rect">
            <a:avLst/>
          </a:prstGeom>
        </p:spPr>
      </p:pic>
      <p:sp>
        <p:nvSpPr>
          <p:cNvPr id="2" name="Title 1"/>
          <p:cNvSpPr>
            <a:spLocks noGrp="1"/>
          </p:cNvSpPr>
          <p:nvPr>
            <p:ph type="ctrTitle"/>
          </p:nvPr>
        </p:nvSpPr>
        <p:spPr>
          <a:xfrm>
            <a:off x="117475" y="142876"/>
            <a:ext cx="7785100" cy="666750"/>
          </a:xfrm>
        </p:spPr>
        <p:txBody>
          <a:bodyPr/>
          <a:lstStyle/>
          <a:p>
            <a:r>
              <a:rPr lang="en-US" altLang="zh-CN" sz="2800" dirty="0" smtClean="0"/>
              <a:t>Connectivity view redesign</a:t>
            </a:r>
            <a:endParaRPr lang="en-US" sz="2800" dirty="0"/>
          </a:p>
        </p:txBody>
      </p:sp>
      <p:sp>
        <p:nvSpPr>
          <p:cNvPr id="7" name="TextBox 6"/>
          <p:cNvSpPr txBox="1"/>
          <p:nvPr/>
        </p:nvSpPr>
        <p:spPr>
          <a:xfrm>
            <a:off x="117475" y="885825"/>
            <a:ext cx="1133645" cy="369332"/>
          </a:xfrm>
          <a:prstGeom prst="rect">
            <a:avLst/>
          </a:prstGeom>
          <a:noFill/>
        </p:spPr>
        <p:txBody>
          <a:bodyPr wrap="none" rtlCol="0">
            <a:spAutoFit/>
          </a:bodyPr>
          <a:lstStyle/>
          <a:p>
            <a:r>
              <a:rPr lang="en-US" dirty="0"/>
              <a:t>2</a:t>
            </a:r>
            <a:r>
              <a:rPr lang="en-US" dirty="0" smtClean="0"/>
              <a:t>. Layout</a:t>
            </a:r>
            <a:endParaRPr lang="en-US" dirty="0"/>
          </a:p>
        </p:txBody>
      </p:sp>
      <p:sp>
        <p:nvSpPr>
          <p:cNvPr id="8" name="TextBox 7"/>
          <p:cNvSpPr txBox="1"/>
          <p:nvPr/>
        </p:nvSpPr>
        <p:spPr>
          <a:xfrm>
            <a:off x="117475" y="1331356"/>
            <a:ext cx="8758196" cy="1938992"/>
          </a:xfrm>
          <a:prstGeom prst="rect">
            <a:avLst/>
          </a:prstGeom>
          <a:noFill/>
        </p:spPr>
        <p:txBody>
          <a:bodyPr wrap="square" rtlCol="0">
            <a:spAutoFit/>
          </a:bodyPr>
          <a:lstStyle/>
          <a:p>
            <a:pPr algn="l"/>
            <a:r>
              <a:rPr lang="en-US" sz="1200" dirty="0" smtClean="0"/>
              <a:t>The layout of the connectivity view should be displayed as mentioned in the below screenshot.</a:t>
            </a:r>
          </a:p>
          <a:p>
            <a:pPr algn="l"/>
            <a:endParaRPr lang="en-US" sz="1200" dirty="0"/>
          </a:p>
          <a:p>
            <a:pPr marL="228600" indent="-228600" algn="l">
              <a:buAutoNum type="arabicPeriod"/>
            </a:pPr>
            <a:r>
              <a:rPr lang="en-US" sz="1200" dirty="0" smtClean="0"/>
              <a:t>On the very left side (near by the origin point of the drawing) the selected source connector has to be drawn with vertical alignment. All cavities with wire assignment has to be placed first, then all other empty cavities.</a:t>
            </a:r>
          </a:p>
          <a:p>
            <a:pPr marL="228600" indent="-228600" algn="l">
              <a:buAutoNum type="arabicPeriod"/>
            </a:pPr>
            <a:r>
              <a:rPr lang="en-US" sz="1200" dirty="0" smtClean="0"/>
              <a:t>All connected connectors with their cavities has to be placed on top horizontally from left to right with an fixed offset in between. All cavities with wire information which can be directly connected to the source connector has to be drawn first, then all other cavities with additional wire information, and at the end all empty cavities.</a:t>
            </a:r>
          </a:p>
          <a:p>
            <a:pPr marL="228600" indent="-228600" algn="l">
              <a:buAutoNum type="arabicPeriod"/>
            </a:pPr>
            <a:r>
              <a:rPr lang="en-US" sz="1200" dirty="0" smtClean="0"/>
              <a:t>The active wire lines has be drawn without overlapping junctions and only one vertex point. To achieve this behavior a pre-process has to be calculate the correct draw order of the cavities in respect to their assigned wires on the source connector. </a:t>
            </a:r>
          </a:p>
          <a:p>
            <a:pPr marL="228600" indent="-228600" algn="l">
              <a:buAutoNum type="arabicPeriod"/>
            </a:pPr>
            <a:endParaRPr lang="en-US" sz="1200" dirty="0"/>
          </a:p>
        </p:txBody>
      </p:sp>
      <p:sp>
        <p:nvSpPr>
          <p:cNvPr id="10" name="Rounded Rectangle 9"/>
          <p:cNvSpPr/>
          <p:nvPr/>
        </p:nvSpPr>
        <p:spPr bwMode="auto">
          <a:xfrm>
            <a:off x="374820" y="4724400"/>
            <a:ext cx="368130" cy="581265"/>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ounded Rectangle 10"/>
          <p:cNvSpPr/>
          <p:nvPr/>
        </p:nvSpPr>
        <p:spPr bwMode="auto">
          <a:xfrm>
            <a:off x="719657" y="4238624"/>
            <a:ext cx="7311326" cy="550545"/>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374820" y="4398555"/>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Arial" charset="0"/>
              </a:rPr>
              <a:t>1.</a:t>
            </a:r>
          </a:p>
        </p:txBody>
      </p:sp>
      <p:sp>
        <p:nvSpPr>
          <p:cNvPr id="13" name="Oval 12"/>
          <p:cNvSpPr/>
          <p:nvPr/>
        </p:nvSpPr>
        <p:spPr bwMode="auto">
          <a:xfrm>
            <a:off x="4638675" y="3916481"/>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2</a:t>
            </a:r>
            <a:r>
              <a:rPr kumimoji="0" lang="en-US" sz="1400" b="0" i="0" u="none" strike="noStrike" cap="none" normalizeH="0" baseline="0" dirty="0" smtClean="0">
                <a:ln>
                  <a:noFill/>
                </a:ln>
                <a:solidFill>
                  <a:srgbClr val="00B050"/>
                </a:solidFill>
                <a:effectLst/>
                <a:latin typeface="Arial" charset="0"/>
              </a:rPr>
              <a:t>.</a:t>
            </a:r>
          </a:p>
        </p:txBody>
      </p:sp>
      <p:sp>
        <p:nvSpPr>
          <p:cNvPr id="16" name="Rounded Rectangle 15"/>
          <p:cNvSpPr/>
          <p:nvPr/>
        </p:nvSpPr>
        <p:spPr bwMode="auto">
          <a:xfrm>
            <a:off x="859187" y="4791075"/>
            <a:ext cx="6770338" cy="480198"/>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5734050" y="5290461"/>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solidFill>
                  <a:srgbClr val="00B050"/>
                </a:solidFill>
              </a:rPr>
              <a:t>3</a:t>
            </a:r>
            <a:r>
              <a:rPr kumimoji="0" lang="en-US" sz="1400" b="0" i="0" u="none" strike="noStrike" cap="none" normalizeH="0" baseline="0" dirty="0" smtClean="0">
                <a:ln>
                  <a:noFill/>
                </a:ln>
                <a:solidFill>
                  <a:srgbClr val="00B050"/>
                </a:solidFill>
                <a:effectLst/>
                <a:latin typeface="Arial" charset="0"/>
              </a:rPr>
              <a:t>.</a:t>
            </a:r>
          </a:p>
        </p:txBody>
      </p:sp>
    </p:spTree>
    <p:extLst>
      <p:ext uri="{BB962C8B-B14F-4D97-AF65-F5344CB8AC3E}">
        <p14:creationId xmlns:p14="http://schemas.microsoft.com/office/powerpoint/2010/main" val="161021777"/>
      </p:ext>
    </p:extLst>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004" y="3081784"/>
            <a:ext cx="7820025" cy="2884167"/>
          </a:xfrm>
          <a:prstGeom prst="rect">
            <a:avLst/>
          </a:prstGeom>
        </p:spPr>
      </p:pic>
      <p:sp>
        <p:nvSpPr>
          <p:cNvPr id="2" name="Title 1"/>
          <p:cNvSpPr>
            <a:spLocks noGrp="1"/>
          </p:cNvSpPr>
          <p:nvPr>
            <p:ph type="ctrTitle"/>
          </p:nvPr>
        </p:nvSpPr>
        <p:spPr>
          <a:xfrm>
            <a:off x="117475" y="142876"/>
            <a:ext cx="7785100" cy="666750"/>
          </a:xfrm>
        </p:spPr>
        <p:txBody>
          <a:bodyPr/>
          <a:lstStyle/>
          <a:p>
            <a:r>
              <a:rPr lang="en-US" altLang="zh-CN" sz="2800" dirty="0" smtClean="0"/>
              <a:t>Connectivity view redesign</a:t>
            </a:r>
            <a:endParaRPr lang="en-US" sz="2800" dirty="0"/>
          </a:p>
        </p:txBody>
      </p:sp>
      <p:sp>
        <p:nvSpPr>
          <p:cNvPr id="7" name="TextBox 6"/>
          <p:cNvSpPr txBox="1"/>
          <p:nvPr/>
        </p:nvSpPr>
        <p:spPr>
          <a:xfrm>
            <a:off x="115004" y="885825"/>
            <a:ext cx="2621230" cy="369332"/>
          </a:xfrm>
          <a:prstGeom prst="rect">
            <a:avLst/>
          </a:prstGeom>
          <a:noFill/>
        </p:spPr>
        <p:txBody>
          <a:bodyPr wrap="none" rtlCol="0">
            <a:spAutoFit/>
          </a:bodyPr>
          <a:lstStyle/>
          <a:p>
            <a:r>
              <a:rPr lang="en-US" dirty="0" smtClean="0"/>
              <a:t>3. Connector box layout</a:t>
            </a:r>
            <a:endParaRPr lang="en-US" dirty="0"/>
          </a:p>
        </p:txBody>
      </p:sp>
      <p:sp>
        <p:nvSpPr>
          <p:cNvPr id="8" name="TextBox 7"/>
          <p:cNvSpPr txBox="1"/>
          <p:nvPr/>
        </p:nvSpPr>
        <p:spPr>
          <a:xfrm>
            <a:off x="115004" y="1337563"/>
            <a:ext cx="8758196" cy="1938992"/>
          </a:xfrm>
          <a:prstGeom prst="rect">
            <a:avLst/>
          </a:prstGeom>
          <a:noFill/>
        </p:spPr>
        <p:txBody>
          <a:bodyPr wrap="square" rtlCol="0">
            <a:spAutoFit/>
          </a:bodyPr>
          <a:lstStyle/>
          <a:p>
            <a:pPr algn="l"/>
            <a:r>
              <a:rPr lang="en-US" sz="1200" dirty="0" smtClean="0"/>
              <a:t>The connectors itself should be displayed as yellow boxes containing following graphical information:</a:t>
            </a:r>
          </a:p>
          <a:p>
            <a:pPr algn="l"/>
            <a:endParaRPr lang="en-US" sz="1200" dirty="0" smtClean="0"/>
          </a:p>
          <a:p>
            <a:pPr marL="228600" indent="-228600" algn="l">
              <a:buAutoNum type="arabicPeriod"/>
            </a:pPr>
            <a:r>
              <a:rPr lang="en-US" sz="1200" dirty="0" smtClean="0"/>
              <a:t>Connector ID (name) and description (in rectangle brackets and a bit smaller text height)</a:t>
            </a:r>
          </a:p>
          <a:p>
            <a:pPr marL="228600" indent="-228600" algn="l">
              <a:buAutoNum type="arabicPeriod"/>
            </a:pPr>
            <a:r>
              <a:rPr lang="en-US" sz="1200" dirty="0" smtClean="0"/>
              <a:t>Cavities of the connector represented as filled circles with regarding cavity number and an fix offset in between</a:t>
            </a:r>
          </a:p>
          <a:p>
            <a:pPr marL="628650" lvl="1" indent="-171450" algn="l">
              <a:buFontTx/>
              <a:buChar char="-"/>
            </a:pPr>
            <a:r>
              <a:rPr lang="en-US" sz="1200" dirty="0" smtClean="0"/>
              <a:t>filled black circles represents cavities with a wire connection to the source connector (the source connector only has black filled circles if a wire is assigned!)</a:t>
            </a:r>
          </a:p>
          <a:p>
            <a:pPr marL="628650" lvl="1" indent="-171450" algn="l">
              <a:buFontTx/>
              <a:buChar char="-"/>
            </a:pPr>
            <a:r>
              <a:rPr lang="en-US" sz="1200" dirty="0"/>
              <a:t>f</a:t>
            </a:r>
            <a:r>
              <a:rPr lang="en-US" sz="1200" dirty="0" smtClean="0"/>
              <a:t>illed grey circles represents cavities with a additional wire connection which are NOT connected to the source connector (is also valid for connections between destination connectors)</a:t>
            </a:r>
            <a:endParaRPr lang="en-US" sz="1200" dirty="0"/>
          </a:p>
          <a:p>
            <a:pPr marL="628650" lvl="1" indent="-171450" algn="l">
              <a:buFontTx/>
              <a:buChar char="-"/>
            </a:pPr>
            <a:r>
              <a:rPr lang="en-US" sz="1200" dirty="0" smtClean="0"/>
              <a:t>non-filled circles represents cavities without any wire information (empty cavities)</a:t>
            </a:r>
          </a:p>
          <a:p>
            <a:pPr marL="628650" lvl="1" indent="-171450" algn="l">
              <a:buFontTx/>
              <a:buChar char="-"/>
            </a:pPr>
            <a:r>
              <a:rPr lang="en-US" sz="1200" dirty="0" smtClean="0"/>
              <a:t>all of this “cavity groups” has to be drawn in the alphabetically order like displayed in the screenshot below</a:t>
            </a:r>
            <a:endParaRPr lang="en-US" sz="1200" dirty="0"/>
          </a:p>
        </p:txBody>
      </p:sp>
      <p:sp>
        <p:nvSpPr>
          <p:cNvPr id="10" name="Rounded Rectangle 9"/>
          <p:cNvSpPr/>
          <p:nvPr/>
        </p:nvSpPr>
        <p:spPr bwMode="auto">
          <a:xfrm>
            <a:off x="3190874" y="3251973"/>
            <a:ext cx="1695451" cy="386725"/>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1" name="Rounded Rectangle 10"/>
          <p:cNvSpPr/>
          <p:nvPr/>
        </p:nvSpPr>
        <p:spPr bwMode="auto">
          <a:xfrm>
            <a:off x="351718" y="3645124"/>
            <a:ext cx="7392107" cy="488398"/>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2905124" y="3275930"/>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Arial" charset="0"/>
              </a:rPr>
              <a:t>1.</a:t>
            </a:r>
          </a:p>
        </p:txBody>
      </p:sp>
      <p:sp>
        <p:nvSpPr>
          <p:cNvPr id="13" name="Oval 12"/>
          <p:cNvSpPr/>
          <p:nvPr/>
        </p:nvSpPr>
        <p:spPr bwMode="auto">
          <a:xfrm>
            <a:off x="1019175" y="3342169"/>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2</a:t>
            </a:r>
            <a:r>
              <a:rPr kumimoji="0" lang="en-US" sz="1400" b="0" i="0" u="none" strike="noStrike" cap="none" normalizeH="0" baseline="0" dirty="0" smtClean="0">
                <a:ln>
                  <a:noFill/>
                </a:ln>
                <a:solidFill>
                  <a:srgbClr val="00B050"/>
                </a:solidFill>
                <a:effectLst/>
                <a:latin typeface="Arial" charset="0"/>
              </a:rPr>
              <a:t>.</a:t>
            </a:r>
          </a:p>
        </p:txBody>
      </p:sp>
      <p:sp>
        <p:nvSpPr>
          <p:cNvPr id="14" name="Rounded Rectangle 13"/>
          <p:cNvSpPr/>
          <p:nvPr/>
        </p:nvSpPr>
        <p:spPr bwMode="auto">
          <a:xfrm>
            <a:off x="351719" y="4139948"/>
            <a:ext cx="524582" cy="1746501"/>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876300" y="5551270"/>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4</a:t>
            </a:r>
            <a:r>
              <a:rPr kumimoji="0" lang="en-US" sz="1400" b="0" i="0" u="none" strike="noStrike" cap="none" normalizeH="0" baseline="0" dirty="0" smtClean="0">
                <a:ln>
                  <a:noFill/>
                </a:ln>
                <a:solidFill>
                  <a:srgbClr val="00B050"/>
                </a:solidFill>
                <a:effectLst/>
                <a:latin typeface="Arial" charset="0"/>
              </a:rPr>
              <a:t>.</a:t>
            </a:r>
          </a:p>
        </p:txBody>
      </p:sp>
      <p:sp>
        <p:nvSpPr>
          <p:cNvPr id="16" name="Rounded Rectangle 15"/>
          <p:cNvSpPr/>
          <p:nvPr/>
        </p:nvSpPr>
        <p:spPr bwMode="auto">
          <a:xfrm>
            <a:off x="876300" y="4139948"/>
            <a:ext cx="4010025" cy="959804"/>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7" name="Oval 16"/>
          <p:cNvSpPr/>
          <p:nvPr/>
        </p:nvSpPr>
        <p:spPr bwMode="auto">
          <a:xfrm>
            <a:off x="4886325" y="4505881"/>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solidFill>
                  <a:srgbClr val="00B050"/>
                </a:solidFill>
              </a:rPr>
              <a:t>3</a:t>
            </a:r>
            <a:r>
              <a:rPr kumimoji="0" lang="en-US" sz="1400" b="0" i="0" u="none" strike="noStrike" cap="none" normalizeH="0" baseline="0" dirty="0" smtClean="0">
                <a:ln>
                  <a:noFill/>
                </a:ln>
                <a:solidFill>
                  <a:srgbClr val="00B050"/>
                </a:solidFill>
                <a:effectLst/>
                <a:latin typeface="Arial" charset="0"/>
              </a:rPr>
              <a:t>.</a:t>
            </a:r>
          </a:p>
        </p:txBody>
      </p:sp>
      <p:sp>
        <p:nvSpPr>
          <p:cNvPr id="5" name="TextBox 4"/>
          <p:cNvSpPr txBox="1"/>
          <p:nvPr/>
        </p:nvSpPr>
        <p:spPr>
          <a:xfrm>
            <a:off x="5438775" y="4505881"/>
            <a:ext cx="3352800" cy="2308324"/>
          </a:xfrm>
          <a:prstGeom prst="rect">
            <a:avLst/>
          </a:prstGeom>
          <a:noFill/>
        </p:spPr>
        <p:txBody>
          <a:bodyPr wrap="square" rtlCol="0">
            <a:spAutoFit/>
          </a:bodyPr>
          <a:lstStyle/>
          <a:p>
            <a:pPr marL="228600" indent="-228600" algn="l">
              <a:buFont typeface="+mj-lt"/>
              <a:buAutoNum type="arabicPeriod" startAt="3"/>
            </a:pPr>
            <a:r>
              <a:rPr lang="en-US" sz="1200" dirty="0" smtClean="0"/>
              <a:t>Not connected wire information has to be displayed as dashed grey arrows going outside from the relevant cavity circle. Each arrow should also display the wire number on the line.</a:t>
            </a:r>
          </a:p>
          <a:p>
            <a:pPr marL="228600" indent="-228600" algn="l">
              <a:buFont typeface="+mj-lt"/>
              <a:buAutoNum type="arabicPeriod" startAt="3"/>
            </a:pPr>
            <a:r>
              <a:rPr lang="en-US" sz="1200" dirty="0" smtClean="0"/>
              <a:t>All connected wire information has to be displayed as graphical polyline. Line color originated form the color code information, line width (pen width) has to be calculated from the wire CSA (cross section area) value.</a:t>
            </a:r>
          </a:p>
          <a:p>
            <a:pPr algn="l"/>
            <a:r>
              <a:rPr lang="en-US" sz="1200" dirty="0" smtClean="0"/>
              <a:t> </a:t>
            </a:r>
            <a:endParaRPr lang="en-US" sz="1200" dirty="0"/>
          </a:p>
        </p:txBody>
      </p:sp>
    </p:spTree>
    <p:extLst>
      <p:ext uri="{BB962C8B-B14F-4D97-AF65-F5344CB8AC3E}">
        <p14:creationId xmlns:p14="http://schemas.microsoft.com/office/powerpoint/2010/main" val="2790890330"/>
      </p:ext>
    </p:extLst>
  </p:cSld>
  <p:clrMapOvr>
    <a:masterClrMapping/>
  </p:clrMapOvr>
  <p:transition>
    <p:zoom/>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32152" r="41952" b="74979"/>
          <a:stretch/>
        </p:blipFill>
        <p:spPr>
          <a:xfrm>
            <a:off x="2400299" y="3594506"/>
            <a:ext cx="3819526" cy="2313635"/>
          </a:xfrm>
          <a:prstGeom prst="rect">
            <a:avLst/>
          </a:prstGeom>
        </p:spPr>
      </p:pic>
      <p:sp>
        <p:nvSpPr>
          <p:cNvPr id="2" name="Title 1"/>
          <p:cNvSpPr>
            <a:spLocks noGrp="1"/>
          </p:cNvSpPr>
          <p:nvPr>
            <p:ph type="ctrTitle"/>
          </p:nvPr>
        </p:nvSpPr>
        <p:spPr>
          <a:xfrm>
            <a:off x="117475" y="142876"/>
            <a:ext cx="7785100" cy="666750"/>
          </a:xfrm>
        </p:spPr>
        <p:txBody>
          <a:bodyPr/>
          <a:lstStyle/>
          <a:p>
            <a:r>
              <a:rPr lang="en-US" altLang="zh-CN" sz="2800" dirty="0" smtClean="0"/>
              <a:t>Connectivity view redesign</a:t>
            </a:r>
            <a:endParaRPr lang="en-US" sz="2800" dirty="0"/>
          </a:p>
        </p:txBody>
      </p:sp>
      <p:sp>
        <p:nvSpPr>
          <p:cNvPr id="7" name="TextBox 6"/>
          <p:cNvSpPr txBox="1"/>
          <p:nvPr/>
        </p:nvSpPr>
        <p:spPr>
          <a:xfrm>
            <a:off x="115004" y="885825"/>
            <a:ext cx="2621230" cy="369332"/>
          </a:xfrm>
          <a:prstGeom prst="rect">
            <a:avLst/>
          </a:prstGeom>
          <a:noFill/>
        </p:spPr>
        <p:txBody>
          <a:bodyPr wrap="none" rtlCol="0">
            <a:spAutoFit/>
          </a:bodyPr>
          <a:lstStyle/>
          <a:p>
            <a:r>
              <a:rPr lang="en-US" dirty="0" smtClean="0"/>
              <a:t>3. Connector box layout</a:t>
            </a:r>
            <a:endParaRPr lang="en-US" dirty="0"/>
          </a:p>
        </p:txBody>
      </p:sp>
      <p:sp>
        <p:nvSpPr>
          <p:cNvPr id="8" name="TextBox 7"/>
          <p:cNvSpPr txBox="1"/>
          <p:nvPr/>
        </p:nvSpPr>
        <p:spPr>
          <a:xfrm>
            <a:off x="115004" y="1337563"/>
            <a:ext cx="8758196" cy="2123658"/>
          </a:xfrm>
          <a:prstGeom prst="rect">
            <a:avLst/>
          </a:prstGeom>
          <a:noFill/>
        </p:spPr>
        <p:txBody>
          <a:bodyPr wrap="square" rtlCol="0">
            <a:spAutoFit/>
          </a:bodyPr>
          <a:lstStyle/>
          <a:p>
            <a:pPr algn="l"/>
            <a:r>
              <a:rPr lang="en-US" sz="1200" dirty="0" smtClean="0"/>
              <a:t>Sometimes connectors are assigned to components. This has to be considered while generated the connector box </a:t>
            </a:r>
          </a:p>
          <a:p>
            <a:pPr algn="l"/>
            <a:r>
              <a:rPr lang="en-US" sz="1200" dirty="0" smtClean="0"/>
              <a:t>graphic.</a:t>
            </a:r>
          </a:p>
          <a:p>
            <a:pPr algn="l"/>
            <a:endParaRPr lang="en-US" sz="1200" dirty="0" smtClean="0"/>
          </a:p>
          <a:p>
            <a:pPr marL="228600" indent="-228600" algn="l">
              <a:buAutoNum type="arabicPeriod"/>
            </a:pPr>
            <a:r>
              <a:rPr lang="en-US" sz="1200" dirty="0" smtClean="0"/>
              <a:t>Components has to be displayed as additional light-grey filled box on top of the regarding connector box. The width of the component box should be minimal wider as the overall with of the connector box. The box height should be fix. Inside this box the component ID (name) and (if available) the component description (in rectangle brackets) has to be displayed in red text color.</a:t>
            </a:r>
          </a:p>
          <a:p>
            <a:pPr marL="228600" indent="-228600" algn="l">
              <a:buAutoNum type="arabicPeriod"/>
            </a:pPr>
            <a:r>
              <a:rPr lang="en-US" sz="1200" dirty="0" smtClean="0"/>
              <a:t>The connector box height is a fix value depending on the predefined text height and offset values. But the connector box width is a calculated value consist of the cavity count + offsets in between. If the text width is wider as the calculated connector box width originated from the cavity count the overall connector box width has to be calculated in respect to the displayed connector ID/description texts.</a:t>
            </a:r>
            <a:endParaRPr lang="en-US" sz="1200" dirty="0"/>
          </a:p>
        </p:txBody>
      </p:sp>
      <p:sp>
        <p:nvSpPr>
          <p:cNvPr id="10" name="Rounded Rectangle 9"/>
          <p:cNvSpPr/>
          <p:nvPr/>
        </p:nvSpPr>
        <p:spPr bwMode="auto">
          <a:xfrm>
            <a:off x="2614611" y="3609305"/>
            <a:ext cx="3300414" cy="676945"/>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2328861" y="3933254"/>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Arial" charset="0"/>
              </a:rPr>
              <a:t>1.</a:t>
            </a:r>
          </a:p>
        </p:txBody>
      </p:sp>
      <p:cxnSp>
        <p:nvCxnSpPr>
          <p:cNvPr id="6" name="Straight Arrow Connector 5"/>
          <p:cNvCxnSpPr/>
          <p:nvPr/>
        </p:nvCxnSpPr>
        <p:spPr bwMode="auto">
          <a:xfrm>
            <a:off x="2867025" y="4552950"/>
            <a:ext cx="2847975" cy="0"/>
          </a:xfrm>
          <a:prstGeom prst="straightConnector1">
            <a:avLst/>
          </a:prstGeom>
          <a:solidFill>
            <a:srgbClr val="FFFFCC"/>
          </a:solidFill>
          <a:ln w="25400" cap="flat" cmpd="sng" algn="ctr">
            <a:solidFill>
              <a:srgbClr val="00B05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Oval 17"/>
          <p:cNvSpPr/>
          <p:nvPr/>
        </p:nvSpPr>
        <p:spPr bwMode="auto">
          <a:xfrm>
            <a:off x="2867025" y="4599845"/>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2</a:t>
            </a:r>
            <a:r>
              <a:rPr kumimoji="0" lang="en-US" sz="1400" b="0" i="0" u="none" strike="noStrike" cap="none" normalizeH="0" baseline="0" dirty="0" smtClean="0">
                <a:ln>
                  <a:noFill/>
                </a:ln>
                <a:solidFill>
                  <a:srgbClr val="00B050"/>
                </a:solidFill>
                <a:effectLst/>
                <a:latin typeface="Arial" charset="0"/>
              </a:rPr>
              <a:t>.</a:t>
            </a:r>
          </a:p>
        </p:txBody>
      </p:sp>
      <p:cxnSp>
        <p:nvCxnSpPr>
          <p:cNvPr id="19" name="Straight Arrow Connector 18"/>
          <p:cNvCxnSpPr/>
          <p:nvPr/>
        </p:nvCxnSpPr>
        <p:spPr bwMode="auto">
          <a:xfrm>
            <a:off x="3262312" y="4817997"/>
            <a:ext cx="252413" cy="1654"/>
          </a:xfrm>
          <a:prstGeom prst="straightConnector1">
            <a:avLst/>
          </a:prstGeom>
          <a:solidFill>
            <a:srgbClr val="FFFFCC"/>
          </a:solidFill>
          <a:ln w="25400" cap="flat" cmpd="sng" algn="ctr">
            <a:solidFill>
              <a:srgbClr val="00B050"/>
            </a:solidFill>
            <a:prstDash val="solid"/>
            <a:round/>
            <a:headEnd type="triangle"/>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872970435"/>
      </p:ext>
    </p:extLst>
  </p:cSld>
  <p:clrMapOvr>
    <a:masterClrMapping/>
  </p:clrMapOvr>
  <p:transition>
    <p:zoom/>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17475" y="1933575"/>
            <a:ext cx="2510016" cy="3600986"/>
          </a:xfrm>
          <a:prstGeom prst="rect">
            <a:avLst/>
          </a:prstGeom>
          <a:noFill/>
        </p:spPr>
        <p:txBody>
          <a:bodyPr wrap="square" rtlCol="0">
            <a:spAutoFit/>
          </a:bodyPr>
          <a:lstStyle/>
          <a:p>
            <a:pPr marL="228600" indent="-228600" algn="l">
              <a:buFont typeface="+mj-lt"/>
              <a:buAutoNum type="arabicPeriod"/>
            </a:pPr>
            <a:r>
              <a:rPr lang="en-US" sz="1200" dirty="0" smtClean="0"/>
              <a:t>Each wire line should be drawn from source cavity to the destination cavity circle.</a:t>
            </a:r>
          </a:p>
          <a:p>
            <a:pPr marL="228600" indent="-228600" algn="l">
              <a:buFont typeface="+mj-lt"/>
              <a:buAutoNum type="arabicPeriod"/>
            </a:pPr>
            <a:r>
              <a:rPr lang="en-US" sz="1200" dirty="0" smtClean="0"/>
              <a:t>Different wires contains different appearance. The color code can contain one or two colors. If two colors are assigned, both has to be displayed as base and secondary color. Also the CSA value should be displayed by setting the pen width of the wire line.</a:t>
            </a:r>
          </a:p>
          <a:p>
            <a:pPr marL="228600" indent="-228600" algn="l">
              <a:buFont typeface="+mj-lt"/>
              <a:buAutoNum type="arabicPeriod"/>
            </a:pPr>
            <a:r>
              <a:rPr lang="en-US" sz="1200" dirty="0" smtClean="0"/>
              <a:t>If cores of cables are existent, both core lines has to be drawn side-by-side and an ellipse indicator must be displayed on one or both ends of the lines.</a:t>
            </a:r>
            <a:endParaRPr lang="en-US" sz="12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22183" y="2152650"/>
            <a:ext cx="6051018" cy="3793542"/>
          </a:xfrm>
          <a:prstGeom prst="rect">
            <a:avLst/>
          </a:prstGeom>
        </p:spPr>
      </p:pic>
      <p:sp>
        <p:nvSpPr>
          <p:cNvPr id="2" name="Title 1"/>
          <p:cNvSpPr>
            <a:spLocks noGrp="1"/>
          </p:cNvSpPr>
          <p:nvPr>
            <p:ph type="ctrTitle"/>
          </p:nvPr>
        </p:nvSpPr>
        <p:spPr>
          <a:xfrm>
            <a:off x="117475" y="142876"/>
            <a:ext cx="7785100" cy="666750"/>
          </a:xfrm>
        </p:spPr>
        <p:txBody>
          <a:bodyPr/>
          <a:lstStyle/>
          <a:p>
            <a:r>
              <a:rPr lang="en-US" altLang="zh-CN" sz="2800" dirty="0" smtClean="0"/>
              <a:t>Connectivity view redesign</a:t>
            </a:r>
            <a:endParaRPr lang="en-US" sz="2800" dirty="0"/>
          </a:p>
        </p:txBody>
      </p:sp>
      <p:sp>
        <p:nvSpPr>
          <p:cNvPr id="7" name="TextBox 6"/>
          <p:cNvSpPr txBox="1"/>
          <p:nvPr/>
        </p:nvSpPr>
        <p:spPr>
          <a:xfrm>
            <a:off x="115004" y="888928"/>
            <a:ext cx="2018501" cy="369332"/>
          </a:xfrm>
          <a:prstGeom prst="rect">
            <a:avLst/>
          </a:prstGeom>
          <a:noFill/>
        </p:spPr>
        <p:txBody>
          <a:bodyPr wrap="none" rtlCol="0">
            <a:spAutoFit/>
          </a:bodyPr>
          <a:lstStyle/>
          <a:p>
            <a:r>
              <a:rPr lang="en-US" dirty="0"/>
              <a:t>4</a:t>
            </a:r>
            <a:r>
              <a:rPr lang="en-US" dirty="0" smtClean="0"/>
              <a:t>. Wire line layout</a:t>
            </a:r>
            <a:endParaRPr lang="en-US" dirty="0"/>
          </a:p>
        </p:txBody>
      </p:sp>
      <p:sp>
        <p:nvSpPr>
          <p:cNvPr id="8" name="TextBox 7"/>
          <p:cNvSpPr txBox="1"/>
          <p:nvPr/>
        </p:nvSpPr>
        <p:spPr>
          <a:xfrm>
            <a:off x="115004" y="1337563"/>
            <a:ext cx="8758196" cy="461665"/>
          </a:xfrm>
          <a:prstGeom prst="rect">
            <a:avLst/>
          </a:prstGeom>
          <a:noFill/>
        </p:spPr>
        <p:txBody>
          <a:bodyPr wrap="square" rtlCol="0">
            <a:spAutoFit/>
          </a:bodyPr>
          <a:lstStyle/>
          <a:p>
            <a:pPr algn="l"/>
            <a:r>
              <a:rPr lang="en-US" sz="1200" dirty="0" smtClean="0"/>
              <a:t>Wires has to be drawn as simple polylines with only one vertex point in between. During generation of the view it is very important that no overlapping wire lines will be drawn. This is a </a:t>
            </a:r>
            <a:r>
              <a:rPr lang="en-US" sz="1200" dirty="0" smtClean="0">
                <a:solidFill>
                  <a:srgbClr val="FF0000"/>
                </a:solidFill>
              </a:rPr>
              <a:t>golden rule </a:t>
            </a:r>
            <a:r>
              <a:rPr lang="en-US" sz="1200" dirty="0" smtClean="0"/>
              <a:t>and has to be strongly considered!</a:t>
            </a:r>
            <a:endParaRPr lang="en-US" sz="1200" dirty="0"/>
          </a:p>
        </p:txBody>
      </p:sp>
      <p:sp>
        <p:nvSpPr>
          <p:cNvPr id="10" name="Rounded Rectangle 9"/>
          <p:cNvSpPr/>
          <p:nvPr/>
        </p:nvSpPr>
        <p:spPr bwMode="auto">
          <a:xfrm>
            <a:off x="3152775" y="2543175"/>
            <a:ext cx="2162175" cy="1066800"/>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3102768" y="2259175"/>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Arial" charset="0"/>
              </a:rPr>
              <a:t>1.</a:t>
            </a:r>
          </a:p>
        </p:txBody>
      </p:sp>
      <p:sp>
        <p:nvSpPr>
          <p:cNvPr id="18" name="Oval 17"/>
          <p:cNvSpPr/>
          <p:nvPr/>
        </p:nvSpPr>
        <p:spPr bwMode="auto">
          <a:xfrm>
            <a:off x="5038725" y="4628420"/>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2</a:t>
            </a:r>
            <a:r>
              <a:rPr kumimoji="0" lang="en-US" sz="1400" b="0" i="0" u="none" strike="noStrike" cap="none" normalizeH="0" baseline="0" dirty="0" smtClean="0">
                <a:ln>
                  <a:noFill/>
                </a:ln>
                <a:solidFill>
                  <a:srgbClr val="00B050"/>
                </a:solidFill>
                <a:effectLst/>
                <a:latin typeface="Arial" charset="0"/>
              </a:rPr>
              <a:t>.</a:t>
            </a:r>
          </a:p>
        </p:txBody>
      </p:sp>
      <p:sp>
        <p:nvSpPr>
          <p:cNvPr id="14" name="Rounded Rectangle 13"/>
          <p:cNvSpPr/>
          <p:nvPr/>
        </p:nvSpPr>
        <p:spPr bwMode="auto">
          <a:xfrm>
            <a:off x="5181600" y="3609975"/>
            <a:ext cx="2209800" cy="1066800"/>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5" name="Oval 14"/>
          <p:cNvSpPr/>
          <p:nvPr/>
        </p:nvSpPr>
        <p:spPr bwMode="auto">
          <a:xfrm>
            <a:off x="8175625" y="3352800"/>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smtClean="0">
                <a:solidFill>
                  <a:srgbClr val="00B050"/>
                </a:solidFill>
              </a:rPr>
              <a:t>3</a:t>
            </a:r>
            <a:r>
              <a:rPr kumimoji="0" lang="en-US" sz="1400" b="0" i="0" u="none" strike="noStrike" cap="none" normalizeH="0" baseline="0" dirty="0" smtClean="0">
                <a:ln>
                  <a:noFill/>
                </a:ln>
                <a:solidFill>
                  <a:srgbClr val="00B050"/>
                </a:solidFill>
                <a:effectLst/>
                <a:latin typeface="Arial" charset="0"/>
              </a:rPr>
              <a:t>.</a:t>
            </a:r>
          </a:p>
        </p:txBody>
      </p:sp>
      <p:sp>
        <p:nvSpPr>
          <p:cNvPr id="16" name="Rounded Rectangle 15"/>
          <p:cNvSpPr/>
          <p:nvPr/>
        </p:nvSpPr>
        <p:spPr bwMode="auto">
          <a:xfrm>
            <a:off x="7559675" y="2781300"/>
            <a:ext cx="1231900" cy="571500"/>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Tree>
    <p:extLst>
      <p:ext uri="{BB962C8B-B14F-4D97-AF65-F5344CB8AC3E}">
        <p14:creationId xmlns:p14="http://schemas.microsoft.com/office/powerpoint/2010/main" val="3564108572"/>
      </p:ext>
    </p:extLst>
  </p:cSld>
  <p:clrMapOvr>
    <a:masterClrMapping/>
  </p:clrMapOvr>
  <p:transition>
    <p:zoom/>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5959" y="3306077"/>
            <a:ext cx="5533733" cy="1396204"/>
          </a:xfrm>
          <a:prstGeom prst="rect">
            <a:avLst/>
          </a:prstGeom>
        </p:spPr>
      </p:pic>
      <p:sp>
        <p:nvSpPr>
          <p:cNvPr id="13" name="TextBox 12"/>
          <p:cNvSpPr txBox="1"/>
          <p:nvPr/>
        </p:nvSpPr>
        <p:spPr>
          <a:xfrm>
            <a:off x="117475" y="1933575"/>
            <a:ext cx="2510016" cy="3970318"/>
          </a:xfrm>
          <a:prstGeom prst="rect">
            <a:avLst/>
          </a:prstGeom>
          <a:noFill/>
        </p:spPr>
        <p:txBody>
          <a:bodyPr wrap="square" rtlCol="0">
            <a:spAutoFit/>
          </a:bodyPr>
          <a:lstStyle/>
          <a:p>
            <a:pPr marL="228600" indent="-228600" algn="l">
              <a:buFont typeface="+mj-lt"/>
              <a:buAutoNum type="arabicPeriod"/>
            </a:pPr>
            <a:r>
              <a:rPr lang="en-US" sz="1200" dirty="0" smtClean="0"/>
              <a:t>Every line has to display the name on the wire beside the start cavity circle outside of the connector box</a:t>
            </a:r>
          </a:p>
          <a:p>
            <a:pPr marL="228600" indent="-228600" algn="l">
              <a:buFont typeface="+mj-lt"/>
              <a:buAutoNum type="arabicPeriod"/>
            </a:pPr>
            <a:r>
              <a:rPr lang="en-US" sz="1200" dirty="0" smtClean="0"/>
              <a:t>This wire line is a combination of the VectorDraw polyline objects: the underlying solid polyline (here black) is a bit wider as the overlying dashed (here gray) polyline. The wire base color (color 1 or first color) has to be used for the underlying polyline, the secondary color (color 2 or additional color) has to be used for the overlaying (dashed) polyline.</a:t>
            </a:r>
          </a:p>
          <a:p>
            <a:pPr marL="228600" indent="-228600" algn="l">
              <a:buFont typeface="+mj-lt"/>
              <a:buAutoNum type="arabicPeriod"/>
            </a:pPr>
            <a:r>
              <a:rPr lang="en-US" sz="1200" dirty="0" smtClean="0"/>
              <a:t>The tooltip appears on every wire line and should contain information about “Wire name”, “CSA” and both color values.</a:t>
            </a:r>
            <a:endParaRPr lang="en-US" sz="1200" dirty="0"/>
          </a:p>
        </p:txBody>
      </p:sp>
      <p:sp>
        <p:nvSpPr>
          <p:cNvPr id="2" name="Title 1"/>
          <p:cNvSpPr>
            <a:spLocks noGrp="1"/>
          </p:cNvSpPr>
          <p:nvPr>
            <p:ph type="ctrTitle"/>
          </p:nvPr>
        </p:nvSpPr>
        <p:spPr>
          <a:xfrm>
            <a:off x="117475" y="142876"/>
            <a:ext cx="7785100" cy="666750"/>
          </a:xfrm>
        </p:spPr>
        <p:txBody>
          <a:bodyPr/>
          <a:lstStyle/>
          <a:p>
            <a:r>
              <a:rPr lang="en-US" altLang="zh-CN" sz="2800" dirty="0" smtClean="0"/>
              <a:t>Connectivity view redesign</a:t>
            </a:r>
            <a:endParaRPr lang="en-US" sz="2800" dirty="0"/>
          </a:p>
        </p:txBody>
      </p:sp>
      <p:sp>
        <p:nvSpPr>
          <p:cNvPr id="7" name="TextBox 6"/>
          <p:cNvSpPr txBox="1"/>
          <p:nvPr/>
        </p:nvSpPr>
        <p:spPr>
          <a:xfrm>
            <a:off x="115004" y="888928"/>
            <a:ext cx="2018501" cy="369332"/>
          </a:xfrm>
          <a:prstGeom prst="rect">
            <a:avLst/>
          </a:prstGeom>
          <a:noFill/>
        </p:spPr>
        <p:txBody>
          <a:bodyPr wrap="none" rtlCol="0">
            <a:spAutoFit/>
          </a:bodyPr>
          <a:lstStyle/>
          <a:p>
            <a:r>
              <a:rPr lang="en-US" dirty="0"/>
              <a:t>4</a:t>
            </a:r>
            <a:r>
              <a:rPr lang="en-US" dirty="0" smtClean="0"/>
              <a:t>. Wire line layout</a:t>
            </a:r>
            <a:endParaRPr lang="en-US" dirty="0"/>
          </a:p>
        </p:txBody>
      </p:sp>
      <p:sp>
        <p:nvSpPr>
          <p:cNvPr id="8" name="TextBox 7"/>
          <p:cNvSpPr txBox="1"/>
          <p:nvPr/>
        </p:nvSpPr>
        <p:spPr>
          <a:xfrm>
            <a:off x="115004" y="1337563"/>
            <a:ext cx="8758196" cy="461665"/>
          </a:xfrm>
          <a:prstGeom prst="rect">
            <a:avLst/>
          </a:prstGeom>
          <a:noFill/>
        </p:spPr>
        <p:txBody>
          <a:bodyPr wrap="square" rtlCol="0">
            <a:spAutoFit/>
          </a:bodyPr>
          <a:lstStyle/>
          <a:p>
            <a:pPr algn="l"/>
            <a:r>
              <a:rPr lang="en-US" sz="1200" dirty="0" smtClean="0"/>
              <a:t>If the wire color code contains a base and a secondary color, the layout of the wire line should be drawn like mentioned </a:t>
            </a:r>
          </a:p>
          <a:p>
            <a:pPr algn="l"/>
            <a:r>
              <a:rPr lang="en-US" sz="1200" dirty="0"/>
              <a:t>o</a:t>
            </a:r>
            <a:r>
              <a:rPr lang="en-US" sz="1200" dirty="0" smtClean="0"/>
              <a:t>n the screenshot below.</a:t>
            </a:r>
            <a:endParaRPr lang="en-US" sz="1200" dirty="0"/>
          </a:p>
        </p:txBody>
      </p:sp>
      <p:sp>
        <p:nvSpPr>
          <p:cNvPr id="10" name="Rounded Rectangle 9"/>
          <p:cNvSpPr/>
          <p:nvPr/>
        </p:nvSpPr>
        <p:spPr bwMode="auto">
          <a:xfrm>
            <a:off x="3838576" y="3495514"/>
            <a:ext cx="1743074" cy="657225"/>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3838576" y="3192559"/>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Arial" charset="0"/>
              </a:rPr>
              <a:t>1.</a:t>
            </a:r>
          </a:p>
        </p:txBody>
      </p:sp>
      <p:sp>
        <p:nvSpPr>
          <p:cNvPr id="18" name="Oval 17"/>
          <p:cNvSpPr/>
          <p:nvPr/>
        </p:nvSpPr>
        <p:spPr bwMode="auto">
          <a:xfrm>
            <a:off x="6562725" y="3672650"/>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2</a:t>
            </a:r>
            <a:r>
              <a:rPr kumimoji="0" lang="en-US" sz="1400" b="0" i="0" u="none" strike="noStrike" cap="none" normalizeH="0" baseline="0" dirty="0" smtClean="0">
                <a:ln>
                  <a:noFill/>
                </a:ln>
                <a:solidFill>
                  <a:srgbClr val="00B050"/>
                </a:solidFill>
                <a:effectLst/>
                <a:latin typeface="Arial" charset="0"/>
              </a:rPr>
              <a:t>.</a:t>
            </a:r>
          </a:p>
        </p:txBody>
      </p:sp>
      <p:sp>
        <p:nvSpPr>
          <p:cNvPr id="17" name="Rounded Rectangle 16"/>
          <p:cNvSpPr/>
          <p:nvPr/>
        </p:nvSpPr>
        <p:spPr bwMode="auto">
          <a:xfrm>
            <a:off x="5948978" y="3985130"/>
            <a:ext cx="2660714" cy="348746"/>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l="34271" t="59002" r="58541" b="34124"/>
          <a:stretch/>
        </p:blipFill>
        <p:spPr>
          <a:xfrm>
            <a:off x="4010025" y="4256571"/>
            <a:ext cx="657226" cy="400050"/>
          </a:xfrm>
          <a:prstGeom prst="rect">
            <a:avLst/>
          </a:prstGeom>
        </p:spPr>
      </p:pic>
      <p:sp>
        <p:nvSpPr>
          <p:cNvPr id="21" name="Oval 20"/>
          <p:cNvSpPr/>
          <p:nvPr/>
        </p:nvSpPr>
        <p:spPr bwMode="auto">
          <a:xfrm>
            <a:off x="4667251" y="4376496"/>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3</a:t>
            </a:r>
            <a:r>
              <a:rPr kumimoji="0" lang="en-US" sz="1400" b="0" i="0" u="none" strike="noStrike" cap="none" normalizeH="0" baseline="0" dirty="0" smtClean="0">
                <a:ln>
                  <a:noFill/>
                </a:ln>
                <a:solidFill>
                  <a:srgbClr val="00B050"/>
                </a:solidFill>
                <a:effectLst/>
                <a:latin typeface="Arial" charset="0"/>
              </a:rPr>
              <a:t>.</a:t>
            </a:r>
          </a:p>
        </p:txBody>
      </p:sp>
    </p:spTree>
    <p:extLst>
      <p:ext uri="{BB962C8B-B14F-4D97-AF65-F5344CB8AC3E}">
        <p14:creationId xmlns:p14="http://schemas.microsoft.com/office/powerpoint/2010/main" val="2821789625"/>
      </p:ext>
    </p:extLst>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952" y="1948047"/>
            <a:ext cx="3238095" cy="2961905"/>
          </a:xfrm>
          <a:prstGeom prst="rect">
            <a:avLst/>
          </a:prstGeom>
        </p:spPr>
      </p:pic>
      <p:sp>
        <p:nvSpPr>
          <p:cNvPr id="13" name="TextBox 12"/>
          <p:cNvSpPr txBox="1"/>
          <p:nvPr/>
        </p:nvSpPr>
        <p:spPr>
          <a:xfrm>
            <a:off x="117475" y="1933575"/>
            <a:ext cx="2510016" cy="4339650"/>
          </a:xfrm>
          <a:prstGeom prst="rect">
            <a:avLst/>
          </a:prstGeom>
          <a:noFill/>
        </p:spPr>
        <p:txBody>
          <a:bodyPr wrap="square" rtlCol="0">
            <a:spAutoFit/>
          </a:bodyPr>
          <a:lstStyle/>
          <a:p>
            <a:pPr marL="228600" indent="-228600" algn="l">
              <a:buFont typeface="+mj-lt"/>
              <a:buAutoNum type="arabicPeriod"/>
            </a:pPr>
            <a:r>
              <a:rPr lang="en-US" sz="1200" dirty="0" smtClean="0"/>
              <a:t>A combo box containing all connected destination connectors based on the selected source connector. The user can select one connector and by pressing the “Sel. Connector” button the connectivity view has to be reinitialized with the chosen connector as new source connector (left anchored one).</a:t>
            </a:r>
          </a:p>
          <a:p>
            <a:pPr marL="228600" indent="-228600" algn="l">
              <a:buFont typeface="+mj-lt"/>
              <a:buAutoNum type="arabicPeriod"/>
            </a:pPr>
            <a:r>
              <a:rPr lang="en-US" sz="1200" dirty="0" smtClean="0"/>
              <a:t>“Redraw” reinitialize the complete view with given source connector.</a:t>
            </a:r>
          </a:p>
          <a:p>
            <a:pPr marL="228600" indent="-228600" algn="l">
              <a:buFont typeface="+mj-lt"/>
              <a:buAutoNum type="arabicPeriod"/>
            </a:pPr>
            <a:r>
              <a:rPr lang="en-US" sz="1200" dirty="0" smtClean="0"/>
              <a:t>The “Export” button opens and save file dialog where the user is able to export the view to a CAD or picture-based file format.</a:t>
            </a:r>
          </a:p>
          <a:p>
            <a:pPr marL="228600" indent="-228600" algn="l">
              <a:buFont typeface="+mj-lt"/>
              <a:buAutoNum type="arabicPeriod"/>
            </a:pPr>
            <a:r>
              <a:rPr lang="en-US" sz="1200" dirty="0" smtClean="0"/>
              <a:t>“Print” opens the VectorDraw print dialog for plotting the view on a printer.</a:t>
            </a:r>
          </a:p>
          <a:p>
            <a:pPr marL="228600" indent="-228600" algn="l">
              <a:buFont typeface="+mj-lt"/>
              <a:buAutoNum type="arabicPeriod"/>
            </a:pPr>
            <a:endParaRPr lang="en-US" sz="1200" dirty="0"/>
          </a:p>
        </p:txBody>
      </p:sp>
      <p:sp>
        <p:nvSpPr>
          <p:cNvPr id="2" name="Title 1"/>
          <p:cNvSpPr>
            <a:spLocks noGrp="1"/>
          </p:cNvSpPr>
          <p:nvPr>
            <p:ph type="ctrTitle"/>
          </p:nvPr>
        </p:nvSpPr>
        <p:spPr>
          <a:xfrm>
            <a:off x="117475" y="142876"/>
            <a:ext cx="7785100" cy="666750"/>
          </a:xfrm>
        </p:spPr>
        <p:txBody>
          <a:bodyPr/>
          <a:lstStyle/>
          <a:p>
            <a:r>
              <a:rPr lang="en-US" altLang="zh-CN" sz="2800" dirty="0" smtClean="0"/>
              <a:t>Connectivity view redesign</a:t>
            </a:r>
            <a:endParaRPr lang="en-US" sz="2800" dirty="0"/>
          </a:p>
        </p:txBody>
      </p:sp>
      <p:sp>
        <p:nvSpPr>
          <p:cNvPr id="7" name="TextBox 6"/>
          <p:cNvSpPr txBox="1"/>
          <p:nvPr/>
        </p:nvSpPr>
        <p:spPr>
          <a:xfrm>
            <a:off x="115004" y="888928"/>
            <a:ext cx="2172390" cy="369332"/>
          </a:xfrm>
          <a:prstGeom prst="rect">
            <a:avLst/>
          </a:prstGeom>
          <a:noFill/>
        </p:spPr>
        <p:txBody>
          <a:bodyPr wrap="none" rtlCol="0">
            <a:spAutoFit/>
          </a:bodyPr>
          <a:lstStyle/>
          <a:p>
            <a:r>
              <a:rPr lang="en-US" dirty="0" smtClean="0"/>
              <a:t>5. User interactions</a:t>
            </a:r>
            <a:endParaRPr lang="en-US" dirty="0"/>
          </a:p>
        </p:txBody>
      </p:sp>
      <p:sp>
        <p:nvSpPr>
          <p:cNvPr id="8" name="TextBox 7"/>
          <p:cNvSpPr txBox="1"/>
          <p:nvPr/>
        </p:nvSpPr>
        <p:spPr>
          <a:xfrm>
            <a:off x="115004" y="1337563"/>
            <a:ext cx="8758196" cy="276999"/>
          </a:xfrm>
          <a:prstGeom prst="rect">
            <a:avLst/>
          </a:prstGeom>
          <a:noFill/>
        </p:spPr>
        <p:txBody>
          <a:bodyPr wrap="square" rtlCol="0">
            <a:spAutoFit/>
          </a:bodyPr>
          <a:lstStyle/>
          <a:p>
            <a:pPr algn="l"/>
            <a:r>
              <a:rPr lang="en-US" sz="1200" dirty="0" smtClean="0"/>
              <a:t>On the bottom edge of the dialog a control panel has to be added offering the user some the following actions:</a:t>
            </a:r>
            <a:endParaRPr lang="en-US" sz="1200" dirty="0"/>
          </a:p>
        </p:txBody>
      </p:sp>
      <p:sp>
        <p:nvSpPr>
          <p:cNvPr id="10" name="Rounded Rectangle 9"/>
          <p:cNvSpPr/>
          <p:nvPr/>
        </p:nvSpPr>
        <p:spPr bwMode="auto">
          <a:xfrm>
            <a:off x="2967038" y="3502278"/>
            <a:ext cx="2252661" cy="1407674"/>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4924425" y="4159503"/>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Arial" charset="0"/>
              </a:rPr>
              <a:t>1.</a:t>
            </a:r>
          </a:p>
        </p:txBody>
      </p:sp>
      <p:sp>
        <p:nvSpPr>
          <p:cNvPr id="18" name="Oval 17"/>
          <p:cNvSpPr/>
          <p:nvPr/>
        </p:nvSpPr>
        <p:spPr bwMode="auto">
          <a:xfrm>
            <a:off x="5592584" y="4230945"/>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2</a:t>
            </a:r>
            <a:r>
              <a:rPr kumimoji="0" lang="en-US" sz="1400" b="0" i="0" u="none" strike="noStrike" cap="none" normalizeH="0" baseline="0" dirty="0" smtClean="0">
                <a:ln>
                  <a:noFill/>
                </a:ln>
                <a:solidFill>
                  <a:srgbClr val="00B050"/>
                </a:solidFill>
                <a:effectLst/>
                <a:latin typeface="Arial" charset="0"/>
              </a:rPr>
              <a:t>.</a:t>
            </a:r>
          </a:p>
        </p:txBody>
      </p:sp>
      <p:sp>
        <p:nvSpPr>
          <p:cNvPr id="17" name="Rounded Rectangle 16"/>
          <p:cNvSpPr/>
          <p:nvPr/>
        </p:nvSpPr>
        <p:spPr bwMode="auto">
          <a:xfrm>
            <a:off x="5210176" y="4533900"/>
            <a:ext cx="800100" cy="326678"/>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pic>
        <p:nvPicPr>
          <p:cNvPr id="9" name="Picture 8"/>
          <p:cNvPicPr>
            <a:picLocks noChangeAspect="1"/>
          </p:cNvPicPr>
          <p:nvPr/>
        </p:nvPicPr>
        <p:blipFill rotWithShape="1">
          <a:blip r:embed="rId4">
            <a:extLst>
              <a:ext uri="{28A0092B-C50C-407E-A947-70E740481C1C}">
                <a14:useLocalDpi xmlns:a14="http://schemas.microsoft.com/office/drawing/2010/main" val="0"/>
              </a:ext>
            </a:extLst>
          </a:blip>
          <a:srcRect l="78229" t="94165"/>
          <a:stretch/>
        </p:blipFill>
        <p:spPr>
          <a:xfrm>
            <a:off x="6705599" y="3502278"/>
            <a:ext cx="1990725" cy="343576"/>
          </a:xfrm>
          <a:prstGeom prst="rect">
            <a:avLst/>
          </a:prstGeom>
        </p:spPr>
      </p:pic>
      <p:sp>
        <p:nvSpPr>
          <p:cNvPr id="16" name="Oval 15"/>
          <p:cNvSpPr/>
          <p:nvPr/>
        </p:nvSpPr>
        <p:spPr bwMode="auto">
          <a:xfrm>
            <a:off x="6859409" y="3213606"/>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3</a:t>
            </a:r>
            <a:r>
              <a:rPr kumimoji="0" lang="en-US" sz="1400" b="0" i="0" u="none" strike="noStrike" cap="none" normalizeH="0" baseline="0" dirty="0" smtClean="0">
                <a:ln>
                  <a:noFill/>
                </a:ln>
                <a:solidFill>
                  <a:srgbClr val="00B050"/>
                </a:solidFill>
                <a:effectLst/>
                <a:latin typeface="Arial" charset="0"/>
              </a:rPr>
              <a:t>.</a:t>
            </a:r>
          </a:p>
        </p:txBody>
      </p:sp>
      <p:sp>
        <p:nvSpPr>
          <p:cNvPr id="19" name="Oval 18"/>
          <p:cNvSpPr/>
          <p:nvPr/>
        </p:nvSpPr>
        <p:spPr bwMode="auto">
          <a:xfrm>
            <a:off x="7527771" y="3213258"/>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4</a:t>
            </a:r>
            <a:r>
              <a:rPr kumimoji="0" lang="en-US" sz="1400" b="0" i="0" u="none" strike="noStrike" cap="none" normalizeH="0" baseline="0" dirty="0" smtClean="0">
                <a:ln>
                  <a:noFill/>
                </a:ln>
                <a:solidFill>
                  <a:srgbClr val="00B050"/>
                </a:solidFill>
                <a:effectLst/>
                <a:latin typeface="Arial" charset="0"/>
              </a:rPr>
              <a:t>.</a:t>
            </a:r>
          </a:p>
        </p:txBody>
      </p:sp>
      <p:sp>
        <p:nvSpPr>
          <p:cNvPr id="20" name="Oval 19"/>
          <p:cNvSpPr/>
          <p:nvPr/>
        </p:nvSpPr>
        <p:spPr bwMode="auto">
          <a:xfrm>
            <a:off x="8185198" y="3193801"/>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5</a:t>
            </a:r>
            <a:r>
              <a:rPr kumimoji="0" lang="en-US" sz="1400" b="0" i="0" u="none" strike="noStrike" cap="none" normalizeH="0" baseline="0" dirty="0" smtClean="0">
                <a:ln>
                  <a:noFill/>
                </a:ln>
                <a:solidFill>
                  <a:srgbClr val="00B050"/>
                </a:solidFill>
                <a:effectLst/>
                <a:latin typeface="Arial" charset="0"/>
              </a:rPr>
              <a:t>.</a:t>
            </a:r>
          </a:p>
        </p:txBody>
      </p:sp>
      <p:sp>
        <p:nvSpPr>
          <p:cNvPr id="22" name="TextBox 21"/>
          <p:cNvSpPr txBox="1"/>
          <p:nvPr/>
        </p:nvSpPr>
        <p:spPr>
          <a:xfrm>
            <a:off x="2952952" y="5290178"/>
            <a:ext cx="5743372" cy="276999"/>
          </a:xfrm>
          <a:prstGeom prst="rect">
            <a:avLst/>
          </a:prstGeom>
          <a:noFill/>
        </p:spPr>
        <p:txBody>
          <a:bodyPr wrap="square" rtlCol="0">
            <a:spAutoFit/>
          </a:bodyPr>
          <a:lstStyle/>
          <a:p>
            <a:pPr algn="l"/>
            <a:r>
              <a:rPr lang="en-US" sz="1200" dirty="0" smtClean="0"/>
              <a:t>5.  “Close” closes the connectivity view dialog.</a:t>
            </a:r>
            <a:endParaRPr lang="en-US" sz="1200" dirty="0"/>
          </a:p>
        </p:txBody>
      </p:sp>
    </p:spTree>
    <p:extLst>
      <p:ext uri="{BB962C8B-B14F-4D97-AF65-F5344CB8AC3E}">
        <p14:creationId xmlns:p14="http://schemas.microsoft.com/office/powerpoint/2010/main" val="3866740967"/>
      </p:ext>
    </p:extLst>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2526" y="1811679"/>
            <a:ext cx="6450674" cy="4153576"/>
          </a:xfrm>
          <a:prstGeom prst="rect">
            <a:avLst/>
          </a:prstGeom>
        </p:spPr>
      </p:pic>
      <p:sp>
        <p:nvSpPr>
          <p:cNvPr id="2" name="Title 1"/>
          <p:cNvSpPr>
            <a:spLocks noGrp="1"/>
          </p:cNvSpPr>
          <p:nvPr>
            <p:ph type="ctrTitle"/>
          </p:nvPr>
        </p:nvSpPr>
        <p:spPr>
          <a:xfrm>
            <a:off x="117475" y="142876"/>
            <a:ext cx="7785100" cy="666750"/>
          </a:xfrm>
        </p:spPr>
        <p:txBody>
          <a:bodyPr/>
          <a:lstStyle/>
          <a:p>
            <a:r>
              <a:rPr lang="en-US" altLang="zh-CN" sz="2800" dirty="0" smtClean="0"/>
              <a:t>Connectivity view redesign</a:t>
            </a:r>
            <a:endParaRPr lang="en-US" sz="2800" dirty="0"/>
          </a:p>
        </p:txBody>
      </p:sp>
      <p:sp>
        <p:nvSpPr>
          <p:cNvPr id="7" name="TextBox 6"/>
          <p:cNvSpPr txBox="1"/>
          <p:nvPr/>
        </p:nvSpPr>
        <p:spPr>
          <a:xfrm>
            <a:off x="115004" y="888928"/>
            <a:ext cx="2172390" cy="369332"/>
          </a:xfrm>
          <a:prstGeom prst="rect">
            <a:avLst/>
          </a:prstGeom>
          <a:noFill/>
        </p:spPr>
        <p:txBody>
          <a:bodyPr wrap="none" rtlCol="0">
            <a:spAutoFit/>
          </a:bodyPr>
          <a:lstStyle/>
          <a:p>
            <a:r>
              <a:rPr lang="en-US" dirty="0" smtClean="0"/>
              <a:t>5. User interactions</a:t>
            </a:r>
            <a:endParaRPr lang="en-US" dirty="0"/>
          </a:p>
        </p:txBody>
      </p:sp>
      <p:sp>
        <p:nvSpPr>
          <p:cNvPr id="8" name="TextBox 7"/>
          <p:cNvSpPr txBox="1"/>
          <p:nvPr/>
        </p:nvSpPr>
        <p:spPr>
          <a:xfrm>
            <a:off x="115004" y="1337563"/>
            <a:ext cx="8758196" cy="461665"/>
          </a:xfrm>
          <a:prstGeom prst="rect">
            <a:avLst/>
          </a:prstGeom>
          <a:noFill/>
        </p:spPr>
        <p:txBody>
          <a:bodyPr wrap="square" rtlCol="0">
            <a:spAutoFit/>
          </a:bodyPr>
          <a:lstStyle/>
          <a:p>
            <a:pPr algn="l"/>
            <a:r>
              <a:rPr lang="en-US" sz="1200" dirty="0" smtClean="0"/>
              <a:t>For an simplified visualization of the wire connectivity between the different connectors an checkbox “Simple wire view” </a:t>
            </a:r>
          </a:p>
          <a:p>
            <a:pPr algn="l"/>
            <a:r>
              <a:rPr lang="en-US" sz="1200" dirty="0" smtClean="0"/>
              <a:t>should allow the user to change the appearance of the wire lines to an basic layout.</a:t>
            </a:r>
            <a:endParaRPr lang="en-US" sz="1200" dirty="0"/>
          </a:p>
        </p:txBody>
      </p:sp>
      <p:sp>
        <p:nvSpPr>
          <p:cNvPr id="10" name="Rounded Rectangle 9"/>
          <p:cNvSpPr/>
          <p:nvPr/>
        </p:nvSpPr>
        <p:spPr bwMode="auto">
          <a:xfrm>
            <a:off x="3814763" y="3749927"/>
            <a:ext cx="4691062" cy="1688847"/>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12" name="Oval 11"/>
          <p:cNvSpPr/>
          <p:nvPr/>
        </p:nvSpPr>
        <p:spPr bwMode="auto">
          <a:xfrm>
            <a:off x="6410326" y="5662889"/>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rgbClr val="00B050"/>
                </a:solidFill>
                <a:effectLst/>
                <a:latin typeface="Arial" charset="0"/>
              </a:rPr>
              <a:t>1.</a:t>
            </a:r>
          </a:p>
        </p:txBody>
      </p:sp>
      <p:sp>
        <p:nvSpPr>
          <p:cNvPr id="18" name="Oval 17"/>
          <p:cNvSpPr/>
          <p:nvPr/>
        </p:nvSpPr>
        <p:spPr bwMode="auto">
          <a:xfrm>
            <a:off x="6849885" y="3446383"/>
            <a:ext cx="285750" cy="302955"/>
          </a:xfrm>
          <a:prstGeom prst="ellipse">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400" dirty="0">
                <a:solidFill>
                  <a:srgbClr val="00B050"/>
                </a:solidFill>
              </a:rPr>
              <a:t>2</a:t>
            </a:r>
            <a:r>
              <a:rPr kumimoji="0" lang="en-US" sz="1400" b="0" i="0" u="none" strike="noStrike" cap="none" normalizeH="0" baseline="0" dirty="0" smtClean="0">
                <a:ln>
                  <a:noFill/>
                </a:ln>
                <a:solidFill>
                  <a:srgbClr val="00B050"/>
                </a:solidFill>
                <a:effectLst/>
                <a:latin typeface="Arial" charset="0"/>
              </a:rPr>
              <a:t>.</a:t>
            </a:r>
          </a:p>
        </p:txBody>
      </p:sp>
      <p:sp>
        <p:nvSpPr>
          <p:cNvPr id="17" name="Rounded Rectangle 16"/>
          <p:cNvSpPr/>
          <p:nvPr/>
        </p:nvSpPr>
        <p:spPr bwMode="auto">
          <a:xfrm>
            <a:off x="6696076" y="5651028"/>
            <a:ext cx="800100" cy="326678"/>
          </a:xfrm>
          <a:prstGeom prst="roundRect">
            <a:avLst/>
          </a:prstGeom>
          <a:noFill/>
          <a:ln w="25400" cap="flat" cmpd="sng" algn="ctr">
            <a:solidFill>
              <a:srgbClr val="00B050"/>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charset="0"/>
            </a:endParaRPr>
          </a:p>
        </p:txBody>
      </p:sp>
      <p:sp>
        <p:nvSpPr>
          <p:cNvPr id="21" name="TextBox 20"/>
          <p:cNvSpPr txBox="1"/>
          <p:nvPr/>
        </p:nvSpPr>
        <p:spPr>
          <a:xfrm>
            <a:off x="117475" y="1933575"/>
            <a:ext cx="2169919" cy="2308324"/>
          </a:xfrm>
          <a:prstGeom prst="rect">
            <a:avLst/>
          </a:prstGeom>
          <a:noFill/>
        </p:spPr>
        <p:txBody>
          <a:bodyPr wrap="square" rtlCol="0">
            <a:spAutoFit/>
          </a:bodyPr>
          <a:lstStyle/>
          <a:p>
            <a:pPr marL="228600" indent="-228600" algn="l">
              <a:buFont typeface="+mj-lt"/>
              <a:buAutoNum type="arabicPeriod"/>
            </a:pPr>
            <a:r>
              <a:rPr lang="en-US" sz="1200" dirty="0" smtClean="0"/>
              <a:t>A checkbox has to be added to the bottom control panel allowing the switch between normal and simple wire view.</a:t>
            </a:r>
          </a:p>
          <a:p>
            <a:pPr marL="228600" indent="-228600" algn="l">
              <a:buFont typeface="+mj-lt"/>
              <a:buAutoNum type="arabicPeriod"/>
            </a:pPr>
            <a:r>
              <a:rPr lang="en-US" sz="1200" dirty="0" smtClean="0"/>
              <a:t>If the simple wire view is activated, every wire line will be presented as thin solid black-colored wire line without any pen width or additional </a:t>
            </a:r>
            <a:r>
              <a:rPr lang="en-US" sz="1200" smtClean="0"/>
              <a:t>color information.</a:t>
            </a:r>
            <a:endParaRPr lang="en-US" sz="1200" dirty="0" smtClean="0"/>
          </a:p>
        </p:txBody>
      </p:sp>
    </p:spTree>
    <p:extLst>
      <p:ext uri="{BB962C8B-B14F-4D97-AF65-F5344CB8AC3E}">
        <p14:creationId xmlns:p14="http://schemas.microsoft.com/office/powerpoint/2010/main" val="396265375"/>
      </p:ext>
    </p:extLst>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Intedis_Standardvorlage_Isonorm_">
  <a:themeElements>
    <a:clrScheme name="">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0099CC"/>
      </a:hlink>
      <a:folHlink>
        <a:srgbClr val="CCCCCC"/>
      </a:folHlink>
    </a:clrScheme>
    <a:fontScheme name="Intedis_Standardvorlage_Isonorm_">
      <a:majorFont>
        <a:latin typeface="Isonorm-Regular"/>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de-DE" sz="1800" b="0" i="0" u="none" strike="noStrike" cap="none" normalizeH="0" baseline="0" smtClean="0">
            <a:ln>
              <a:noFill/>
            </a:ln>
            <a:solidFill>
              <a:schemeClr val="tx1"/>
            </a:solidFill>
            <a:effectLst/>
            <a:latin typeface="Arial" charset="0"/>
          </a:defRPr>
        </a:defPPr>
      </a:lstStyle>
    </a:lnDef>
  </a:objectDefaults>
  <a:extraClrSchemeLst>
    <a:extraClrScheme>
      <a:clrScheme name="Intedis_Standardvorlage_Isonorm_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Intedis_Standardvorlage_Isonorm_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Intedis_Standardvorlage_Isonorm_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Intedis_Standardvorlage_Isonorm_</Template>
  <TotalTime>6611</TotalTime>
  <Words>1354</Words>
  <Application>Microsoft Office PowerPoint</Application>
  <PresentationFormat>On-screen Show (4:3)</PresentationFormat>
  <Paragraphs>104</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Gautami</vt:lpstr>
      <vt:lpstr>Isonorm-Regular</vt:lpstr>
      <vt:lpstr>Monotype Sorts</vt:lpstr>
      <vt:lpstr>Times New Roman</vt:lpstr>
      <vt:lpstr>Intedis_Standardvorlage_Isonorm_</vt:lpstr>
      <vt:lpstr>Connectivity view redesign</vt:lpstr>
      <vt:lpstr>Connectivity view redesign</vt:lpstr>
      <vt:lpstr>Connectivity view redesign</vt:lpstr>
      <vt:lpstr>Connectivity view redesign</vt:lpstr>
      <vt:lpstr>Connectivity view redesign</vt:lpstr>
      <vt:lpstr>Connectivity view redesign</vt:lpstr>
      <vt:lpstr>Connectivity view redesign</vt:lpstr>
      <vt:lpstr>Connectivity view redesign</vt:lpstr>
      <vt:lpstr>Connectivity view redesign</vt:lpstr>
      <vt:lpstr>Connectivity view redesign</vt:lpstr>
    </vt:vector>
  </TitlesOfParts>
  <Company>Intedis GmbH &amp; Co. KG</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GWM</dc:title>
  <dc:creator>rappfl1</dc:creator>
  <cp:lastModifiedBy>florian.rappel@intedis.com</cp:lastModifiedBy>
  <cp:revision>310</cp:revision>
  <cp:lastPrinted>2012-07-25T05:33:09Z</cp:lastPrinted>
  <dcterms:created xsi:type="dcterms:W3CDTF">2010-12-03T09:32:43Z</dcterms:created>
  <dcterms:modified xsi:type="dcterms:W3CDTF">2012-12-18T05:25:18Z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InfoPath-Formularvorlage</vt:lpwstr>
  </property>
  <property fmtid="{D5CDD505-2E9C-101B-9397-08002B2CF9AE}" pid="3" name="FormName">
    <vt:lpwstr/>
  </property>
  <property fmtid="{D5CDD505-2E9C-101B-9397-08002B2CF9AE}" pid="4" name="FormCategory">
    <vt:lpwstr/>
  </property>
  <property fmtid="{D5CDD505-2E9C-101B-9397-08002B2CF9AE}" pid="5" name="FormId">
    <vt:lpwstr/>
  </property>
  <property fmtid="{D5CDD505-2E9C-101B-9397-08002B2CF9AE}" pid="6" name="FormLocale">
    <vt:lpwstr/>
  </property>
  <property fmtid="{D5CDD505-2E9C-101B-9397-08002B2CF9AE}" pid="7" name="ShowInCatalog">
    <vt:lpwstr>1</vt:lpwstr>
  </property>
  <property fmtid="{D5CDD505-2E9C-101B-9397-08002B2CF9AE}" pid="8" name="FormDescription">
    <vt:lpwstr/>
  </property>
</Properties>
</file>