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61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eiterbahn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9001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6400800"/>
            <a:ext cx="8839200" cy="0"/>
          </a:xfrm>
          <a:prstGeom prst="line">
            <a:avLst/>
          </a:prstGeom>
          <a:noFill/>
          <a:ln w="12699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" name="Picture 6" descr="Logo_rgb_72d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5680075"/>
            <a:ext cx="23241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91000" y="347663"/>
            <a:ext cx="4289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de-DE" b="1" dirty="0" smtClean="0">
                <a:solidFill>
                  <a:srgbClr val="0099CC"/>
                </a:solidFill>
                <a:latin typeface="Isonorm-Regular" pitchFamily="2" charset="0"/>
                <a:cs typeface="Arial" charset="0"/>
              </a:rPr>
              <a:t>THE INTERNATIONAL EXPERT IN E/E-ARCHITECTURE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6075" y="1790700"/>
            <a:ext cx="7785100" cy="15859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93663">
              <a:defRPr sz="54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4013" y="3424238"/>
            <a:ext cx="7777162" cy="1697037"/>
          </a:xfrm>
        </p:spPr>
        <p:txBody>
          <a:bodyPr lIns="0" tIns="0" rIns="0" bIns="0"/>
          <a:lstStyle>
            <a:lvl1pPr marL="88900" indent="0">
              <a:buFont typeface="Monotype Sorts" pitchFamily="2" charset="2"/>
              <a:buNone/>
              <a:defRPr sz="2400">
                <a:solidFill>
                  <a:srgbClr val="0099CC"/>
                </a:solidFill>
                <a:latin typeface="Isonorm-Regular" pitchFamily="2" charset="0"/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601502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1814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60325"/>
            <a:ext cx="2159000" cy="60356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313" y="60325"/>
            <a:ext cx="6324600" cy="6035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140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1828800" y="2133600"/>
            <a:ext cx="5410200" cy="23622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GB" sz="1200">
              <a:solidFill>
                <a:srgbClr val="000000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pic>
        <p:nvPicPr>
          <p:cNvPr id="4" name="Bild 10" descr="world_map_neutr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163763"/>
            <a:ext cx="547528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57200" y="5410200"/>
            <a:ext cx="430213" cy="196850"/>
          </a:xfrm>
          <a:prstGeom prst="rect">
            <a:avLst/>
          </a:prstGeom>
          <a:noFill/>
          <a:ln w="3810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050">
              <a:solidFill>
                <a:srgbClr val="000000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944563" y="5410200"/>
            <a:ext cx="549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ea typeface="MS PGothic" pitchFamily="34" charset="-128"/>
              </a:rPr>
              <a:t>Group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57200" y="5654675"/>
            <a:ext cx="430213" cy="196850"/>
          </a:xfrm>
          <a:prstGeom prst="rect">
            <a:avLst/>
          </a:prstGeom>
          <a:noFill/>
          <a:ln w="38100">
            <a:solidFill>
              <a:srgbClr val="FF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050">
              <a:solidFill>
                <a:srgbClr val="000000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44563" y="5654675"/>
            <a:ext cx="9604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ea typeface="MS PGothic" pitchFamily="34" charset="-128"/>
              </a:rPr>
              <a:t>Independent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57200" y="5897563"/>
            <a:ext cx="430213" cy="196850"/>
          </a:xfrm>
          <a:prstGeom prst="rect">
            <a:avLst/>
          </a:prstGeom>
          <a:noFill/>
          <a:ln w="38100">
            <a:solidFill>
              <a:srgbClr val="99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050">
              <a:solidFill>
                <a:srgbClr val="000000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44563" y="5897563"/>
            <a:ext cx="96043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ea typeface="MS PGothic" pitchFamily="34" charset="-128"/>
              </a:rPr>
              <a:t>Tuning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435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75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29902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6169264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313" y="914400"/>
            <a:ext cx="4235450" cy="76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2163" y="914400"/>
            <a:ext cx="4237037" cy="76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35565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96441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86108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96624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916987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156744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2490018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78421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3375" y="60325"/>
            <a:ext cx="2155825" cy="16160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313" y="60325"/>
            <a:ext cx="6316662" cy="16160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6687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52892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313" y="914400"/>
            <a:ext cx="4241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8513" y="914400"/>
            <a:ext cx="4241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2797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90404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8903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89552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419869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7529351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60325"/>
            <a:ext cx="7478713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21600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914400"/>
            <a:ext cx="8636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647113" y="6462713"/>
            <a:ext cx="1793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139D8FDD-8961-4540-990E-F4A63CBA40D9}" type="slidenum">
              <a:rPr lang="en-GB" sz="1000" smtClean="0">
                <a:solidFill>
                  <a:srgbClr val="0099CC"/>
                </a:solidFill>
                <a:latin typeface="Isonorm-Regular" pitchFamily="2" charset="0"/>
                <a:cs typeface="Arial" charset="0"/>
              </a:rPr>
              <a:pPr algn="r">
                <a:defRPr/>
              </a:pPr>
              <a:t>‹#›</a:t>
            </a:fld>
            <a:endParaRPr lang="en-GB" sz="1000" smtClean="0">
              <a:solidFill>
                <a:srgbClr val="0099CC"/>
              </a:solidFill>
              <a:latin typeface="Isonorm-Regular" pitchFamily="2" charset="0"/>
              <a:cs typeface="Arial" charset="0"/>
            </a:endParaRPr>
          </a:p>
        </p:txBody>
      </p:sp>
      <p:pic>
        <p:nvPicPr>
          <p:cNvPr id="1029" name="Picture 5" descr="Logo_rgb_72dp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149542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527300" y="6489700"/>
            <a:ext cx="4110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smtClean="0">
                <a:solidFill>
                  <a:srgbClr val="0099CC"/>
                </a:solidFill>
                <a:latin typeface="Isonorm-Regular" pitchFamily="2" charset="0"/>
                <a:cs typeface="Arial" charset="0"/>
              </a:rPr>
              <a:t>© Intedis GmbH &amp; Co. KG. All rights reserved.</a:t>
            </a:r>
          </a:p>
        </p:txBody>
      </p:sp>
      <p:pic>
        <p:nvPicPr>
          <p:cNvPr id="1031" name="Picture 7" descr="leiterbahnS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Monotype Sorts"/>
        <a:buBlip>
          <a:blip r:embed="rId16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2788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1826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017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208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4780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6pPr>
      <a:lvl7pPr marL="29352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7pPr>
      <a:lvl8pPr marL="33924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8pPr>
      <a:lvl9pPr marL="38496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Esprit from above"/>
          <p:cNvPicPr>
            <a:picLocks noChangeAspect="1" noChangeArrowheads="1"/>
          </p:cNvPicPr>
          <p:nvPr/>
        </p:nvPicPr>
        <p:blipFill>
          <a:blip r:embed="rId13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" t="17044" r="3568" b="17293"/>
          <a:stretch>
            <a:fillRect/>
          </a:stretch>
        </p:blipFill>
        <p:spPr bwMode="auto">
          <a:xfrm>
            <a:off x="407988" y="1600200"/>
            <a:ext cx="8240712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60325"/>
            <a:ext cx="862012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21600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914400"/>
            <a:ext cx="8624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8647113" y="6462713"/>
            <a:ext cx="1793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89766445-01B3-47B7-AB9D-06FEC3A6B19B}" type="slidenum">
              <a:rPr lang="en-GB" sz="1000">
                <a:solidFill>
                  <a:srgbClr val="0099CC"/>
                </a:solidFill>
                <a:latin typeface="Isonorm-Regular" pitchFamily="2" charset="0"/>
              </a:rPr>
              <a:pPr algn="r"/>
              <a:t>‹#›</a:t>
            </a:fld>
            <a:endParaRPr lang="en-GB" sz="1000">
              <a:solidFill>
                <a:srgbClr val="0099CC"/>
              </a:solidFill>
              <a:latin typeface="Isonorm-Regular" pitchFamily="2" charset="0"/>
            </a:endParaRPr>
          </a:p>
        </p:txBody>
      </p:sp>
      <p:pic>
        <p:nvPicPr>
          <p:cNvPr id="2054" name="Picture 5" descr="Logo_rgb_72dp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1495425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2527300" y="6489700"/>
            <a:ext cx="4110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>
                <a:solidFill>
                  <a:srgbClr val="0099CC"/>
                </a:solidFill>
                <a:latin typeface="Isonorm-Regular" pitchFamily="2" charset="0"/>
              </a:rPr>
              <a:t>© Intedis GmbH &amp; Co. KG. All rights reserved.</a:t>
            </a:r>
          </a:p>
        </p:txBody>
      </p:sp>
      <p:pic>
        <p:nvPicPr>
          <p:cNvPr id="2056" name="Picture 7" descr="leiterbahnS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5" t="24606"/>
          <a:stretch>
            <a:fillRect/>
          </a:stretch>
        </p:blipFill>
        <p:spPr bwMode="auto">
          <a:xfrm>
            <a:off x="8940800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CC"/>
          </a:solidFill>
          <a:latin typeface="Isonorm-Regular" pitchFamily="2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Monotype Sorts"/>
        <a:buBlip>
          <a:blip r:embed="rId16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2788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1826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017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208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4780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6pPr>
      <a:lvl7pPr marL="29352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7pPr>
      <a:lvl8pPr marL="33924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8pPr>
      <a:lvl9pPr marL="3849688" indent="-2286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7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EE-Browser in der Leitungssatzentwicklung 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563888" y="1124744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547664" y="10527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OEM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652120" y="10527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Lieferant</a:t>
            </a:r>
            <a:endParaRPr lang="de-DE" dirty="0"/>
          </a:p>
        </p:txBody>
      </p:sp>
      <p:sp>
        <p:nvSpPr>
          <p:cNvPr id="11" name="AutoShape 2" descr="data:image/jpeg;base64,/9j/4AAQSkZJRgABAQAAAQABAAD/2wBDAAkGBwgHBgkIBwgKCgkLDRYPDQwMDRsUFRAWIB0iIiAdHx8kKDQsJCYxJx8fLT0tMTU3Ojo6Iys/RD84QzQ5Ojf/2wBDAQoKCg0MDRoPDxo3JR8lNzc3Nzc3Nzc3Nzc3Nzc3Nzc3Nzc3Nzc3Nzc3Nzc3Nzc3Nzc3Nzc3Nzc3Nzc3Nzc3Nzf/wAARCACuASIDASIAAhEBAxEB/8QAGwABAAMBAQEBAAAAAAAAAAAAAAEGBwUEAwL/xABFEAABAwMCAwMIBAsHBQAAAAAAAQIDBAURBiEHEjETQVEUFSIyYXSBkTZxssImNTdCUmJyobGzwSMkJTNzosNDgpLR8P/EABcBAQEBAQAAAAAAAAAAAAAAAAACAwH/xAAhEQEBAAICAwACAwAAAAAAAAAAAQIRAyESIjFBURMyYf/aAAwDAQACEQMRAD8A3EAAAAAAAAAAAAAAAAAAAAAAAAAAAAAAAAAAAAAAAAAAAAAAAAAAAAAAAAAAAAAAAAAAAAAAAAAAAAAAAAAAAAAAAAAAAAAAAAAAAAAAAAAAAAAAAAAAAAAAAAAAAAAAAAAAAAAAAAAAAAAAAAAAAAAAAAAAAAAAAAAAAAAAAAAAAAAAAAAAAAAAAAAAAAAAAAAAAAAAAAAAAAAAAFI1lqPUmn21FbDa6B9tie1jZXzuV65wiKrUxjdcd5zbFq7WV/o3VdssttkhbIsaq6dW+kiIvRXe1Dr8WvoPWf6sP8xp4eC30Tn99f8AYYbTX8flpn35afOt1rqayN7W+6XRKZF9Kanny1PjunzwWbTGrbVqaFy0ErmzsTMlPKmHtTxx3p7UO3JGySNzJGNcxyKjmuTKKi9yoYJfYXaI4gK+gVWwxSNmjbnrE7qxfZ1T4DHHHk6+Uytxb8h47tcILVbamvqlxDTxq92Oq47k9q9D1McjmI5u6KmUKHxInkutwtOlaV6o+tmSWpVPzYmr3/JV/wC0zxm7pduo++g9dpqiuq6WekZSyRsSSJrZFcr25wudk3T0fmXcwS6wv0HxBbNTtclNHIksbf0oX7K34eknwN3gljnhjmhej45Go5jk6KiplFK5cJLLj8qcLb1XhvdbX0UDH221vuEiuw6Ns7YuVPHLupSKfihU1NzS2waamfWrIsfYpVJnmTOU9XG2FNIUxDSn5XpPfav/AJDvHJZdz45nbLNNktc9VUUTJa+j8jqHZ5oO1STl329JNl2K3qnV9x08+aWXTs0tBG9GpVJUsRHZxj0URVTfbcuGCicZJVZo/s27LLVRs/iv9CcNXLVistyPVorXlNqmrnpfJFpJ42I9jHSI/tG9FxsnTb5lxMCvtFUaD1lT1VEi9inLPAmdnMXZ7FX5p9Sobnbq2C40EFbSv54J40ex3sUrlwk1cflcwyt6v149T3yDT1mnuNQ3nSPCMjR2Fkcq4Ruf/uilQsvEitvtS6mtWm5J5Wt53J5Y1qNTOMqqt8VPxqpjtX6sWyRKq0NqgfPUqi7OmVq8jfht/uKtwXm7PVckar/m0b0x4qitX/2Vjhj4W36m5Xy02yB0j4WOlj7ORWormc2eVcbpnvwUvUeurjp5UfX6alZTvkdHFKtYxefGe5EXGUTO5eTN+N/4gt/vn3HGfHJcpLF5Wybjrac1ddr+2Gem01Iyikk5VqX1bUREzhVRFTK43+RcUKrwvT8BbX+zJ/McWo5nryshj8V3U+oLjZElngsUlbRwxdpLUNqWMRvj6K7rhCuWviVXXd0jbZpapqliwsiRVCLy5zjPo+xfkWzWifglefcpfsqZ9wMx5Rev2IP4yGmMx8LlZ8TbfKR2rjxCudribNctJVlNC5yN7SSdOXP18pfkf/Z87U5tsoid5wroy36ohvGnnuka6FI2TuRqeirk52q1V6qmDt08SQwxxIqqjGo1FXquEwZ5a66VNs/v/EO72CWJty0x2CTIqx89a1eZExn1Wrvuh9Wa41CtFHXro2d9HIxJEkhqkeqtVM5wjc9Dj8c/Ws31TfcL9o76J2f3KL7KGlmMwmWkzdys28OlNcWnUr+wp1fBWImVp5sIqp3q1U2X+PsLQYPqpnmrigrrYnI9KuGRrWbek5GqqfHK/M3dCeTCY6s/LuFt+pABmsAAAAAAAACghQKdxa+g9Z/qw/zGnh4LfRSf31/2GHm4iXiqvNlntNusN4e90reaV1G5GIjXZ265zg5ugLvdtMWyahq9L3iZr5lla+GndlMoiKioqJ+ibzG3i1/rLfvtrRhnFf8AxDXaUlMnPJ2UMGG97nZVE/3IXqq1bqKsjWKy6Rr2Su2SWtwxrfbjv+Z8NG6EqKO6OvuoqhtTcnOV7WNXmRjl6uVe9fDGyfw5x+m8q7l7dRem8lNTIj3ojImbuVdkRE6/uMosFXf7pqW5aptFnir4pHOp4FmqEjSNiYxjPfjGfrUsPEG+XGS31lmtFnuk00qdk+pZTO7NGrjPKqdVVNvmfvQdzS32q22VbFeIJUbiWWSkVsaPXKucrs9M/wBBjLjjv9lu7pU+I1LqS6UMVxuthgo2USLzTQ1TZF5XKiYVOuM/1LTwgvfnHT62+Z+Z7e7kTK7rGu7flunwQsGqLjT09I6jqrbcK2KqiexzaOmWXZUwqKvcu5kmiY79pm/srfMd1kpXNWOZiUruZzF6L0xlFRF+ZU9+PX6cvrltvBh+lPyvSe+1f/IanUak7Gzw3DzRdnrM5WtpmUyrK3Gd3Nzsm3X2oZRYIrvQa38+1Wn7r2Lp5pXRx0rlc3n5vZvjmOcU6yM73G6GecYl7SjstIn/AFrg3bx2VPvFxorslVanXBaGtgRqOXsJoVSZeXPRvfnG3iZxrW5V98u9mmpNO3nyagn7V/aUjmuk9JqqiJv3N7/Enil8lZ31Wjidp/z3pySSBnNV0WZocdXJ+c34onzRCj8Pdbx2SwXGjrXI5aeNZ6Nqr67l2Vn/AJKi/FxpVo1J50rEpvM93pVVqu7SqpeRiY7s56lBk4eyO4ho1tO7zM5/lSv5fQRM5WPPjzbY8FKws8bjmnL7uLjw6s8ttsPlNbla+4vWpqXO65duiL8F+aqZhw7/ALjxGggXbEs8GPg5P6GwXnUDbTM2HzXdKtysRyOo6VZGpuu2e5duhj1LS3ul1il9j07dEiStdUJD5O7m5XOVcdMZwp3j3Zlv8mXWtN8M343/AIgt/vn3HF4s9zW529KtaGrpFyqdjVR8km3fjw8DNeJNwr9TUlLR23T94RsMyyvklpHNyuFRERN/FSOKe8VnfVb+F30Ftf7Mn8x5YJ7jSU9dS0M0zW1NVz9jHhcv5Uy75Gb6T1JebBYKa2TaRuszoOZEkZG5EciuV3Tl26nT0el0ver62/Xm3T0LYKdsFJDMxycqOXK4VUTK7br+sM8Lu2mN6kWbWn0SvPuUv2VMj4ZaeW/y3JqXOuoexbGuaSTl58q/r9WP3qaFri+zOttytFHZbtU1EsToUljpXLF6SdUd3ome5OpRtA1N90pUVrpNMXKpZUtYi8sL2q1Wq79Xf1i+Pc47r6nL+0XnQlhqbBdr9BPJUTxSSQviqpkXMqcrs796oq4UtNtuNJdKbymgmbNDzuZztzjLVwv70KBfNZ6hq7ZUU9v0ndaaeVisSZ8bnciL1VERvXHQuOmLelk0zQ0fIvNBTor2tTKq7GXbeOVUzzl+36rGz5FA46evZvqm+4faivWtbfpClmpLNQuooKNism7Tnf2aN9ZWI7rjfBzeJNRctUT0KW+wXdsVM1+XTUjmq5XcvRERfAuuibtJJbbdZ6izXSmlhpWxyS1FMrYvRaiesvj3bGl6450md5VTOF9Pbr3f5rtdq5Z7y2RZWU70RqKv6afpY8Exjb2GwoY7rHh9cLXcFumlmyviR/aJDCuJIHfq+KfVuh0NO8SbhTsbSahs9bLM3btqeFed37TFxv7U+RzPHz9saY3x6rUweehqfLKSGo7GWHtWI7s5m8r257lTuU9Bg1AAAAAAAAAABGBgkARgkACMIMEgCMDCEgCMDCEgARhCQBGCQAIwMISAGCMISAIwTgABgjBIAjBIAEYQnAADBGPrJ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4" descr="data:image/jpeg;base64,/9j/4AAQSkZJRgABAQAAAQABAAD/2wBDAAkGBwgHBgkIBwgKCgkLDRYPDQwMDRsUFRAWIB0iIiAdHx8kKDQsJCYxJx8fLT0tMTU3Ojo6Iys/RD84QzQ5Ojf/2wBDAQoKCg0MDRoPDxo3JR8lNzc3Nzc3Nzc3Nzc3Nzc3Nzc3Nzc3Nzc3Nzc3Nzc3Nzc3Nzc3Nzc3Nzc3Nzc3Nzc3Nzf/wAARCACuASIDASIAAhEBAxEB/8QAGwABAAMBAQEBAAAAAAAAAAAAAAEGBwUEAwL/xABFEAABAwMCAwMIBAsHBQAAAAAAAQIDBAURBiEHEjETQVEUFSIyYXSBkTZxssImNTdCUmJyobGzwSMkJTNzosNDgpLR8P/EABcBAQEBAQAAAAAAAAAAAAAAAAACAwH/xAAhEQEBAAICAwACAwAAAAAAAAAAAQIRAyESIjFBURMyYf/aAAwDAQACEQMRAD8A3EAAAAAAAAAAAAAAAAAAAAAAAAAAAAAAAAAAAAAAAAAAAAAAAAAAAAAAAAAAAAAAAAAAAAAAAAAAAAAAAAAAAAAAAAAAAAAAAAAAAAAAAAAAAAAAAAAAAAAAAAAAAAAAAAAAAAAAAAAAAAAAAAAAAAAAAAAAAAAAAAAAAAAAAAAAAAAAAAAAAAAAAAAAAAAAAAAAAAAAAAAAAAAAAFI1lqPUmn21FbDa6B9tie1jZXzuV65wiKrUxjdcd5zbFq7WV/o3VdssttkhbIsaq6dW+kiIvRXe1Dr8WvoPWf6sP8xp4eC30Tn99f8AYYbTX8flpn35afOt1rqayN7W+6XRKZF9Kanny1PjunzwWbTGrbVqaFy0ErmzsTMlPKmHtTxx3p7UO3JGySNzJGNcxyKjmuTKKi9yoYJfYXaI4gK+gVWwxSNmjbnrE7qxfZ1T4DHHHk6+Uytxb8h47tcILVbamvqlxDTxq92Oq47k9q9D1McjmI5u6KmUKHxInkutwtOlaV6o+tmSWpVPzYmr3/JV/wC0zxm7pduo++g9dpqiuq6WekZSyRsSSJrZFcr25wudk3T0fmXcwS6wv0HxBbNTtclNHIksbf0oX7K34eknwN3gljnhjmhej45Go5jk6KiplFK5cJLLj8qcLb1XhvdbX0UDH221vuEiuw6Ns7YuVPHLupSKfihU1NzS2waamfWrIsfYpVJnmTOU9XG2FNIUxDSn5XpPfav/AJDvHJZdz45nbLNNktc9VUUTJa+j8jqHZ5oO1STl329JNl2K3qnV9x08+aWXTs0tBG9GpVJUsRHZxj0URVTfbcuGCicZJVZo/s27LLVRs/iv9CcNXLVistyPVorXlNqmrnpfJFpJ42I9jHSI/tG9FxsnTb5lxMCvtFUaD1lT1VEi9inLPAmdnMXZ7FX5p9Sobnbq2C40EFbSv54J40ex3sUrlwk1cflcwyt6v149T3yDT1mnuNQ3nSPCMjR2Fkcq4Ruf/uilQsvEitvtS6mtWm5J5Wt53J5Y1qNTOMqqt8VPxqpjtX6sWyRKq0NqgfPUqi7OmVq8jfht/uKtwXm7PVckar/m0b0x4qitX/2Vjhj4W36m5Xy02yB0j4WOlj7ORWormc2eVcbpnvwUvUeurjp5UfX6alZTvkdHFKtYxefGe5EXGUTO5eTN+N/4gt/vn3HGfHJcpLF5Wybjrac1ddr+2Gem01Iyikk5VqX1bUREzhVRFTK43+RcUKrwvT8BbX+zJ/McWo5nryshj8V3U+oLjZElngsUlbRwxdpLUNqWMRvj6K7rhCuWviVXXd0jbZpapqliwsiRVCLy5zjPo+xfkWzWifglefcpfsqZ9wMx5Rev2IP4yGmMx8LlZ8TbfKR2rjxCudribNctJVlNC5yN7SSdOXP18pfkf/Z87U5tsoid5wroy36ohvGnnuka6FI2TuRqeirk52q1V6qmDt08SQwxxIqqjGo1FXquEwZ5a66VNs/v/EO72CWJty0x2CTIqx89a1eZExn1Wrvuh9Wa41CtFHXro2d9HIxJEkhqkeqtVM5wjc9Dj8c/Ws31TfcL9o76J2f3KL7KGlmMwmWkzdys28OlNcWnUr+wp1fBWImVp5sIqp3q1U2X+PsLQYPqpnmrigrrYnI9KuGRrWbek5GqqfHK/M3dCeTCY6s/LuFt+pABmsAAAAAAAACghQKdxa+g9Z/qw/zGnh4LfRSf31/2GHm4iXiqvNlntNusN4e90reaV1G5GIjXZ265zg5ugLvdtMWyahq9L3iZr5lla+GndlMoiKioqJ+ibzG3i1/rLfvtrRhnFf8AxDXaUlMnPJ2UMGG97nZVE/3IXqq1bqKsjWKy6Rr2Su2SWtwxrfbjv+Z8NG6EqKO6OvuoqhtTcnOV7WNXmRjl6uVe9fDGyfw5x+m8q7l7dRem8lNTIj3ojImbuVdkRE6/uMosFXf7pqW5aptFnir4pHOp4FmqEjSNiYxjPfjGfrUsPEG+XGS31lmtFnuk00qdk+pZTO7NGrjPKqdVVNvmfvQdzS32q22VbFeIJUbiWWSkVsaPXKucrs9M/wBBjLjjv9lu7pU+I1LqS6UMVxuthgo2USLzTQ1TZF5XKiYVOuM/1LTwgvfnHT62+Z+Z7e7kTK7rGu7flunwQsGqLjT09I6jqrbcK2KqiexzaOmWXZUwqKvcu5kmiY79pm/srfMd1kpXNWOZiUruZzF6L0xlFRF+ZU9+PX6cvrltvBh+lPyvSe+1f/IanUak7Gzw3DzRdnrM5WtpmUyrK3Gd3Nzsm3X2oZRYIrvQa38+1Wn7r2Lp5pXRx0rlc3n5vZvjmOcU6yM73G6GecYl7SjstIn/AFrg3bx2VPvFxorslVanXBaGtgRqOXsJoVSZeXPRvfnG3iZxrW5V98u9mmpNO3nyagn7V/aUjmuk9JqqiJv3N7/Enil8lZ31Wjidp/z3pySSBnNV0WZocdXJ+c34onzRCj8Pdbx2SwXGjrXI5aeNZ6Nqr67l2Vn/AJKi/FxpVo1J50rEpvM93pVVqu7SqpeRiY7s56lBk4eyO4ho1tO7zM5/lSv5fQRM5WPPjzbY8FKws8bjmnL7uLjw6s8ttsPlNbla+4vWpqXO65duiL8F+aqZhw7/ALjxGggXbEs8GPg5P6GwXnUDbTM2HzXdKtysRyOo6VZGpuu2e5duhj1LS3ul1il9j07dEiStdUJD5O7m5XOVcdMZwp3j3Zlv8mXWtN8M343/AIgt/vn3HF4s9zW529KtaGrpFyqdjVR8km3fjw8DNeJNwr9TUlLR23T94RsMyyvklpHNyuFRERN/FSOKe8VnfVb+F30Ftf7Mn8x5YJ7jSU9dS0M0zW1NVz9jHhcv5Uy75Gb6T1JebBYKa2TaRuszoOZEkZG5EciuV3Tl26nT0el0ver62/Xm3T0LYKdsFJDMxycqOXK4VUTK7br+sM8Lu2mN6kWbWn0SvPuUv2VMj4ZaeW/y3JqXOuoexbGuaSTl58q/r9WP3qaFri+zOttytFHZbtU1EsToUljpXLF6SdUd3ome5OpRtA1N90pUVrpNMXKpZUtYi8sL2q1Wq79Xf1i+Pc47r6nL+0XnQlhqbBdr9BPJUTxSSQviqpkXMqcrs796oq4UtNtuNJdKbymgmbNDzuZztzjLVwv70KBfNZ6hq7ZUU9v0ndaaeVisSZ8bnciL1VERvXHQuOmLelk0zQ0fIvNBTor2tTKq7GXbeOVUzzl+36rGz5FA46evZvqm+4faivWtbfpClmpLNQuooKNism7Tnf2aN9ZWI7rjfBzeJNRctUT0KW+wXdsVM1+XTUjmq5XcvRERfAuuibtJJbbdZ6izXSmlhpWxyS1FMrYvRaiesvj3bGl6450md5VTOF9Pbr3f5rtdq5Z7y2RZWU70RqKv6afpY8Exjb2GwoY7rHh9cLXcFumlmyviR/aJDCuJIHfq+KfVuh0NO8SbhTsbSahs9bLM3btqeFed37TFxv7U+RzPHz9saY3x6rUweehqfLKSGo7GWHtWI7s5m8r257lTuU9Bg1AAAAAAAAAABGBgkARgkACMIMEgCMDCEgCMDCEgARhCQBGCQAIwMISAGCMISAIwTgABgjBIAjBIAEYQnAADBGPrJ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://www.billigstautos.com/wp-content/uploads/2009/07/daimler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9FDFC"/>
              </a:clrFrom>
              <a:clrTo>
                <a:srgbClr val="F9FD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6" y="1500429"/>
            <a:ext cx="956942" cy="6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billigstautos.com/wp-content/uploads/2009/09/bmw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9887"/>
            <a:ext cx="1072214" cy="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2049" r="37428" b="60664"/>
          <a:stretch/>
        </p:blipFill>
        <p:spPr bwMode="auto">
          <a:xfrm>
            <a:off x="3690942" y="1690120"/>
            <a:ext cx="1601138" cy="38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http://1.1.1.2/bmi/www.draexlmaier.com/fileadmin/templates/images/drx_logo_150x4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52437"/>
            <a:ext cx="1019522" cy="29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Logo der Delphi Corpor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09546"/>
            <a:ext cx="1792932" cy="17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6686641" y="2276872"/>
            <a:ext cx="1701783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Leitungssatz</a:t>
            </a:r>
          </a:p>
        </p:txBody>
      </p:sp>
      <p:sp>
        <p:nvSpPr>
          <p:cNvPr id="21" name="Rechteck 20"/>
          <p:cNvSpPr/>
          <p:nvPr/>
        </p:nvSpPr>
        <p:spPr>
          <a:xfrm>
            <a:off x="467544" y="2348880"/>
            <a:ext cx="170178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/>
              <a:t>Fahrzeug-geometrie</a:t>
            </a:r>
          </a:p>
        </p:txBody>
      </p:sp>
      <p:sp>
        <p:nvSpPr>
          <p:cNvPr id="22" name="Rechteck 21"/>
          <p:cNvSpPr/>
          <p:nvPr/>
        </p:nvSpPr>
        <p:spPr>
          <a:xfrm>
            <a:off x="467544" y="4149080"/>
            <a:ext cx="1701783" cy="96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Systemschaltplan, Funktionen</a:t>
            </a:r>
          </a:p>
        </p:txBody>
      </p:sp>
      <p:sp>
        <p:nvSpPr>
          <p:cNvPr id="18" name="Nach oben gebogener Pfeil 17"/>
          <p:cNvSpPr/>
          <p:nvPr/>
        </p:nvSpPr>
        <p:spPr>
          <a:xfrm>
            <a:off x="2234898" y="4077072"/>
            <a:ext cx="680918" cy="5853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utoShape 17" descr="data:image/jpeg;base64,/9j/4AAQSkZJRgABAQAAAQABAAD/2wCEAAkGBhQSEBQUEhQUFBQUFRQUFBQVFRUVFxQVFRQVFBQUFBQXHCYeFxkkGRQUHy8gIycpLCwsFR4xNTAqNSYrLCkBCQoKDgwOGg8PGiwkHBwpKSwsLCwpLS0sKSksLCksKSkqKS0pLCwsKSwpLCwpLCwpKTAsKSwpKSkpLCkpKSwpLP/AABEIAMwAzAMBIgACEQEDEQH/xAAcAAABBQEBAQAAAAAAAAAAAAADAAIEBQYBBwj/xABFEAABAwEDBwgFCwMDBQAAAAABAAIDEQQFIQYSMUFRYXETInKBkaGxwSMkMpKzBxVCUmJzgoOy0fAUM0MlY6I1U3TC4f/EABoBAAIDAQEAAAAAAAAAAAAAAAAEAQIDBQb/xAArEQACAQMDAwMDBQEAAAAAAAAAAQIDBBESITEiQXETI1EFFDJSgbHB0UL/2gAMAwEAAhEDEQA/APcUlEnvJjSW4ucNLWgmmFaE6AabSm/1TziGtYDrean3W/upwRlE1DmtDWe04N4kBQywn2nvdubRg7se9cjY1uLWgHbSp944owRkObdX2WPdvpmjtdRBmtEhaSCxtKYCrziQMTgNe9JzidKG/wBh3AfqClIhsa28JhpbG/gXRnsOcD2hFbfbR7bJGb83OHayqhiRIyK2kz9RlpZ7yjeaMe0nYCM4cW6QpKzk7Gu9pod0gD4oIbm+w97NzXmnuuqEaA9ZdzUpLNNveZv0mP6baH3mED/iVIjyop7cThvY4PHfQ9yjQyyqwfcvUlWw5RQO/wAgadj6s73UCsGPBFQQRtGI7VVrBomnwOSSSUEiSSSQAkkkkAJJJJACSSSQAkkkkAZ9jvWLTukZ8CJWDPZCrGn1m1feR/AiVjCeZwK0Mu7HpFcqkSoDJwoUx9G/gP1BPJQrQ70UnRH6gpRDezK8SLvKKIJV3lFtgT1EgyITpEIyIbpFbBVyHvegPeuOkQHyKyRm5DZHKMHZhqwlh2tJb+mlU971He9X0mTljgnRZTWhmiQuGx4Du/A96sLP8oLh/ciB3sdT/i791mJHKPIVHoxfYlXVSPDPQ7Ll1ZnYOc6M/baadoqFewWhr2hzHBzToc0gg8CF4tIUa6b8lssmfE7CvOYfYf0ht3jEdyzlbbdJvT+ob4mv3R7Okq3J+/mWuESMwOh7CQXRvpi11PHWKFWSTawdRNNZQkkkkEiSSSQAkkkkAZqvrNp+8j+BErCzO5ruoqtcfWrT95H8CJTbG7E8CtewvnqJFVwlMquEoJydJQbU70UvR8wnlyBa3egm6HmFK5Kt7MoRKncqoIlTuVTWk52olGVMdKo5lTDIp0lXIM6RBdIhmRCdIrJFHIe96A9y4+RBc9WSMmxOco7ynOcgOerpGTY15UeQojnoLyrYM2yxyVvw2S1sfX0chbFMPsk0Y/i1zq8C4axT2hfP0rM4Fp0OBb2inmvb8mbcZrFZpXaZIIZDxfG1x7yUhdRw0/k7X06o5QcX2/sskkkkodMSSSSAEkkkgDKzH1q09OP4ESlWN/PHWO5QrQfWrT04/gRo0D6OHELdLYTb6v3J1VwlNecTxTS5BbJ0uQLa70E3Q8wnlyBbnerz/d+YUrlFZPZ+GZISJwkUMSJwkTmDk6iUZEwyIBkTDIrYK6g7pEJ0iE6RCdMpwVyEdKhPlQXzKO+0II5DvlQHzKOZiTQAk7BiexWNmyUtkuLYHgbXUZ3OIPchzS5JVKUuEQHzITpVo2/JlbTpEQ4yHyamyfJjbhoEJ4SHzaq+tD5L/a1P0szglxHEL2jIb/pli/8AFs/wmrye15H22LF1neQCMWUf3NJPcvWciGEXbYwQQRZoAQcCCIm1BGopW4kpJYOhYU5Qcsr4/su0kkkodMSSSSAEkkkgDIWs+t2npx/AjXQ5Dtx9btPTj+BGuByajwhCb6mWkzsUMuTXuqGncEwuUYJbHFyBb3erT/dnxCc56BeDvVrR90fEKUt0Vb2fhmIEieJFED07lE9g4uokGRMdIgukQnyqcBkM6VR5LQgS2hT8nsnJba+jObGDz5DoG4bSqSkorLNqdNzeEQ7PG+Z4ZG0ucdQ8TsC29yfJlWjrU/8ALYadTnaeyi1ty3DFZWZsTaHW44ucd5VkCkZ12+DrUrSMd5bsjXdcsMApFG1m8AVPEqcmAp1Uux1JLg6kkkgk4UN0I4HaMEQlNJQAMuc37Q3YO7NB7kSOUOGB/ccRqSCHNCDiOa7U4eBGsIAOkgQ2ipzXYOpXc4bWn+UR0AJJJJAGLvE+t2jpx/BjQ85K9HeuWjpR/BjQ85OR4Rzaj6mWDH8xvWO9cLkKF/M4HxCRcowGR5co94u9WtH3R8Qnlyj3i71a0fdHxClLdEN7PwzBh67yiCCkKnQCeGKfOIOdKo8synx3Q93tcwb9PZ+6kRWJrSGsFXE0BOkk+CwnVih+haTnu9kBuHJeW1Shvst0vOsN8ivYLusLII2xxgNa0UFPEqFcV1CzxBv0ji87TsVjnJCc3N7nXp0o0liIXOXM9BdImh6pg1JTXIoKiNejscoZZBgkVwFdJUEjSUOq68plUFgmeuA1QC6pRo3UVeQOywBwpoIxBGkHaFyzz1Ja72m0rsIOhw3eCc+Wihzkmjm+03Ebxradx8aKclSxSTIJg9oc3QRUf/d6epAyVphabVaaivPj+DGu/wBKzYFUX/bnsttoDXECsfwWKGL2l+ue79l06dtOUE0zn1K0IyaaNVDA2hw2Fd/p27FmrJe0hJGedB2J5vWT657lZ2k88kevD4NAbO3Yg2uzN5GUUFC2h34hUZvST657kK23pJ/TznPNRGSNGmoUfaz+Q9eHwDbdsQ/xt7K+K7LK1g+i0dTVhJb4mOmV/vFV80pOkk8TVa/Zy/6kZq5gvxia28Mo4W6HZ3RFe/Qrn5OW/wBTK+YtoyLBtdbyK9wp2ryyeRe75A3ZyF3wtpRz28o7i/HzS1zThTjtyxqhUlUe/BoChyPRCVGeapBDWk7npZ6E5Mz1cq0S2vXHXm1poKudsbq4k4D+YKsltBccxtaaCRpJ+q3zKtbFdYaBne6NAUMEM+c5DoawcS5x7gEvnSQaWsPAuae+qtGNA0ABJzAdIB6lQ0K+K8muNDVh1B2g8HaD47kZztSFa7sBBzPdOg/sodmtJYc11aaBXS0/VO5QyxYg0Q5LRsUWW1bEEyqpVsmtmSMihCRGDkYMmyVd8ubI5mp3PbuNaSDtId+I7FZKgllzc1/1HtJ6LjmO7nV6lfq5dPKPMsqT6/Pxj+ExVoep+Vh9fn/L+ExVYcvSWy9qPg4dd+5LyS7K/nDsRC5Q45KEcUZ78Vs47mSewQvQbY/1ef7s+ITS5CtjvV5/uz4qriWTMSSgSFFcVHlciTIihlniMkrGa3va0ficB5r6RiaGta0aAABuoF875OtrbbOP96M9jgfJfQbpMSuJePMkde1XSwsj8Co+cuTy4KPyyUQ6kSM5AtUlGmmnQOJwH83JvLIFpmxbxJ7BTzQTgsrlsQAzuoeZVm+Wgr1AbTsCFYsI29EHtxWf+UC+DZrvnlZXPZEM07HSPazO4jOr1KDPBX5T/KzZLHJybnufI2mdHEAc0ihLXPOFeFdhou5L/KvZLbKI2yOieTgyYAB1ToY/Wdxpp1r5sc4kkk1JxJONSkx5aQQSCDUEairaSMn2a7BUt/QYZ43B2/YfLrQ8hr3darts8z/adGM7e4ChKn3g2sTx9l3cK+SpgGykilqAn5yiwPw60UPWigYuQfOR4nYKFno8D8EOBVyDyx57XN+s1zfeBHmri7bQZIY3nS9jHHi5oJ8VTMfiFYZPOrZo92cOx7h5KrWDSk8nn2V59fn/AC/hMVTnqzyyP+oT/l/Caqeq9Nar2Y+DiXD92XkLyiO9yhl6Nn4JhowTCF6Da3+gm+7K4XIdrd6GXoFVktiyZj3FR5SjuKjSlKzN4BrilzbZZzsmi/WAe5e+ST4r5zMpa4OGlpDsNxqvemWwPYx40Pa1w6wCuNecpnasllNEu0T81RDaEySSoKg8qk1I6kaRONpQpbQopkSaalDkW9JYNjddpzoWndQ9X8CbfV0MtVmlhfokYWE7NbT1EA9SqLltfJEtd7Ltew7eC0Dn0xCIsRqJRPlnKXJOewzOjmYaA82QA5r26nA+SZk7ktaLbK2OGNxqRV9DmsH1i7QvqSQseKPa1w2OAcO9SLI1jBmsa1o2NaGjuWzbwYLDI9yXU2yWWKBmiJjWA7SBiUK9rTmQPP2aDi7DzU6R9Vl77t3KvDGnmtJJOokaTwAr2qqRuoaiA20UaN9T30HgnC1KLM7HdoHAYBCzkykQ6WCxFpUqz2jBUgkUyKSgQ0ZSgW8VoxHFXuTY9UhP1mB/v88fqWNlnIY8t9rNIb03c1g95zVv7JZhHGxjdDGtaODQGjwWFQiMcHl2Wh/1Cb8v4TVT0VzlmPX5/wAv4TVTtH82r0lq/Zj4PN3UsVpeThT2nBczU5gTORdTGOQbWfRS9Ao7go9s/tydAqr4NIyMm5R5ApTmoMjUjJjcGV0wXqmQV6crYGtJ50BMZ6Olh7COsFeXzNVxkJfn9Pag15pHNzH7AfoO7cOtc26jqidazqaJrJ6tnqJMKFSHNoaI8N2mTcBr8lx1Lc9FlLcgwxF2AVlDZw390WOANFAKfzWmF2caDRrKmUsGMp5OlteC587viFDzmeHA6uBXZnUCobXbDnYEjgppJtnOrzNHBlDEdJI4g+SMMpoWnSSdgB86BZFlt2tYfw0/TRMlttDg1g35tf1Erqek3ETpTzLBq7xvOSUUbRjDpx1b3eQ71SvlAFG6NZ2/sNyk2e0crGCTUhQZm0KxisPDOtS2HZ6a5Bzl0PWw5hSHsZUqUVyGOg3p2ZU/ztVWLTpEu5rLyloibqzuVd0YqU7ZHM/gW/WfyQsNIzMRQzZubXSIm15Mdec5/wCNaBKyeWJPk8ryxHr8/wCX8JqqQFcZXt9fm4x/CYqsNXo7Z+zHweMvZ4rz8jC1JrUXNSa1M6hVVNwLmqLbR6N/RPgpxCiW4ejf0T4KG9jeE9zKkIMjVJcEF4XPbH4yIEzVAnYrSVqgzsS8x6lI9U+TTKBtsYIZXUmiGs4ysGsbxrXo7YgBQCgGpfL1ktz4JWyxOzXsIc08No1he65J5fsvCGgoy0NHpGf+zNoPcuRcQ0Zkjs0qzmkmXd4MzjRmnXv3KMI80U161a2WzZoqdJ7tyFbY2kEnCmtIxb5kaueNjOXlaaCm3wWfnlxVheQdUnTwVJJJiujbxy8nOrTyHEiZNIhB6HJIu4o9IrSl1l9cVrxorC1RrLXfaKPC2UVnc9oOjj+y51ZaZZO1GWxSvGKkQQ0xOnwUySxhvHaozlClkbhUyED1Pum6zaJMwj0baGY6iNIh4u0nY3pBRbBYXzScnF7WBe8irYWn6Ttrz9FmvScFvbtu5kEYjjBoMSTi5zji5zjrcTiSspy7IrWrbaUSkkkliImIynyOlfPJPC+M8pm1jkDm0LWBnNlbnUFG6CzTrWWtNnliry0MrB9YDlW8c6OtOsVXr5CDJZGnUmqd3UprC4ObcfTaFduTym+6Z5DDOx/sOa6mnNINNzgNB4ogC9DvLI+CbF8bHEaHUo4dF4o5vUQqC1/J8W4wzSN+y+kreHO51PxV3p2H1CL/ACRyav0SpHenJPzt/pmXhQ7c30b+ifBXFquG1R6YmyDbE7NPHk5KU4BzlSXlamsjeJA6I5pwlaY+93NPAFNxuKc1sxJ2lek+uL/n+DNuahPCmQ2OST+3HI/eGOpxzjQU3hToMj7S/SGRj7RzyPwswPvBISqxXLOlTt6suIszcoUOZq9As/yfj/I97tzQGDzPerWy5HxMoWwtqNbhnkbwXVp1UWErhdjo07Sa/JnksV2yS/243v6LSQfxaO9W91ZFWxsjZGubA5pBDi/nDgG17DReqtuh+xEbcb9iwlUbHY0lEPdGVDwxrbWQXAAGaNpDTh9NlSRxGG4KXetsBaM0hzTjnNIIOyhGBUA3C/Yocl0vjJLC5hOnN9k9JhwPHTvSk6WeDSSbRHtUqrpKHSpNp5T6UYdvjOaetjsOx3UoUjgNOe3pRvHeAQm7dKPJy60JrsdELdiFLC3Yni0M/wC5GOL2jxKHJMw6JIzwe0+BXYjJY5FKepSOwEA4YLY3Las5tFjIo6nDPd0Y3nvIAV5d00jPZYG75DnHqYw07XDgVz7hxfc7lNvG5e2qKgJNABiScABtJOAXLtuKSc1FY49crhRzh/tRka/ru6gdTbvkBeHyVleDUF4Ga07WRgZrTvpXetZZbcXJTU0bamuA9gu9kLAyNua3E7SSdLnE4knaVJXGldVSokkkkAJJJJACSokkgBjoQdIUWa6mO1KakgCtFyM2J7boZsU9JAEQXYzYniwt2KQkgAIsrdicIBsREkADMA2IMl3tOpSkkAVjrjYdS58wx7FaJIAq/mGPYl8wx7FaJIAq/mJmxL5iZsVokgCuZczBqUqOygaEdJAHAF1JJACS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AutoShape 19" descr="data:image/jpeg;base64,/9j/4AAQSkZJRgABAQAAAQABAAD/2wCEAAkGBhQSEBQUEhQUFBQUFRQUFBQVFRUVFxQVFRQVFBQUFBQXHCYeFxkkGRQUHy8gIycpLCwsFR4xNTAqNSYrLCkBCQoKDgwOGg8PGiwkHBwpKSwsLCwpLS0sKSksLCksKSkqKS0pLCwsKSwpLCwpLCwpKTAsKSwpKSkpLCkpKSwpLP/AABEIAMwAzAMBIgACEQEDEQH/xAAcAAABBQEBAQAAAAAAAAAAAAADAAIEBQYBBwj/xABFEAABAwEDBwgFCwMDBQAAAAABAAIDEQQFIQYSMUFRYXETInKBkaGxwSMkMpKzBxVCUmJzgoOy0fAUM0MlY6I1U3TC4f/EABoBAAIDAQEAAAAAAAAAAAAAAAAEAQIDBQb/xAArEQACAQMDAwMDBQEAAAAAAAAAAQIDBBESITEiQXETI1EFFDJSgbHB0UL/2gAMAwEAAhEDEQA/APcUlEnvJjSW4ucNLWgmmFaE6AabSm/1TziGtYDrean3W/upwRlE1DmtDWe04N4kBQywn2nvdubRg7se9cjY1uLWgHbSp944owRkObdX2WPdvpmjtdRBmtEhaSCxtKYCrziQMTgNe9JzidKG/wBh3AfqClIhsa28JhpbG/gXRnsOcD2hFbfbR7bJGb83OHayqhiRIyK2kz9RlpZ7yjeaMe0nYCM4cW6QpKzk7Gu9pod0gD4oIbm+w97NzXmnuuqEaA9ZdzUpLNNveZv0mP6baH3mED/iVIjyop7cThvY4PHfQ9yjQyyqwfcvUlWw5RQO/wAgadj6s73UCsGPBFQQRtGI7VVrBomnwOSSSUEiSSSQAkkkkAJJJJACSSSQAkkkkAZ9jvWLTukZ8CJWDPZCrGn1m1feR/AiVjCeZwK0Mu7HpFcqkSoDJwoUx9G/gP1BPJQrQ70UnRH6gpRDezK8SLvKKIJV3lFtgT1EgyITpEIyIbpFbBVyHvegPeuOkQHyKyRm5DZHKMHZhqwlh2tJb+mlU971He9X0mTljgnRZTWhmiQuGx4Du/A96sLP8oLh/ciB3sdT/i791mJHKPIVHoxfYlXVSPDPQ7Ll1ZnYOc6M/baadoqFewWhr2hzHBzToc0gg8CF4tIUa6b8lssmfE7CvOYfYf0ht3jEdyzlbbdJvT+ob4mv3R7Okq3J+/mWuESMwOh7CQXRvpi11PHWKFWSTawdRNNZQkkkkEiSSSQAkkkkAZqvrNp+8j+BErCzO5ruoqtcfWrT95H8CJTbG7E8CtewvnqJFVwlMquEoJydJQbU70UvR8wnlyBa3egm6HmFK5Kt7MoRKncqoIlTuVTWk52olGVMdKo5lTDIp0lXIM6RBdIhmRCdIrJFHIe96A9y4+RBc9WSMmxOco7ynOcgOerpGTY15UeQojnoLyrYM2yxyVvw2S1sfX0chbFMPsk0Y/i1zq8C4axT2hfP0rM4Fp0OBb2inmvb8mbcZrFZpXaZIIZDxfG1x7yUhdRw0/k7X06o5QcX2/sskkkkodMSSSSAEkkkgDKzH1q09OP4ESlWN/PHWO5QrQfWrT04/gRo0D6OHELdLYTb6v3J1VwlNecTxTS5BbJ0uQLa70E3Q8wnlyBbnerz/d+YUrlFZPZ+GZISJwkUMSJwkTmDk6iUZEwyIBkTDIrYK6g7pEJ0iE6RCdMpwVyEdKhPlQXzKO+0II5DvlQHzKOZiTQAk7BiexWNmyUtkuLYHgbXUZ3OIPchzS5JVKUuEQHzITpVo2/JlbTpEQ4yHyamyfJjbhoEJ4SHzaq+tD5L/a1P0szglxHEL2jIb/pli/8AFs/wmrye15H22LF1neQCMWUf3NJPcvWciGEXbYwQQRZoAQcCCIm1BGopW4kpJYOhYU5Qcsr4/su0kkkodMSSSSAEkkkgDIWs+t2npx/AjXQ5Dtx9btPTj+BGuByajwhCb6mWkzsUMuTXuqGncEwuUYJbHFyBb3erT/dnxCc56BeDvVrR90fEKUt0Vb2fhmIEieJFED07lE9g4uokGRMdIgukQnyqcBkM6VR5LQgS2hT8nsnJba+jObGDz5DoG4bSqSkorLNqdNzeEQ7PG+Z4ZG0ucdQ8TsC29yfJlWjrU/8ALYadTnaeyi1ty3DFZWZsTaHW44ucd5VkCkZ12+DrUrSMd5bsjXdcsMApFG1m8AVPEqcmAp1Uux1JLg6kkkgk4UN0I4HaMEQlNJQAMuc37Q3YO7NB7kSOUOGB/ccRqSCHNCDiOa7U4eBGsIAOkgQ2ipzXYOpXc4bWn+UR0AJJJJAGLvE+t2jpx/BjQ85K9HeuWjpR/BjQ85OR4Rzaj6mWDH8xvWO9cLkKF/M4HxCRcowGR5co94u9WtH3R8Qnlyj3i71a0fdHxClLdEN7PwzBh67yiCCkKnQCeGKfOIOdKo8synx3Q93tcwb9PZ+6kRWJrSGsFXE0BOkk+CwnVih+haTnu9kBuHJeW1Shvst0vOsN8ivYLusLII2xxgNa0UFPEqFcV1CzxBv0ji87TsVjnJCc3N7nXp0o0liIXOXM9BdImh6pg1JTXIoKiNejscoZZBgkVwFdJUEjSUOq68plUFgmeuA1QC6pRo3UVeQOywBwpoIxBGkHaFyzz1Ja72m0rsIOhw3eCc+Wihzkmjm+03Ebxradx8aKclSxSTIJg9oc3QRUf/d6epAyVphabVaaivPj+DGu/wBKzYFUX/bnsttoDXECsfwWKGL2l+ue79l06dtOUE0zn1K0IyaaNVDA2hw2Fd/p27FmrJe0hJGedB2J5vWT657lZ2k88kevD4NAbO3Yg2uzN5GUUFC2h34hUZvST657kK23pJ/TznPNRGSNGmoUfaz+Q9eHwDbdsQ/xt7K+K7LK1g+i0dTVhJb4mOmV/vFV80pOkk8TVa/Zy/6kZq5gvxia28Mo4W6HZ3RFe/Qrn5OW/wBTK+YtoyLBtdbyK9wp2ryyeRe75A3ZyF3wtpRz28o7i/HzS1zThTjtyxqhUlUe/BoChyPRCVGeapBDWk7npZ6E5Mz1cq0S2vXHXm1poKudsbq4k4D+YKsltBccxtaaCRpJ+q3zKtbFdYaBne6NAUMEM+c5DoawcS5x7gEvnSQaWsPAuae+qtGNA0ABJzAdIB6lQ0K+K8muNDVh1B2g8HaD47kZztSFa7sBBzPdOg/sodmtJYc11aaBXS0/VO5QyxYg0Q5LRsUWW1bEEyqpVsmtmSMihCRGDkYMmyVd8ubI5mp3PbuNaSDtId+I7FZKgllzc1/1HtJ6LjmO7nV6lfq5dPKPMsqT6/Pxj+ExVoep+Vh9fn/L+ExVYcvSWy9qPg4dd+5LyS7K/nDsRC5Q45KEcUZ78Vs47mSewQvQbY/1ef7s+ITS5CtjvV5/uz4qriWTMSSgSFFcVHlciTIihlniMkrGa3va0ficB5r6RiaGta0aAABuoF875OtrbbOP96M9jgfJfQbpMSuJePMkde1XSwsj8Co+cuTy4KPyyUQ6kSM5AtUlGmmnQOJwH83JvLIFpmxbxJ7BTzQTgsrlsQAzuoeZVm+Wgr1AbTsCFYsI29EHtxWf+UC+DZrvnlZXPZEM07HSPazO4jOr1KDPBX5T/KzZLHJybnufI2mdHEAc0ihLXPOFeFdhou5L/KvZLbKI2yOieTgyYAB1ToY/Wdxpp1r5sc4kkk1JxJONSkx5aQQSCDUEairaSMn2a7BUt/QYZ43B2/YfLrQ8hr3darts8z/adGM7e4ChKn3g2sTx9l3cK+SpgGykilqAn5yiwPw60UPWigYuQfOR4nYKFno8D8EOBVyDyx57XN+s1zfeBHmri7bQZIY3nS9jHHi5oJ8VTMfiFYZPOrZo92cOx7h5KrWDSk8nn2V59fn/AC/hMVTnqzyyP+oT/l/Caqeq9Nar2Y+DiXD92XkLyiO9yhl6Nn4JhowTCF6Da3+gm+7K4XIdrd6GXoFVktiyZj3FR5SjuKjSlKzN4BrilzbZZzsmi/WAe5e+ST4r5zMpa4OGlpDsNxqvemWwPYx40Pa1w6wCuNecpnasllNEu0T81RDaEySSoKg8qk1I6kaRONpQpbQopkSaalDkW9JYNjddpzoWndQ9X8CbfV0MtVmlhfokYWE7NbT1EA9SqLltfJEtd7Ltew7eC0Dn0xCIsRqJRPlnKXJOewzOjmYaA82QA5r26nA+SZk7ktaLbK2OGNxqRV9DmsH1i7QvqSQseKPa1w2OAcO9SLI1jBmsa1o2NaGjuWzbwYLDI9yXU2yWWKBmiJjWA7SBiUK9rTmQPP2aDi7DzU6R9Vl77t3KvDGnmtJJOokaTwAr2qqRuoaiA20UaN9T30HgnC1KLM7HdoHAYBCzkykQ6WCxFpUqz2jBUgkUyKSgQ0ZSgW8VoxHFXuTY9UhP1mB/v88fqWNlnIY8t9rNIb03c1g95zVv7JZhHGxjdDGtaODQGjwWFQiMcHl2Wh/1Cb8v4TVT0VzlmPX5/wAv4TVTtH82r0lq/Zj4PN3UsVpeThT2nBczU5gTORdTGOQbWfRS9Ao7go9s/tydAqr4NIyMm5R5ApTmoMjUjJjcGV0wXqmQV6crYGtJ50BMZ6Olh7COsFeXzNVxkJfn9Pag15pHNzH7AfoO7cOtc26jqidazqaJrJ6tnqJMKFSHNoaI8N2mTcBr8lx1Lc9FlLcgwxF2AVlDZw390WOANFAKfzWmF2caDRrKmUsGMp5OlteC587viFDzmeHA6uBXZnUCobXbDnYEjgppJtnOrzNHBlDEdJI4g+SMMpoWnSSdgB86BZFlt2tYfw0/TRMlttDg1g35tf1Erqek3ETpTzLBq7xvOSUUbRjDpx1b3eQ71SvlAFG6NZ2/sNyk2e0crGCTUhQZm0KxisPDOtS2HZ6a5Bzl0PWw5hSHsZUqUVyGOg3p2ZU/ztVWLTpEu5rLyloibqzuVd0YqU7ZHM/gW/WfyQsNIzMRQzZubXSIm15Mdec5/wCNaBKyeWJPk8ryxHr8/wCX8JqqQFcZXt9fm4x/CYqsNXo7Z+zHweMvZ4rz8jC1JrUXNSa1M6hVVNwLmqLbR6N/RPgpxCiW4ejf0T4KG9jeE9zKkIMjVJcEF4XPbH4yIEzVAnYrSVqgzsS8x6lI9U+TTKBtsYIZXUmiGs4ysGsbxrXo7YgBQCgGpfL1ktz4JWyxOzXsIc08No1he65J5fsvCGgoy0NHpGf+zNoPcuRcQ0Zkjs0qzmkmXd4MzjRmnXv3KMI80U161a2WzZoqdJ7tyFbY2kEnCmtIxb5kaueNjOXlaaCm3wWfnlxVheQdUnTwVJJJiujbxy8nOrTyHEiZNIhB6HJIu4o9IrSl1l9cVrxorC1RrLXfaKPC2UVnc9oOjj+y51ZaZZO1GWxSvGKkQQ0xOnwUySxhvHaozlClkbhUyED1Pum6zaJMwj0baGY6iNIh4u0nY3pBRbBYXzScnF7WBe8irYWn6Ttrz9FmvScFvbtu5kEYjjBoMSTi5zji5zjrcTiSspy7IrWrbaUSkkkliImIynyOlfPJPC+M8pm1jkDm0LWBnNlbnUFG6CzTrWWtNnliry0MrB9YDlW8c6OtOsVXr5CDJZGnUmqd3UprC4ObcfTaFduTym+6Z5DDOx/sOa6mnNINNzgNB4ogC9DvLI+CbF8bHEaHUo4dF4o5vUQqC1/J8W4wzSN+y+kreHO51PxV3p2H1CL/ACRyav0SpHenJPzt/pmXhQ7c30b+ifBXFquG1R6YmyDbE7NPHk5KU4BzlSXlamsjeJA6I5pwlaY+93NPAFNxuKc1sxJ2lek+uL/n+DNuahPCmQ2OST+3HI/eGOpxzjQU3hToMj7S/SGRj7RzyPwswPvBISqxXLOlTt6suIszcoUOZq9As/yfj/I97tzQGDzPerWy5HxMoWwtqNbhnkbwXVp1UWErhdjo07Sa/JnksV2yS/243v6LSQfxaO9W91ZFWxsjZGubA5pBDi/nDgG17DReqtuh+xEbcb9iwlUbHY0lEPdGVDwxrbWQXAAGaNpDTh9NlSRxGG4KXetsBaM0hzTjnNIIOyhGBUA3C/Yocl0vjJLC5hOnN9k9JhwPHTvSk6WeDSSbRHtUqrpKHSpNp5T6UYdvjOaetjsOx3UoUjgNOe3pRvHeAQm7dKPJy60JrsdELdiFLC3Yni0M/wC5GOL2jxKHJMw6JIzwe0+BXYjJY5FKepSOwEA4YLY3Las5tFjIo6nDPd0Y3nvIAV5d00jPZYG75DnHqYw07XDgVz7hxfc7lNvG5e2qKgJNABiScABtJOAXLtuKSc1FY49crhRzh/tRka/ru6gdTbvkBeHyVleDUF4Ga07WRgZrTvpXetZZbcXJTU0bamuA9gu9kLAyNua3E7SSdLnE4knaVJXGldVSokkkkAJJJJACSokkgBjoQdIUWa6mO1KakgCtFyM2J7boZsU9JAEQXYzYniwt2KQkgAIsrdicIBsREkADMA2IMl3tOpSkkAVjrjYdS58wx7FaJIAq/mGPYl8wx7FaJIAq/mJmxL5iZsVokgCuZczBqUqOygaEdJAHAF1JJACSSSQ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543479" y="2996952"/>
            <a:ext cx="1508241" cy="854841"/>
            <a:chOff x="703647" y="3222231"/>
            <a:chExt cx="1508241" cy="854841"/>
          </a:xfrm>
        </p:grpSpPr>
        <p:pic>
          <p:nvPicPr>
            <p:cNvPr id="1045" name="Picture 21" descr="http://icons.iconarchive.com/icons/creative-freedom/shimmer/256/Software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47" y="3222231"/>
              <a:ext cx="427856" cy="42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feld 22"/>
            <p:cNvSpPr txBox="1"/>
            <p:nvPr/>
          </p:nvSpPr>
          <p:spPr>
            <a:xfrm>
              <a:off x="1030154" y="3222231"/>
              <a:ext cx="1181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Siemens NX</a:t>
              </a:r>
              <a:endParaRPr lang="de-DE" sz="1400" dirty="0"/>
            </a:p>
          </p:txBody>
        </p:sp>
        <p:pic>
          <p:nvPicPr>
            <p:cNvPr id="31" name="Picture 21" descr="http://icons.iconarchive.com/icons/creative-freedom/shimmer/256/Software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47" y="3649216"/>
              <a:ext cx="427856" cy="42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feld 31"/>
            <p:cNvSpPr txBox="1"/>
            <p:nvPr/>
          </p:nvSpPr>
          <p:spPr>
            <a:xfrm>
              <a:off x="1043608" y="3675928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Catia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564314" y="4662391"/>
            <a:ext cx="1248554" cy="427856"/>
            <a:chOff x="703647" y="3222231"/>
            <a:chExt cx="1248554" cy="427856"/>
          </a:xfrm>
        </p:grpSpPr>
        <p:pic>
          <p:nvPicPr>
            <p:cNvPr id="35" name="Picture 21" descr="http://icons.iconarchive.com/icons/creative-freedom/shimmer/256/Software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47" y="3222231"/>
              <a:ext cx="427856" cy="42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feld 35"/>
            <p:cNvSpPr txBox="1"/>
            <p:nvPr/>
          </p:nvSpPr>
          <p:spPr>
            <a:xfrm>
              <a:off x="1030154" y="3222231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E3 Cable</a:t>
              </a:r>
              <a:endParaRPr lang="de-DE" sz="14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902665" y="2636912"/>
            <a:ext cx="1197258" cy="427856"/>
            <a:chOff x="703647" y="3222231"/>
            <a:chExt cx="1197258" cy="427856"/>
          </a:xfrm>
        </p:grpSpPr>
        <p:pic>
          <p:nvPicPr>
            <p:cNvPr id="40" name="Picture 21" descr="http://icons.iconarchive.com/icons/creative-freedom/shimmer/256/Software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47" y="3222231"/>
              <a:ext cx="427856" cy="42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1030154" y="3222231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LDorado</a:t>
              </a:r>
              <a:endParaRPr lang="de-DE" sz="1400" dirty="0"/>
            </a:p>
          </p:txBody>
        </p:sp>
      </p:grpSp>
      <p:sp>
        <p:nvSpPr>
          <p:cNvPr id="42" name="Rechteck 41"/>
          <p:cNvSpPr/>
          <p:nvPr/>
        </p:nvSpPr>
        <p:spPr>
          <a:xfrm>
            <a:off x="4835393" y="5301208"/>
            <a:ext cx="1701783" cy="99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/>
              <a:t>Produktions-vorbereitung</a:t>
            </a:r>
            <a:endParaRPr lang="de-DE" sz="1400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5051417" y="5799068"/>
            <a:ext cx="1197258" cy="427856"/>
            <a:chOff x="703647" y="3222231"/>
            <a:chExt cx="1197258" cy="427856"/>
          </a:xfrm>
        </p:grpSpPr>
        <p:pic>
          <p:nvPicPr>
            <p:cNvPr id="44" name="Picture 21" descr="http://icons.iconarchive.com/icons/creative-freedom/shimmer/256/Software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47" y="3222231"/>
              <a:ext cx="427856" cy="42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feld 44"/>
            <p:cNvSpPr txBox="1"/>
            <p:nvPr/>
          </p:nvSpPr>
          <p:spPr>
            <a:xfrm>
              <a:off x="1030154" y="3222231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LDorado</a:t>
              </a:r>
              <a:endParaRPr lang="de-DE" sz="1400" dirty="0"/>
            </a:p>
          </p:txBody>
        </p:sp>
      </p:grpSp>
      <p:sp>
        <p:nvSpPr>
          <p:cNvPr id="48" name="Nach oben gebogener Pfeil 47"/>
          <p:cNvSpPr/>
          <p:nvPr/>
        </p:nvSpPr>
        <p:spPr>
          <a:xfrm rot="5400000" flipV="1">
            <a:off x="5575375" y="2245608"/>
            <a:ext cx="650424" cy="2657173"/>
          </a:xfrm>
          <a:prstGeom prst="bentUpArrow">
            <a:avLst>
              <a:gd name="adj1" fmla="val 22766"/>
              <a:gd name="adj2" fmla="val 19109"/>
              <a:gd name="adj3" fmla="val 30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2627784" y="3573016"/>
            <a:ext cx="1863727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/>
              <a:t>Leitungssatzdaten</a:t>
            </a:r>
            <a:endParaRPr lang="de-DE" sz="1400" dirty="0"/>
          </a:p>
        </p:txBody>
      </p:sp>
      <p:sp>
        <p:nvSpPr>
          <p:cNvPr id="53" name="Nach oben gebogener Pfeil 52"/>
          <p:cNvSpPr/>
          <p:nvPr/>
        </p:nvSpPr>
        <p:spPr>
          <a:xfrm flipV="1">
            <a:off x="2234898" y="2862191"/>
            <a:ext cx="680918" cy="58845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Nach oben gebogener Pfeil 54"/>
          <p:cNvSpPr/>
          <p:nvPr/>
        </p:nvSpPr>
        <p:spPr>
          <a:xfrm rot="16200000" flipV="1">
            <a:off x="4493038" y="1355463"/>
            <a:ext cx="650424" cy="3539947"/>
          </a:xfrm>
          <a:prstGeom prst="bentUpArrow">
            <a:avLst>
              <a:gd name="adj1" fmla="val 22766"/>
              <a:gd name="adj2" fmla="val 19109"/>
              <a:gd name="adj3" fmla="val 30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Pfeil nach unten 27"/>
          <p:cNvSpPr/>
          <p:nvPr/>
        </p:nvSpPr>
        <p:spPr>
          <a:xfrm>
            <a:off x="2976268" y="4077072"/>
            <a:ext cx="299588" cy="1238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718089" y="5375313"/>
            <a:ext cx="1701783" cy="71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smtClean="0"/>
              <a:t>Freigabe</a:t>
            </a:r>
            <a:endParaRPr lang="de-DE" sz="1400" dirty="0"/>
          </a:p>
        </p:txBody>
      </p:sp>
      <p:grpSp>
        <p:nvGrpSpPr>
          <p:cNvPr id="59" name="Gruppieren 58"/>
          <p:cNvGrpSpPr/>
          <p:nvPr/>
        </p:nvGrpSpPr>
        <p:grpSpPr>
          <a:xfrm>
            <a:off x="1934582" y="5661248"/>
            <a:ext cx="1197258" cy="427856"/>
            <a:chOff x="703647" y="3222231"/>
            <a:chExt cx="1197258" cy="427856"/>
          </a:xfrm>
        </p:grpSpPr>
        <p:pic>
          <p:nvPicPr>
            <p:cNvPr id="60" name="Picture 21" descr="http://icons.iconarchive.com/icons/creative-freedom/shimmer/256/Software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47" y="3222231"/>
              <a:ext cx="427856" cy="42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feld 60"/>
            <p:cNvSpPr txBox="1"/>
            <p:nvPr/>
          </p:nvSpPr>
          <p:spPr>
            <a:xfrm>
              <a:off x="1030154" y="3222231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LDorado</a:t>
              </a:r>
              <a:endParaRPr lang="de-DE" sz="1400" dirty="0"/>
            </a:p>
          </p:txBody>
        </p:sp>
      </p:grpSp>
      <p:sp>
        <p:nvSpPr>
          <p:cNvPr id="62" name="Pfeil nach unten 61"/>
          <p:cNvSpPr/>
          <p:nvPr/>
        </p:nvSpPr>
        <p:spPr>
          <a:xfrm rot="16200000">
            <a:off x="4008662" y="5097910"/>
            <a:ext cx="299588" cy="1259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Gruppieren 46"/>
          <p:cNvGrpSpPr/>
          <p:nvPr/>
        </p:nvGrpSpPr>
        <p:grpSpPr>
          <a:xfrm>
            <a:off x="171175" y="5517232"/>
            <a:ext cx="1731714" cy="571872"/>
            <a:chOff x="171175" y="5517232"/>
            <a:chExt cx="1731714" cy="571872"/>
          </a:xfrm>
        </p:grpSpPr>
        <p:sp>
          <p:nvSpPr>
            <p:cNvPr id="46" name="Richtungspfeil 45"/>
            <p:cNvSpPr/>
            <p:nvPr/>
          </p:nvSpPr>
          <p:spPr>
            <a:xfrm>
              <a:off x="171175" y="5517232"/>
              <a:ext cx="1731714" cy="571872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8" name="Gruppieren 67"/>
            <p:cNvGrpSpPr/>
            <p:nvPr/>
          </p:nvGrpSpPr>
          <p:grpSpPr>
            <a:xfrm>
              <a:off x="171175" y="5563960"/>
              <a:ext cx="1584176" cy="468940"/>
              <a:chOff x="-1428601" y="5449334"/>
              <a:chExt cx="1584176" cy="468940"/>
            </a:xfrm>
          </p:grpSpPr>
          <p:pic>
            <p:nvPicPr>
              <p:cNvPr id="70" name="Picture 22" descr="C:\Users\kliefa1\Documents\40_Tools\EE-Browser\icon48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28601" y="5449334"/>
                <a:ext cx="468940" cy="468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feld 70"/>
              <p:cNvSpPr txBox="1"/>
              <p:nvPr/>
            </p:nvSpPr>
            <p:spPr>
              <a:xfrm>
                <a:off x="-1026159" y="5532937"/>
                <a:ext cx="1181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E/E Browser</a:t>
                </a:r>
                <a:endParaRPr lang="de-DE" sz="1400" dirty="0"/>
              </a:p>
            </p:txBody>
          </p:sp>
        </p:grpSp>
      </p:grpSp>
      <p:grpSp>
        <p:nvGrpSpPr>
          <p:cNvPr id="74" name="Gruppieren 73"/>
          <p:cNvGrpSpPr/>
          <p:nvPr/>
        </p:nvGrpSpPr>
        <p:grpSpPr>
          <a:xfrm>
            <a:off x="6228184" y="5686387"/>
            <a:ext cx="1820656" cy="571872"/>
            <a:chOff x="-65305" y="5517232"/>
            <a:chExt cx="1820656" cy="571872"/>
          </a:xfrm>
        </p:grpSpPr>
        <p:sp>
          <p:nvSpPr>
            <p:cNvPr id="75" name="Richtungspfeil 74"/>
            <p:cNvSpPr/>
            <p:nvPr/>
          </p:nvSpPr>
          <p:spPr>
            <a:xfrm rot="10800000">
              <a:off x="-65305" y="5517232"/>
              <a:ext cx="1820655" cy="571872"/>
            </a:xfrm>
            <a:prstGeom prst="homePlat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6" name="Gruppieren 75"/>
            <p:cNvGrpSpPr/>
            <p:nvPr/>
          </p:nvGrpSpPr>
          <p:grpSpPr>
            <a:xfrm>
              <a:off x="171175" y="5563960"/>
              <a:ext cx="1584176" cy="468940"/>
              <a:chOff x="-1428601" y="5449334"/>
              <a:chExt cx="1584176" cy="468940"/>
            </a:xfrm>
          </p:grpSpPr>
          <p:pic>
            <p:nvPicPr>
              <p:cNvPr id="77" name="Picture 22" descr="C:\Users\kliefa1\Documents\40_Tools\EE-Browser\icon48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28601" y="5449334"/>
                <a:ext cx="468940" cy="468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feld 77"/>
              <p:cNvSpPr txBox="1"/>
              <p:nvPr/>
            </p:nvSpPr>
            <p:spPr>
              <a:xfrm>
                <a:off x="-1026159" y="5532937"/>
                <a:ext cx="1181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E/E Browser</a:t>
                </a:r>
                <a:endParaRPr lang="de-DE" sz="1400" dirty="0"/>
              </a:p>
            </p:txBody>
          </p:sp>
        </p:grpSp>
      </p:grpSp>
      <p:cxnSp>
        <p:nvCxnSpPr>
          <p:cNvPr id="56" name="Gerade Verbindung 55"/>
          <p:cNvCxnSpPr/>
          <p:nvPr/>
        </p:nvCxnSpPr>
        <p:spPr>
          <a:xfrm>
            <a:off x="5051417" y="5727477"/>
            <a:ext cx="1320783" cy="4378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1831893" y="5575169"/>
            <a:ext cx="1320783" cy="4378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1228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5" b="17288"/>
          <a:stretch/>
        </p:blipFill>
        <p:spPr bwMode="auto">
          <a:xfrm>
            <a:off x="4645822" y="4453745"/>
            <a:ext cx="3022522" cy="1797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8" t="-2069" r="-1104" b="-2380"/>
          <a:stretch/>
        </p:blipFill>
        <p:spPr bwMode="auto">
          <a:xfrm>
            <a:off x="4499992" y="908720"/>
            <a:ext cx="4374065" cy="33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EE-Browser Features</a:t>
            </a:r>
            <a:endParaRPr lang="de-DE" dirty="0"/>
          </a:p>
        </p:txBody>
      </p:sp>
      <p:sp>
        <p:nvSpPr>
          <p:cNvPr id="11" name="AutoShape 2" descr="data:image/jpeg;base64,/9j/4AAQSkZJRgABAQAAAQABAAD/2wBDAAkGBwgHBgkIBwgKCgkLDRYPDQwMDRsUFRAWIB0iIiAdHx8kKDQsJCYxJx8fLT0tMTU3Ojo6Iys/RD84QzQ5Ojf/2wBDAQoKCg0MDRoPDxo3JR8lNzc3Nzc3Nzc3Nzc3Nzc3Nzc3Nzc3Nzc3Nzc3Nzc3Nzc3Nzc3Nzc3Nzc3Nzc3Nzc3Nzf/wAARCACuASIDASIAAhEBAxEB/8QAGwABAAMBAQEBAAAAAAAAAAAAAAEGBwUEAwL/xABFEAABAwMCAwMIBAsHBQAAAAAAAQIDBAURBiEHEjETQVEUFSIyYXSBkTZxssImNTdCUmJyobGzwSMkJTNzosNDgpLR8P/EABcBAQEBAQAAAAAAAAAAAAAAAAACAwH/xAAhEQEBAAICAwACAwAAAAAAAAAAAQIRAyESIjFBURMyYf/aAAwDAQACEQMRAD8A3EAAAAAAAAAAAAAAAAAAAAAAAAAAAAAAAAAAAAAAAAAAAAAAAAAAAAAAAAAAAAAAAAAAAAAAAAAAAAAAAAAAAAAAAAAAAAAAAAAAAAAAAAAAAAAAAAAAAAAAAAAAAAAAAAAAAAAAAAAAAAAAAAAAAAAAAAAAAAAAAAAAAAAAAAAAAAAAAAAAAAAAAAAAAAAAAAAAAAAAAAAAAAAAAFI1lqPUmn21FbDa6B9tie1jZXzuV65wiKrUxjdcd5zbFq7WV/o3VdssttkhbIsaq6dW+kiIvRXe1Dr8WvoPWf6sP8xp4eC30Tn99f8AYYbTX8flpn35afOt1rqayN7W+6XRKZF9Kanny1PjunzwWbTGrbVqaFy0ErmzsTMlPKmHtTxx3p7UO3JGySNzJGNcxyKjmuTKKi9yoYJfYXaI4gK+gVWwxSNmjbnrE7qxfZ1T4DHHHk6+Uytxb8h47tcILVbamvqlxDTxq92Oq47k9q9D1McjmI5u6KmUKHxInkutwtOlaV6o+tmSWpVPzYmr3/JV/wC0zxm7pduo++g9dpqiuq6WekZSyRsSSJrZFcr25wudk3T0fmXcwS6wv0HxBbNTtclNHIksbf0oX7K34eknwN3gljnhjmhej45Go5jk6KiplFK5cJLLj8qcLb1XhvdbX0UDH221vuEiuw6Ns7YuVPHLupSKfihU1NzS2waamfWrIsfYpVJnmTOU9XG2FNIUxDSn5XpPfav/AJDvHJZdz45nbLNNktc9VUUTJa+j8jqHZ5oO1STl329JNl2K3qnV9x08+aWXTs0tBG9GpVJUsRHZxj0URVTfbcuGCicZJVZo/s27LLVRs/iv9CcNXLVistyPVorXlNqmrnpfJFpJ42I9jHSI/tG9FxsnTb5lxMCvtFUaD1lT1VEi9inLPAmdnMXZ7FX5p9Sobnbq2C40EFbSv54J40ex3sUrlwk1cflcwyt6v149T3yDT1mnuNQ3nSPCMjR2Fkcq4Ruf/uilQsvEitvtS6mtWm5J5Wt53J5Y1qNTOMqqt8VPxqpjtX6sWyRKq0NqgfPUqi7OmVq8jfht/uKtwXm7PVckar/m0b0x4qitX/2Vjhj4W36m5Xy02yB0j4WOlj7ORWormc2eVcbpnvwUvUeurjp5UfX6alZTvkdHFKtYxefGe5EXGUTO5eTN+N/4gt/vn3HGfHJcpLF5Wybjrac1ddr+2Gem01Iyikk5VqX1bUREzhVRFTK43+RcUKrwvT8BbX+zJ/McWo5nryshj8V3U+oLjZElngsUlbRwxdpLUNqWMRvj6K7rhCuWviVXXd0jbZpapqliwsiRVCLy5zjPo+xfkWzWifglefcpfsqZ9wMx5Rev2IP4yGmMx8LlZ8TbfKR2rjxCudribNctJVlNC5yN7SSdOXP18pfkf/Z87U5tsoid5wroy36ohvGnnuka6FI2TuRqeirk52q1V6qmDt08SQwxxIqqjGo1FXquEwZ5a66VNs/v/EO72CWJty0x2CTIqx89a1eZExn1Wrvuh9Wa41CtFHXro2d9HIxJEkhqkeqtVM5wjc9Dj8c/Ws31TfcL9o76J2f3KL7KGlmMwmWkzdys28OlNcWnUr+wp1fBWImVp5sIqp3q1U2X+PsLQYPqpnmrigrrYnI9KuGRrWbek5GqqfHK/M3dCeTCY6s/LuFt+pABmsAAAAAAAACghQKdxa+g9Z/qw/zGnh4LfRSf31/2GHm4iXiqvNlntNusN4e90reaV1G5GIjXZ265zg5ugLvdtMWyahq9L3iZr5lla+GndlMoiKioqJ+ibzG3i1/rLfvtrRhnFf8AxDXaUlMnPJ2UMGG97nZVE/3IXqq1bqKsjWKy6Rr2Su2SWtwxrfbjv+Z8NG6EqKO6OvuoqhtTcnOV7WNXmRjl6uVe9fDGyfw5x+m8q7l7dRem8lNTIj3ojImbuVdkRE6/uMosFXf7pqW5aptFnir4pHOp4FmqEjSNiYxjPfjGfrUsPEG+XGS31lmtFnuk00qdk+pZTO7NGrjPKqdVVNvmfvQdzS32q22VbFeIJUbiWWSkVsaPXKucrs9M/wBBjLjjv9lu7pU+I1LqS6UMVxuthgo2USLzTQ1TZF5XKiYVOuM/1LTwgvfnHT62+Z+Z7e7kTK7rGu7flunwQsGqLjT09I6jqrbcK2KqiexzaOmWXZUwqKvcu5kmiY79pm/srfMd1kpXNWOZiUruZzF6L0xlFRF+ZU9+PX6cvrltvBh+lPyvSe+1f/IanUak7Gzw3DzRdnrM5WtpmUyrK3Gd3Nzsm3X2oZRYIrvQa38+1Wn7r2Lp5pXRx0rlc3n5vZvjmOcU6yM73G6GecYl7SjstIn/AFrg3bx2VPvFxorslVanXBaGtgRqOXsJoVSZeXPRvfnG3iZxrW5V98u9mmpNO3nyagn7V/aUjmuk9JqqiJv3N7/Enil8lZ31Wjidp/z3pySSBnNV0WZocdXJ+c34onzRCj8Pdbx2SwXGjrXI5aeNZ6Nqr67l2Vn/AJKi/FxpVo1J50rEpvM93pVVqu7SqpeRiY7s56lBk4eyO4ho1tO7zM5/lSv5fQRM5WPPjzbY8FKws8bjmnL7uLjw6s8ttsPlNbla+4vWpqXO65duiL8F+aqZhw7/ALjxGggXbEs8GPg5P6GwXnUDbTM2HzXdKtysRyOo6VZGpuu2e5duhj1LS3ul1il9j07dEiStdUJD5O7m5XOVcdMZwp3j3Zlv8mXWtN8M343/AIgt/vn3HF4s9zW529KtaGrpFyqdjVR8km3fjw8DNeJNwr9TUlLR23T94RsMyyvklpHNyuFRERN/FSOKe8VnfVb+F30Ftf7Mn8x5YJ7jSU9dS0M0zW1NVz9jHhcv5Uy75Gb6T1JebBYKa2TaRuszoOZEkZG5EciuV3Tl26nT0el0ver62/Xm3T0LYKdsFJDMxycqOXK4VUTK7br+sM8Lu2mN6kWbWn0SvPuUv2VMj4ZaeW/y3JqXOuoexbGuaSTl58q/r9WP3qaFri+zOttytFHZbtU1EsToUljpXLF6SdUd3ome5OpRtA1N90pUVrpNMXKpZUtYi8sL2q1Wq79Xf1i+Pc47r6nL+0XnQlhqbBdr9BPJUTxSSQviqpkXMqcrs796oq4UtNtuNJdKbymgmbNDzuZztzjLVwv70KBfNZ6hq7ZUU9v0ndaaeVisSZ8bnciL1VERvXHQuOmLelk0zQ0fIvNBTor2tTKq7GXbeOVUzzl+36rGz5FA46evZvqm+4faivWtbfpClmpLNQuooKNism7Tnf2aN9ZWI7rjfBzeJNRctUT0KW+wXdsVM1+XTUjmq5XcvRERfAuuibtJJbbdZ6izXSmlhpWxyS1FMrYvRaiesvj3bGl6450md5VTOF9Pbr3f5rtdq5Z7y2RZWU70RqKv6afpY8Exjb2GwoY7rHh9cLXcFumlmyviR/aJDCuJIHfq+KfVuh0NO8SbhTsbSahs9bLM3btqeFed37TFxv7U+RzPHz9saY3x6rUweehqfLKSGo7GWHtWI7s5m8r257lTuU9Bg1AAAAAAAAAABGBgkARgkACMIMEgCMDCEgCMDCEgARhCQBGCQAIwMISAGCMISAIwTgABgjBIAjBIAEYQnAADBGPrJ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4" descr="data:image/jpeg;base64,/9j/4AAQSkZJRgABAQAAAQABAAD/2wBDAAkGBwgHBgkIBwgKCgkLDRYPDQwMDRsUFRAWIB0iIiAdHx8kKDQsJCYxJx8fLT0tMTU3Ojo6Iys/RD84QzQ5Ojf/2wBDAQoKCg0MDRoPDxo3JR8lNzc3Nzc3Nzc3Nzc3Nzc3Nzc3Nzc3Nzc3Nzc3Nzc3Nzc3Nzc3Nzc3Nzc3Nzc3Nzc3Nzf/wAARCACuASIDASIAAhEBAxEB/8QAGwABAAMBAQEBAAAAAAAAAAAAAAEGBwUEAwL/xABFEAABAwMCAwMIBAsHBQAAAAAAAQIDBAURBiEHEjETQVEUFSIyYXSBkTZxssImNTdCUmJyobGzwSMkJTNzosNDgpLR8P/EABcBAQEBAQAAAAAAAAAAAAAAAAACAwH/xAAhEQEBAAICAwACAwAAAAAAAAAAAQIRAyESIjFBURMyYf/aAAwDAQACEQMRAD8A3EAAAAAAAAAAAAAAAAAAAAAAAAAAAAAAAAAAAAAAAAAAAAAAAAAAAAAAAAAAAAAAAAAAAAAAAAAAAAAAAAAAAAAAAAAAAAAAAAAAAAAAAAAAAAAAAAAAAAAAAAAAAAAAAAAAAAAAAAAAAAAAAAAAAAAAAAAAAAAAAAAAAAAAAAAAAAAAAAAAAAAAAAAAAAAAAAAAAAAAAAAAAAAAAFI1lqPUmn21FbDa6B9tie1jZXzuV65wiKrUxjdcd5zbFq7WV/o3VdssttkhbIsaq6dW+kiIvRXe1Dr8WvoPWf6sP8xp4eC30Tn99f8AYYbTX8flpn35afOt1rqayN7W+6XRKZF9Kanny1PjunzwWbTGrbVqaFy0ErmzsTMlPKmHtTxx3p7UO3JGySNzJGNcxyKjmuTKKi9yoYJfYXaI4gK+gVWwxSNmjbnrE7qxfZ1T4DHHHk6+Uytxb8h47tcILVbamvqlxDTxq92Oq47k9q9D1McjmI5u6KmUKHxInkutwtOlaV6o+tmSWpVPzYmr3/JV/wC0zxm7pduo++g9dpqiuq6WekZSyRsSSJrZFcr25wudk3T0fmXcwS6wv0HxBbNTtclNHIksbf0oX7K34eknwN3gljnhjmhej45Go5jk6KiplFK5cJLLj8qcLb1XhvdbX0UDH221vuEiuw6Ns7YuVPHLupSKfihU1NzS2waamfWrIsfYpVJnmTOU9XG2FNIUxDSn5XpPfav/AJDvHJZdz45nbLNNktc9VUUTJa+j8jqHZ5oO1STl329JNl2K3qnV9x08+aWXTs0tBG9GpVJUsRHZxj0URVTfbcuGCicZJVZo/s27LLVRs/iv9CcNXLVistyPVorXlNqmrnpfJFpJ42I9jHSI/tG9FxsnTb5lxMCvtFUaD1lT1VEi9inLPAmdnMXZ7FX5p9Sobnbq2C40EFbSv54J40ex3sUrlwk1cflcwyt6v149T3yDT1mnuNQ3nSPCMjR2Fkcq4Ruf/uilQsvEitvtS6mtWm5J5Wt53J5Y1qNTOMqqt8VPxqpjtX6sWyRKq0NqgfPUqi7OmVq8jfht/uKtwXm7PVckar/m0b0x4qitX/2Vjhj4W36m5Xy02yB0j4WOlj7ORWormc2eVcbpnvwUvUeurjp5UfX6alZTvkdHFKtYxefGe5EXGUTO5eTN+N/4gt/vn3HGfHJcpLF5Wybjrac1ddr+2Gem01Iyikk5VqX1bUREzhVRFTK43+RcUKrwvT8BbX+zJ/McWo5nryshj8V3U+oLjZElngsUlbRwxdpLUNqWMRvj6K7rhCuWviVXXd0jbZpapqliwsiRVCLy5zjPo+xfkWzWifglefcpfsqZ9wMx5Rev2IP4yGmMx8LlZ8TbfKR2rjxCudribNctJVlNC5yN7SSdOXP18pfkf/Z87U5tsoid5wroy36ohvGnnuka6FI2TuRqeirk52q1V6qmDt08SQwxxIqqjGo1FXquEwZ5a66VNs/v/EO72CWJty0x2CTIqx89a1eZExn1Wrvuh9Wa41CtFHXro2d9HIxJEkhqkeqtVM5wjc9Dj8c/Ws31TfcL9o76J2f3KL7KGlmMwmWkzdys28OlNcWnUr+wp1fBWImVp5sIqp3q1U2X+PsLQYPqpnmrigrrYnI9KuGRrWbek5GqqfHK/M3dCeTCY6s/LuFt+pABmsAAAAAAAACghQKdxa+g9Z/qw/zGnh4LfRSf31/2GHm4iXiqvNlntNusN4e90reaV1G5GIjXZ265zg5ugLvdtMWyahq9L3iZr5lla+GndlMoiKioqJ+ibzG3i1/rLfvtrRhnFf8AxDXaUlMnPJ2UMGG97nZVE/3IXqq1bqKsjWKy6Rr2Su2SWtwxrfbjv+Z8NG6EqKO6OvuoqhtTcnOV7WNXmRjl6uVe9fDGyfw5x+m8q7l7dRem8lNTIj3ojImbuVdkRE6/uMosFXf7pqW5aptFnir4pHOp4FmqEjSNiYxjPfjGfrUsPEG+XGS31lmtFnuk00qdk+pZTO7NGrjPKqdVVNvmfvQdzS32q22VbFeIJUbiWWSkVsaPXKucrs9M/wBBjLjjv9lu7pU+I1LqS6UMVxuthgo2USLzTQ1TZF5XKiYVOuM/1LTwgvfnHT62+Z+Z7e7kTK7rGu7flunwQsGqLjT09I6jqrbcK2KqiexzaOmWXZUwqKvcu5kmiY79pm/srfMd1kpXNWOZiUruZzF6L0xlFRF+ZU9+PX6cvrltvBh+lPyvSe+1f/IanUak7Gzw3DzRdnrM5WtpmUyrK3Gd3Nzsm3X2oZRYIrvQa38+1Wn7r2Lp5pXRx0rlc3n5vZvjmOcU6yM73G6GecYl7SjstIn/AFrg3bx2VPvFxorslVanXBaGtgRqOXsJoVSZeXPRvfnG3iZxrW5V98u9mmpNO3nyagn7V/aUjmuk9JqqiJv3N7/Enil8lZ31Wjidp/z3pySSBnNV0WZocdXJ+c34onzRCj8Pdbx2SwXGjrXI5aeNZ6Nqr67l2Vn/AJKi/FxpVo1J50rEpvM93pVVqu7SqpeRiY7s56lBk4eyO4ho1tO7zM5/lSv5fQRM5WPPjzbY8FKws8bjmnL7uLjw6s8ttsPlNbla+4vWpqXO65duiL8F+aqZhw7/ALjxGggXbEs8GPg5P6GwXnUDbTM2HzXdKtysRyOo6VZGpuu2e5duhj1LS3ul1il9j07dEiStdUJD5O7m5XOVcdMZwp3j3Zlv8mXWtN8M343/AIgt/vn3HF4s9zW529KtaGrpFyqdjVR8km3fjw8DNeJNwr9TUlLR23T94RsMyyvklpHNyuFRERN/FSOKe8VnfVb+F30Ftf7Mn8x5YJ7jSU9dS0M0zW1NVz9jHhcv5Uy75Gb6T1JebBYKa2TaRuszoOZEkZG5EciuV3Tl26nT0el0ver62/Xm3T0LYKdsFJDMxycqOXK4VUTK7br+sM8Lu2mN6kWbWn0SvPuUv2VMj4ZaeW/y3JqXOuoexbGuaSTl58q/r9WP3qaFri+zOttytFHZbtU1EsToUljpXLF6SdUd3ome5OpRtA1N90pUVrpNMXKpZUtYi8sL2q1Wq79Xf1i+Pc47r6nL+0XnQlhqbBdr9BPJUTxSSQviqpkXMqcrs796oq4UtNtuNJdKbymgmbNDzuZztzjLVwv70KBfNZ6hq7ZUU9v0ndaaeVisSZ8bnciL1VERvXHQuOmLelk0zQ0fIvNBTor2tTKq7GXbeOVUzzl+36rGz5FA46evZvqm+4faivWtbfpClmpLNQuooKNism7Tnf2aN9ZWI7rjfBzeJNRctUT0KW+wXdsVM1+XTUjmq5XcvRERfAuuibtJJbbdZ6izXSmlhpWxyS1FMrYvRaiesvj3bGl6450md5VTOF9Pbr3f5rtdq5Z7y2RZWU70RqKv6afpY8Exjb2GwoY7rHh9cLXcFumlmyviR/aJDCuJIHfq+KfVuh0NO8SbhTsbSahs9bLM3btqeFed37TFxv7U+RzPHz9saY3x6rUweehqfLKSGo7GWHtWI7s5m8r257lTuU9Bg1AAAAAAAAAABGBgkARgkACMIMEgCMDCEgCMDCEgARhCQBGCQAIwMISAGCMISAIwTgABgjBIAjBIAEYQnAADBGPrJ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AutoShape 17" descr="data:image/jpeg;base64,/9j/4AAQSkZJRgABAQAAAQABAAD/2wCEAAkGBhQSEBQUEhQUFBQUFRQUFBQVFRUVFxQVFRQVFBQUFBQXHCYeFxkkGRQUHy8gIycpLCwsFR4xNTAqNSYrLCkBCQoKDgwOGg8PGiwkHBwpKSwsLCwpLS0sKSksLCksKSkqKS0pLCwsKSwpLCwpLCwpKTAsKSwpKSkpLCkpKSwpLP/AABEIAMwAzAMBIgACEQEDEQH/xAAcAAABBQEBAQAAAAAAAAAAAAADAAIEBQYBBwj/xABFEAABAwEDBwgFCwMDBQAAAAABAAIDEQQFIQYSMUFRYXETInKBkaGxwSMkMpKzBxVCUmJzgoOy0fAUM0MlY6I1U3TC4f/EABoBAAIDAQEAAAAAAAAAAAAAAAAEAQIDBQb/xAArEQACAQMDAwMDBQEAAAAAAAAAAQIDBBESITEiQXETI1EFFDJSgbHB0UL/2gAMAwEAAhEDEQA/APcUlEnvJjSW4ucNLWgmmFaE6AabSm/1TziGtYDrean3W/upwRlE1DmtDWe04N4kBQywn2nvdubRg7se9cjY1uLWgHbSp944owRkObdX2WPdvpmjtdRBmtEhaSCxtKYCrziQMTgNe9JzidKG/wBh3AfqClIhsa28JhpbG/gXRnsOcD2hFbfbR7bJGb83OHayqhiRIyK2kz9RlpZ7yjeaMe0nYCM4cW6QpKzk7Gu9pod0gD4oIbm+w97NzXmnuuqEaA9ZdzUpLNNveZv0mP6baH3mED/iVIjyop7cThvY4PHfQ9yjQyyqwfcvUlWw5RQO/wAgadj6s73UCsGPBFQQRtGI7VVrBomnwOSSSUEiSSSQAkkkkAJJJJACSSSQAkkkkAZ9jvWLTukZ8CJWDPZCrGn1m1feR/AiVjCeZwK0Mu7HpFcqkSoDJwoUx9G/gP1BPJQrQ70UnRH6gpRDezK8SLvKKIJV3lFtgT1EgyITpEIyIbpFbBVyHvegPeuOkQHyKyRm5DZHKMHZhqwlh2tJb+mlU971He9X0mTljgnRZTWhmiQuGx4Du/A96sLP8oLh/ciB3sdT/i791mJHKPIVHoxfYlXVSPDPQ7Ll1ZnYOc6M/baadoqFewWhr2hzHBzToc0gg8CF4tIUa6b8lssmfE7CvOYfYf0ht3jEdyzlbbdJvT+ob4mv3R7Okq3J+/mWuESMwOh7CQXRvpi11PHWKFWSTawdRNNZQkkkkEiSSSQAkkkkAZqvrNp+8j+BErCzO5ruoqtcfWrT95H8CJTbG7E8CtewvnqJFVwlMquEoJydJQbU70UvR8wnlyBa3egm6HmFK5Kt7MoRKncqoIlTuVTWk52olGVMdKo5lTDIp0lXIM6RBdIhmRCdIrJFHIe96A9y4+RBc9WSMmxOco7ynOcgOerpGTY15UeQojnoLyrYM2yxyVvw2S1sfX0chbFMPsk0Y/i1zq8C4axT2hfP0rM4Fp0OBb2inmvb8mbcZrFZpXaZIIZDxfG1x7yUhdRw0/k7X06o5QcX2/sskkkkodMSSSSAEkkkgDKzH1q09OP4ESlWN/PHWO5QrQfWrT04/gRo0D6OHELdLYTb6v3J1VwlNecTxTS5BbJ0uQLa70E3Q8wnlyBbnerz/d+YUrlFZPZ+GZISJwkUMSJwkTmDk6iUZEwyIBkTDIrYK6g7pEJ0iE6RCdMpwVyEdKhPlQXzKO+0II5DvlQHzKOZiTQAk7BiexWNmyUtkuLYHgbXUZ3OIPchzS5JVKUuEQHzITpVo2/JlbTpEQ4yHyamyfJjbhoEJ4SHzaq+tD5L/a1P0szglxHEL2jIb/pli/8AFs/wmrye15H22LF1neQCMWUf3NJPcvWciGEXbYwQQRZoAQcCCIm1BGopW4kpJYOhYU5Qcsr4/su0kkkodMSSSSAEkkkgDIWs+t2npx/AjXQ5Dtx9btPTj+BGuByajwhCb6mWkzsUMuTXuqGncEwuUYJbHFyBb3erT/dnxCc56BeDvVrR90fEKUt0Vb2fhmIEieJFED07lE9g4uokGRMdIgukQnyqcBkM6VR5LQgS2hT8nsnJba+jObGDz5DoG4bSqSkorLNqdNzeEQ7PG+Z4ZG0ucdQ8TsC29yfJlWjrU/8ALYadTnaeyi1ty3DFZWZsTaHW44ucd5VkCkZ12+DrUrSMd5bsjXdcsMApFG1m8AVPEqcmAp1Uux1JLg6kkkgk4UN0I4HaMEQlNJQAMuc37Q3YO7NB7kSOUOGB/ccRqSCHNCDiOa7U4eBGsIAOkgQ2ipzXYOpXc4bWn+UR0AJJJJAGLvE+t2jpx/BjQ85K9HeuWjpR/BjQ85OR4Rzaj6mWDH8xvWO9cLkKF/M4HxCRcowGR5co94u9WtH3R8Qnlyj3i71a0fdHxClLdEN7PwzBh67yiCCkKnQCeGKfOIOdKo8synx3Q93tcwb9PZ+6kRWJrSGsFXE0BOkk+CwnVih+haTnu9kBuHJeW1Shvst0vOsN8ivYLusLII2xxgNa0UFPEqFcV1CzxBv0ji87TsVjnJCc3N7nXp0o0liIXOXM9BdImh6pg1JTXIoKiNejscoZZBgkVwFdJUEjSUOq68plUFgmeuA1QC6pRo3UVeQOywBwpoIxBGkHaFyzz1Ja72m0rsIOhw3eCc+Wihzkmjm+03Ebxradx8aKclSxSTIJg9oc3QRUf/d6epAyVphabVaaivPj+DGu/wBKzYFUX/bnsttoDXECsfwWKGL2l+ue79l06dtOUE0zn1K0IyaaNVDA2hw2Fd/p27FmrJe0hJGedB2J5vWT657lZ2k88kevD4NAbO3Yg2uzN5GUUFC2h34hUZvST657kK23pJ/TznPNRGSNGmoUfaz+Q9eHwDbdsQ/xt7K+K7LK1g+i0dTVhJb4mOmV/vFV80pOkk8TVa/Zy/6kZq5gvxia28Mo4W6HZ3RFe/Qrn5OW/wBTK+YtoyLBtdbyK9wp2ryyeRe75A3ZyF3wtpRz28o7i/HzS1zThTjtyxqhUlUe/BoChyPRCVGeapBDWk7npZ6E5Mz1cq0S2vXHXm1poKudsbq4k4D+YKsltBccxtaaCRpJ+q3zKtbFdYaBne6NAUMEM+c5DoawcS5x7gEvnSQaWsPAuae+qtGNA0ABJzAdIB6lQ0K+K8muNDVh1B2g8HaD47kZztSFa7sBBzPdOg/sodmtJYc11aaBXS0/VO5QyxYg0Q5LRsUWW1bEEyqpVsmtmSMihCRGDkYMmyVd8ubI5mp3PbuNaSDtId+I7FZKgllzc1/1HtJ6LjmO7nV6lfq5dPKPMsqT6/Pxj+ExVoep+Vh9fn/L+ExVYcvSWy9qPg4dd+5LyS7K/nDsRC5Q45KEcUZ78Vs47mSewQvQbY/1ef7s+ITS5CtjvV5/uz4qriWTMSSgSFFcVHlciTIihlniMkrGa3va0ficB5r6RiaGta0aAABuoF875OtrbbOP96M9jgfJfQbpMSuJePMkde1XSwsj8Co+cuTy4KPyyUQ6kSM5AtUlGmmnQOJwH83JvLIFpmxbxJ7BTzQTgsrlsQAzuoeZVm+Wgr1AbTsCFYsI29EHtxWf+UC+DZrvnlZXPZEM07HSPazO4jOr1KDPBX5T/KzZLHJybnufI2mdHEAc0ihLXPOFeFdhou5L/KvZLbKI2yOieTgyYAB1ToY/Wdxpp1r5sc4kkk1JxJONSkx5aQQSCDUEairaSMn2a7BUt/QYZ43B2/YfLrQ8hr3darts8z/adGM7e4ChKn3g2sTx9l3cK+SpgGykilqAn5yiwPw60UPWigYuQfOR4nYKFno8D8EOBVyDyx57XN+s1zfeBHmri7bQZIY3nS9jHHi5oJ8VTMfiFYZPOrZo92cOx7h5KrWDSk8nn2V59fn/AC/hMVTnqzyyP+oT/l/Caqeq9Nar2Y+DiXD92XkLyiO9yhl6Nn4JhowTCF6Da3+gm+7K4XIdrd6GXoFVktiyZj3FR5SjuKjSlKzN4BrilzbZZzsmi/WAe5e+ST4r5zMpa4OGlpDsNxqvemWwPYx40Pa1w6wCuNecpnasllNEu0T81RDaEySSoKg8qk1I6kaRONpQpbQopkSaalDkW9JYNjddpzoWndQ9X8CbfV0MtVmlhfokYWE7NbT1EA9SqLltfJEtd7Ltew7eC0Dn0xCIsRqJRPlnKXJOewzOjmYaA82QA5r26nA+SZk7ktaLbK2OGNxqRV9DmsH1i7QvqSQseKPa1w2OAcO9SLI1jBmsa1o2NaGjuWzbwYLDI9yXU2yWWKBmiJjWA7SBiUK9rTmQPP2aDi7DzU6R9Vl77t3KvDGnmtJJOokaTwAr2qqRuoaiA20UaN9T30HgnC1KLM7HdoHAYBCzkykQ6WCxFpUqz2jBUgkUyKSgQ0ZSgW8VoxHFXuTY9UhP1mB/v88fqWNlnIY8t9rNIb03c1g95zVv7JZhHGxjdDGtaODQGjwWFQiMcHl2Wh/1Cb8v4TVT0VzlmPX5/wAv4TVTtH82r0lq/Zj4PN3UsVpeThT2nBczU5gTORdTGOQbWfRS9Ao7go9s/tydAqr4NIyMm5R5ApTmoMjUjJjcGV0wXqmQV6crYGtJ50BMZ6Olh7COsFeXzNVxkJfn9Pag15pHNzH7AfoO7cOtc26jqidazqaJrJ6tnqJMKFSHNoaI8N2mTcBr8lx1Lc9FlLcgwxF2AVlDZw390WOANFAKfzWmF2caDRrKmUsGMp5OlteC587viFDzmeHA6uBXZnUCobXbDnYEjgppJtnOrzNHBlDEdJI4g+SMMpoWnSSdgB86BZFlt2tYfw0/TRMlttDg1g35tf1Erqek3ETpTzLBq7xvOSUUbRjDpx1b3eQ71SvlAFG6NZ2/sNyk2e0crGCTUhQZm0KxisPDOtS2HZ6a5Bzl0PWw5hSHsZUqUVyGOg3p2ZU/ztVWLTpEu5rLyloibqzuVd0YqU7ZHM/gW/WfyQsNIzMRQzZubXSIm15Mdec5/wCNaBKyeWJPk8ryxHr8/wCX8JqqQFcZXt9fm4x/CYqsNXo7Z+zHweMvZ4rz8jC1JrUXNSa1M6hVVNwLmqLbR6N/RPgpxCiW4ejf0T4KG9jeE9zKkIMjVJcEF4XPbH4yIEzVAnYrSVqgzsS8x6lI9U+TTKBtsYIZXUmiGs4ysGsbxrXo7YgBQCgGpfL1ktz4JWyxOzXsIc08No1he65J5fsvCGgoy0NHpGf+zNoPcuRcQ0Zkjs0qzmkmXd4MzjRmnXv3KMI80U161a2WzZoqdJ7tyFbY2kEnCmtIxb5kaueNjOXlaaCm3wWfnlxVheQdUnTwVJJJiujbxy8nOrTyHEiZNIhB6HJIu4o9IrSl1l9cVrxorC1RrLXfaKPC2UVnc9oOjj+y51ZaZZO1GWxSvGKkQQ0xOnwUySxhvHaozlClkbhUyED1Pum6zaJMwj0baGY6iNIh4u0nY3pBRbBYXzScnF7WBe8irYWn6Ttrz9FmvScFvbtu5kEYjjBoMSTi5zji5zjrcTiSspy7IrWrbaUSkkkliImIynyOlfPJPC+M8pm1jkDm0LWBnNlbnUFG6CzTrWWtNnliry0MrB9YDlW8c6OtOsVXr5CDJZGnUmqd3UprC4ObcfTaFduTym+6Z5DDOx/sOa6mnNINNzgNB4ogC9DvLI+CbF8bHEaHUo4dF4o5vUQqC1/J8W4wzSN+y+kreHO51PxV3p2H1CL/ACRyav0SpHenJPzt/pmXhQ7c30b+ifBXFquG1R6YmyDbE7NPHk5KU4BzlSXlamsjeJA6I5pwlaY+93NPAFNxuKc1sxJ2lek+uL/n+DNuahPCmQ2OST+3HI/eGOpxzjQU3hToMj7S/SGRj7RzyPwswPvBISqxXLOlTt6suIszcoUOZq9As/yfj/I97tzQGDzPerWy5HxMoWwtqNbhnkbwXVp1UWErhdjo07Sa/JnksV2yS/243v6LSQfxaO9W91ZFWxsjZGubA5pBDi/nDgG17DReqtuh+xEbcb9iwlUbHY0lEPdGVDwxrbWQXAAGaNpDTh9NlSRxGG4KXetsBaM0hzTjnNIIOyhGBUA3C/Yocl0vjJLC5hOnN9k9JhwPHTvSk6WeDSSbRHtUqrpKHSpNp5T6UYdvjOaetjsOx3UoUjgNOe3pRvHeAQm7dKPJy60JrsdELdiFLC3Yni0M/wC5GOL2jxKHJMw6JIzwe0+BXYjJY5FKepSOwEA4YLY3Las5tFjIo6nDPd0Y3nvIAV5d00jPZYG75DnHqYw07XDgVz7hxfc7lNvG5e2qKgJNABiScABtJOAXLtuKSc1FY49crhRzh/tRka/ru6gdTbvkBeHyVleDUF4Ga07WRgZrTvpXetZZbcXJTU0bamuA9gu9kLAyNua3E7SSdLnE4knaVJXGldVSokkkkAJJJJACSokkgBjoQdIUWa6mO1KakgCtFyM2J7boZsU9JAEQXYzYniwt2KQkgAIsrdicIBsREkADMA2IMl3tOpSkkAVjrjYdS58wx7FaJIAq/mGPYl8wx7FaJIAq/mJmxL5iZsVokgCuZczBqUqOygaEdJAHAF1JJACS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AutoShape 19" descr="data:image/jpeg;base64,/9j/4AAQSkZJRgABAQAAAQABAAD/2wCEAAkGBhQSEBQUEhQUFBQUFRQUFBQVFRUVFxQVFRQVFBQUFBQXHCYeFxkkGRQUHy8gIycpLCwsFR4xNTAqNSYrLCkBCQoKDgwOGg8PGiwkHBwpKSwsLCwpLS0sKSksLCksKSkqKS0pLCwsKSwpLCwpLCwpKTAsKSwpKSkpLCkpKSwpLP/AABEIAMwAzAMBIgACEQEDEQH/xAAcAAABBQEBAQAAAAAAAAAAAAADAAIEBQYBBwj/xABFEAABAwEDBwgFCwMDBQAAAAABAAIDEQQFIQYSMUFRYXETInKBkaGxwSMkMpKzBxVCUmJzgoOy0fAUM0MlY6I1U3TC4f/EABoBAAIDAQEAAAAAAAAAAAAAAAAEAQIDBQb/xAArEQACAQMDAwMDBQEAAAAAAAAAAQIDBBESITEiQXETI1EFFDJSgbHB0UL/2gAMAwEAAhEDEQA/APcUlEnvJjSW4ucNLWgmmFaE6AabSm/1TziGtYDrean3W/upwRlE1DmtDWe04N4kBQywn2nvdubRg7se9cjY1uLWgHbSp944owRkObdX2WPdvpmjtdRBmtEhaSCxtKYCrziQMTgNe9JzidKG/wBh3AfqClIhsa28JhpbG/gXRnsOcD2hFbfbR7bJGb83OHayqhiRIyK2kz9RlpZ7yjeaMe0nYCM4cW6QpKzk7Gu9pod0gD4oIbm+w97NzXmnuuqEaA9ZdzUpLNNveZv0mP6baH3mED/iVIjyop7cThvY4PHfQ9yjQyyqwfcvUlWw5RQO/wAgadj6s73UCsGPBFQQRtGI7VVrBomnwOSSSUEiSSSQAkkkkAJJJJACSSSQAkkkkAZ9jvWLTukZ8CJWDPZCrGn1m1feR/AiVjCeZwK0Mu7HpFcqkSoDJwoUx9G/gP1BPJQrQ70UnRH6gpRDezK8SLvKKIJV3lFtgT1EgyITpEIyIbpFbBVyHvegPeuOkQHyKyRm5DZHKMHZhqwlh2tJb+mlU971He9X0mTljgnRZTWhmiQuGx4Du/A96sLP8oLh/ciB3sdT/i791mJHKPIVHoxfYlXVSPDPQ7Ll1ZnYOc6M/baadoqFewWhr2hzHBzToc0gg8CF4tIUa6b8lssmfE7CvOYfYf0ht3jEdyzlbbdJvT+ob4mv3R7Okq3J+/mWuESMwOh7CQXRvpi11PHWKFWSTawdRNNZQkkkkEiSSSQAkkkkAZqvrNp+8j+BErCzO5ruoqtcfWrT95H8CJTbG7E8CtewvnqJFVwlMquEoJydJQbU70UvR8wnlyBa3egm6HmFK5Kt7MoRKncqoIlTuVTWk52olGVMdKo5lTDIp0lXIM6RBdIhmRCdIrJFHIe96A9y4+RBc9WSMmxOco7ynOcgOerpGTY15UeQojnoLyrYM2yxyVvw2S1sfX0chbFMPsk0Y/i1zq8C4axT2hfP0rM4Fp0OBb2inmvb8mbcZrFZpXaZIIZDxfG1x7yUhdRw0/k7X06o5QcX2/sskkkkodMSSSSAEkkkgDKzH1q09OP4ESlWN/PHWO5QrQfWrT04/gRo0D6OHELdLYTb6v3J1VwlNecTxTS5BbJ0uQLa70E3Q8wnlyBbnerz/d+YUrlFZPZ+GZISJwkUMSJwkTmDk6iUZEwyIBkTDIrYK6g7pEJ0iE6RCdMpwVyEdKhPlQXzKO+0II5DvlQHzKOZiTQAk7BiexWNmyUtkuLYHgbXUZ3OIPchzS5JVKUuEQHzITpVo2/JlbTpEQ4yHyamyfJjbhoEJ4SHzaq+tD5L/a1P0szglxHEL2jIb/pli/8AFs/wmrye15H22LF1neQCMWUf3NJPcvWciGEXbYwQQRZoAQcCCIm1BGopW4kpJYOhYU5Qcsr4/su0kkkodMSSSSAEkkkgDIWs+t2npx/AjXQ5Dtx9btPTj+BGuByajwhCb6mWkzsUMuTXuqGncEwuUYJbHFyBb3erT/dnxCc56BeDvVrR90fEKUt0Vb2fhmIEieJFED07lE9g4uokGRMdIgukQnyqcBkM6VR5LQgS2hT8nsnJba+jObGDz5DoG4bSqSkorLNqdNzeEQ7PG+Z4ZG0ucdQ8TsC29yfJlWjrU/8ALYadTnaeyi1ty3DFZWZsTaHW44ucd5VkCkZ12+DrUrSMd5bsjXdcsMApFG1m8AVPEqcmAp1Uux1JLg6kkkgk4UN0I4HaMEQlNJQAMuc37Q3YO7NB7kSOUOGB/ccRqSCHNCDiOa7U4eBGsIAOkgQ2ipzXYOpXc4bWn+UR0AJJJJAGLvE+t2jpx/BjQ85K9HeuWjpR/BjQ85OR4Rzaj6mWDH8xvWO9cLkKF/M4HxCRcowGR5co94u9WtH3R8Qnlyj3i71a0fdHxClLdEN7PwzBh67yiCCkKnQCeGKfOIOdKo8synx3Q93tcwb9PZ+6kRWJrSGsFXE0BOkk+CwnVih+haTnu9kBuHJeW1Shvst0vOsN8ivYLusLII2xxgNa0UFPEqFcV1CzxBv0ji87TsVjnJCc3N7nXp0o0liIXOXM9BdImh6pg1JTXIoKiNejscoZZBgkVwFdJUEjSUOq68plUFgmeuA1QC6pRo3UVeQOywBwpoIxBGkHaFyzz1Ja72m0rsIOhw3eCc+Wihzkmjm+03Ebxradx8aKclSxSTIJg9oc3QRUf/d6epAyVphabVaaivPj+DGu/wBKzYFUX/bnsttoDXECsfwWKGL2l+ue79l06dtOUE0zn1K0IyaaNVDA2hw2Fd/p27FmrJe0hJGedB2J5vWT657lZ2k88kevD4NAbO3Yg2uzN5GUUFC2h34hUZvST657kK23pJ/TznPNRGSNGmoUfaz+Q9eHwDbdsQ/xt7K+K7LK1g+i0dTVhJb4mOmV/vFV80pOkk8TVa/Zy/6kZq5gvxia28Mo4W6HZ3RFe/Qrn5OW/wBTK+YtoyLBtdbyK9wp2ryyeRe75A3ZyF3wtpRz28o7i/HzS1zThTjtyxqhUlUe/BoChyPRCVGeapBDWk7npZ6E5Mz1cq0S2vXHXm1poKudsbq4k4D+YKsltBccxtaaCRpJ+q3zKtbFdYaBne6NAUMEM+c5DoawcS5x7gEvnSQaWsPAuae+qtGNA0ABJzAdIB6lQ0K+K8muNDVh1B2g8HaD47kZztSFa7sBBzPdOg/sodmtJYc11aaBXS0/VO5QyxYg0Q5LRsUWW1bEEyqpVsmtmSMihCRGDkYMmyVd8ubI5mp3PbuNaSDtId+I7FZKgllzc1/1HtJ6LjmO7nV6lfq5dPKPMsqT6/Pxj+ExVoep+Vh9fn/L+ExVYcvSWy9qPg4dd+5LyS7K/nDsRC5Q45KEcUZ78Vs47mSewQvQbY/1ef7s+ITS5CtjvV5/uz4qriWTMSSgSFFcVHlciTIihlniMkrGa3va0ficB5r6RiaGta0aAABuoF875OtrbbOP96M9jgfJfQbpMSuJePMkde1XSwsj8Co+cuTy4KPyyUQ6kSM5AtUlGmmnQOJwH83JvLIFpmxbxJ7BTzQTgsrlsQAzuoeZVm+Wgr1AbTsCFYsI29EHtxWf+UC+DZrvnlZXPZEM07HSPazO4jOr1KDPBX5T/KzZLHJybnufI2mdHEAc0ihLXPOFeFdhou5L/KvZLbKI2yOieTgyYAB1ToY/Wdxpp1r5sc4kkk1JxJONSkx5aQQSCDUEairaSMn2a7BUt/QYZ43B2/YfLrQ8hr3darts8z/adGM7e4ChKn3g2sTx9l3cK+SpgGykilqAn5yiwPw60UPWigYuQfOR4nYKFno8D8EOBVyDyx57XN+s1zfeBHmri7bQZIY3nS9jHHi5oJ8VTMfiFYZPOrZo92cOx7h5KrWDSk8nn2V59fn/AC/hMVTnqzyyP+oT/l/Caqeq9Nar2Y+DiXD92XkLyiO9yhl6Nn4JhowTCF6Da3+gm+7K4XIdrd6GXoFVktiyZj3FR5SjuKjSlKzN4BrilzbZZzsmi/WAe5e+ST4r5zMpa4OGlpDsNxqvemWwPYx40Pa1w6wCuNecpnasllNEu0T81RDaEySSoKg8qk1I6kaRONpQpbQopkSaalDkW9JYNjddpzoWndQ9X8CbfV0MtVmlhfokYWE7NbT1EA9SqLltfJEtd7Ltew7eC0Dn0xCIsRqJRPlnKXJOewzOjmYaA82QA5r26nA+SZk7ktaLbK2OGNxqRV9DmsH1i7QvqSQseKPa1w2OAcO9SLI1jBmsa1o2NaGjuWzbwYLDI9yXU2yWWKBmiJjWA7SBiUK9rTmQPP2aDi7DzU6R9Vl77t3KvDGnmtJJOokaTwAr2qqRuoaiA20UaN9T30HgnC1KLM7HdoHAYBCzkykQ6WCxFpUqz2jBUgkUyKSgQ0ZSgW8VoxHFXuTY9UhP1mB/v88fqWNlnIY8t9rNIb03c1g95zVv7JZhHGxjdDGtaODQGjwWFQiMcHl2Wh/1Cb8v4TVT0VzlmPX5/wAv4TVTtH82r0lq/Zj4PN3UsVpeThT2nBczU5gTORdTGOQbWfRS9Ao7go9s/tydAqr4NIyMm5R5ApTmoMjUjJjcGV0wXqmQV6crYGtJ50BMZ6Olh7COsFeXzNVxkJfn9Pag15pHNzH7AfoO7cOtc26jqidazqaJrJ6tnqJMKFSHNoaI8N2mTcBr8lx1Lc9FlLcgwxF2AVlDZw390WOANFAKfzWmF2caDRrKmUsGMp5OlteC587viFDzmeHA6uBXZnUCobXbDnYEjgppJtnOrzNHBlDEdJI4g+SMMpoWnSSdgB86BZFlt2tYfw0/TRMlttDg1g35tf1Erqek3ETpTzLBq7xvOSUUbRjDpx1b3eQ71SvlAFG6NZ2/sNyk2e0crGCTUhQZm0KxisPDOtS2HZ6a5Bzl0PWw5hSHsZUqUVyGOg3p2ZU/ztVWLTpEu5rLyloibqzuVd0YqU7ZHM/gW/WfyQsNIzMRQzZubXSIm15Mdec5/wCNaBKyeWJPk8ryxHr8/wCX8JqqQFcZXt9fm4x/CYqsNXo7Z+zHweMvZ4rz8jC1JrUXNSa1M6hVVNwLmqLbR6N/RPgpxCiW4ejf0T4KG9jeE9zKkIMjVJcEF4XPbH4yIEzVAnYrSVqgzsS8x6lI9U+TTKBtsYIZXUmiGs4ysGsbxrXo7YgBQCgGpfL1ktz4JWyxOzXsIc08No1he65J5fsvCGgoy0NHpGf+zNoPcuRcQ0Zkjs0qzmkmXd4MzjRmnXv3KMI80U161a2WzZoqdJ7tyFbY2kEnCmtIxb5kaueNjOXlaaCm3wWfnlxVheQdUnTwVJJJiujbxy8nOrTyHEiZNIhB6HJIu4o9IrSl1l9cVrxorC1RrLXfaKPC2UVnc9oOjj+y51ZaZZO1GWxSvGKkQQ0xOnwUySxhvHaozlClkbhUyED1Pum6zaJMwj0baGY6iNIh4u0nY3pBRbBYXzScnF7WBe8irYWn6Ttrz9FmvScFvbtu5kEYjjBoMSTi5zji5zjrcTiSspy7IrWrbaUSkkkliImIynyOlfPJPC+M8pm1jkDm0LWBnNlbnUFG6CzTrWWtNnliry0MrB9YDlW8c6OtOsVXr5CDJZGnUmqd3UprC4ObcfTaFduTym+6Z5DDOx/sOa6mnNINNzgNB4ogC9DvLI+CbF8bHEaHUo4dF4o5vUQqC1/J8W4wzSN+y+kreHO51PxV3p2H1CL/ACRyav0SpHenJPzt/pmXhQ7c30b+ifBXFquG1R6YmyDbE7NPHk5KU4BzlSXlamsjeJA6I5pwlaY+93NPAFNxuKc1sxJ2lek+uL/n+DNuahPCmQ2OST+3HI/eGOpxzjQU3hToMj7S/SGRj7RzyPwswPvBISqxXLOlTt6suIszcoUOZq9As/yfj/I97tzQGDzPerWy5HxMoWwtqNbhnkbwXVp1UWErhdjo07Sa/JnksV2yS/243v6LSQfxaO9W91ZFWxsjZGubA5pBDi/nDgG17DReqtuh+xEbcb9iwlUbHY0lEPdGVDwxrbWQXAAGaNpDTh9NlSRxGG4KXetsBaM0hzTjnNIIOyhGBUA3C/Yocl0vjJLC5hOnN9k9JhwPHTvSk6WeDSSbRHtUqrpKHSpNp5T6UYdvjOaetjsOx3UoUjgNOe3pRvHeAQm7dKPJy60JrsdELdiFLC3Yni0M/wC5GOL2jxKHJMw6JIzwe0+BXYjJY5FKepSOwEA4YLY3Las5tFjIo6nDPd0Y3nvIAV5d00jPZYG75DnHqYw07XDgVz7hxfc7lNvG5e2qKgJNABiScABtJOAXLtuKSc1FY49crhRzh/tRka/ru6gdTbvkBeHyVleDUF4Ga07WRgZrTvpXetZZbcXJTU0bamuA9gu9kLAyNua3E7SSdLnE4knaVJXGldVSokkkkAJJJJACSokkgBjoQdIUWa6mO1KakgCtFyM2J7boZsU9JAEQXYzYniwt2KQkgAIsrdicIBsREkADMA2IMl3tOpSkkAVjrjYdS58wx7FaJIAq/mGPYl8wx7FaJIAq/mJmxL5iZsVokgCuZczBqUqOygaEdJAHAF1JJACSSSQ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14313" y="914400"/>
            <a:ext cx="4285679" cy="5181600"/>
          </a:xfrm>
        </p:spPr>
        <p:txBody>
          <a:bodyPr/>
          <a:lstStyle/>
          <a:p>
            <a:r>
              <a:rPr lang="de-DE" sz="1400" dirty="0" smtClean="0"/>
              <a:t>Detaillierte Untersuchung der Leitungssatzdaten</a:t>
            </a:r>
          </a:p>
          <a:p>
            <a:pPr lvl="1"/>
            <a:r>
              <a:rPr lang="de-DE" sz="1400" dirty="0" smtClean="0"/>
              <a:t>Klassische Leitungssatzzeichnung</a:t>
            </a:r>
          </a:p>
          <a:p>
            <a:pPr lvl="1"/>
            <a:r>
              <a:rPr lang="de-DE" sz="1400" dirty="0" smtClean="0"/>
              <a:t>Tabellarische und übersichtliche Darstellung</a:t>
            </a:r>
          </a:p>
          <a:p>
            <a:pPr lvl="1"/>
            <a:r>
              <a:rPr lang="de-DE" sz="1400" dirty="0" smtClean="0"/>
              <a:t>Verknüpfung beider Elemente bietet vielfältige Funktionen, z.B.:</a:t>
            </a:r>
          </a:p>
          <a:p>
            <a:pPr lvl="2"/>
            <a:r>
              <a:rPr lang="de-DE" sz="1200" dirty="0" smtClean="0"/>
              <a:t>Volltextsuche</a:t>
            </a:r>
          </a:p>
          <a:p>
            <a:pPr lvl="2"/>
            <a:r>
              <a:rPr lang="de-DE" sz="1200" dirty="0" smtClean="0"/>
              <a:t>Bauteilauswahl in Zeichnung und Tabelle</a:t>
            </a:r>
          </a:p>
          <a:p>
            <a:pPr lvl="2"/>
            <a:r>
              <a:rPr lang="de-DE" sz="1200" dirty="0" smtClean="0"/>
              <a:t>Analyse von Bauteilbeziehungen</a:t>
            </a:r>
          </a:p>
          <a:p>
            <a:pPr lvl="2"/>
            <a:r>
              <a:rPr lang="de-DE" sz="1200" dirty="0" smtClean="0"/>
              <a:t>Export</a:t>
            </a:r>
          </a:p>
          <a:p>
            <a:pPr lvl="2"/>
            <a:r>
              <a:rPr lang="de-DE" sz="1200" dirty="0" smtClean="0"/>
              <a:t>Vergleichen von Leitungssätzen</a:t>
            </a:r>
          </a:p>
          <a:p>
            <a:pPr lvl="2"/>
            <a:r>
              <a:rPr lang="de-DE" sz="1200" dirty="0" smtClean="0"/>
              <a:t>Drucken</a:t>
            </a:r>
          </a:p>
          <a:p>
            <a:pPr lvl="2"/>
            <a:r>
              <a:rPr lang="de-DE" sz="1200" dirty="0" smtClean="0"/>
              <a:t>Bündelanalysen</a:t>
            </a:r>
          </a:p>
          <a:p>
            <a:endParaRPr lang="de-DE" dirty="0" smtClean="0"/>
          </a:p>
          <a:p>
            <a:r>
              <a:rPr lang="de-DE" sz="1400" dirty="0" smtClean="0"/>
              <a:t>Zeichnungsunabhängige Untersuchung der Konnektivität</a:t>
            </a:r>
          </a:p>
          <a:p>
            <a:pPr lvl="1"/>
            <a:r>
              <a:rPr lang="de-DE" sz="1400" dirty="0" smtClean="0"/>
              <a:t>Verbindungen eines Steckers</a:t>
            </a:r>
          </a:p>
          <a:p>
            <a:pPr lvl="1"/>
            <a:r>
              <a:rPr lang="de-DE" sz="1400" dirty="0" smtClean="0"/>
              <a:t>Anzeige von Leitungsfarben und Querschnitten</a:t>
            </a:r>
          </a:p>
          <a:p>
            <a:pPr lvl="1"/>
            <a:r>
              <a:rPr lang="de-DE" sz="1400" dirty="0" smtClean="0"/>
              <a:t>Browsen von einem Stecker zum nächsten</a:t>
            </a:r>
            <a:endParaRPr lang="de-DE" sz="1400" dirty="0"/>
          </a:p>
        </p:txBody>
      </p:sp>
      <p:sp>
        <p:nvSpPr>
          <p:cNvPr id="60" name="Rechteck 59"/>
          <p:cNvSpPr/>
          <p:nvPr/>
        </p:nvSpPr>
        <p:spPr>
          <a:xfrm>
            <a:off x="5707426" y="1570682"/>
            <a:ext cx="3022615" cy="1600976"/>
          </a:xfrm>
          <a:prstGeom prst="rect">
            <a:avLst/>
          </a:prstGeom>
          <a:noFill/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730287" y="1574500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62" name="Rechteck 61"/>
          <p:cNvSpPr/>
          <p:nvPr/>
        </p:nvSpPr>
        <p:spPr>
          <a:xfrm>
            <a:off x="4694724" y="3212675"/>
            <a:ext cx="3052849" cy="846713"/>
          </a:xfrm>
          <a:prstGeom prst="rect">
            <a:avLst/>
          </a:prstGeom>
          <a:noFill/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4694724" y="3212675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69" name="Ellipse 68"/>
          <p:cNvSpPr/>
          <p:nvPr/>
        </p:nvSpPr>
        <p:spPr>
          <a:xfrm>
            <a:off x="699490" y="1498451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70" name="Ellipse 69"/>
          <p:cNvSpPr/>
          <p:nvPr/>
        </p:nvSpPr>
        <p:spPr>
          <a:xfrm>
            <a:off x="699489" y="1196752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31820" y="4422786"/>
            <a:ext cx="3036524" cy="1828149"/>
          </a:xfrm>
          <a:prstGeom prst="rect">
            <a:avLst/>
          </a:prstGeom>
          <a:noFill/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4654681" y="4426605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DE" sz="1400" dirty="0"/>
          </a:p>
        </p:txBody>
      </p:sp>
      <p:sp>
        <p:nvSpPr>
          <p:cNvPr id="119" name="Ellipse 118"/>
          <p:cNvSpPr/>
          <p:nvPr/>
        </p:nvSpPr>
        <p:spPr>
          <a:xfrm>
            <a:off x="226406" y="4059388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4</a:t>
            </a:r>
            <a:endParaRPr lang="de-DE" sz="14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790955" y="2746400"/>
            <a:ext cx="2060951" cy="2567455"/>
            <a:chOff x="6790955" y="2746400"/>
            <a:chExt cx="2060951" cy="2567455"/>
          </a:xfrm>
        </p:grpSpPr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955" y="2746400"/>
              <a:ext cx="2060951" cy="256745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Rechteck 120"/>
            <p:cNvSpPr/>
            <p:nvPr/>
          </p:nvSpPr>
          <p:spPr>
            <a:xfrm>
              <a:off x="6790955" y="2750856"/>
              <a:ext cx="2060951" cy="2562999"/>
            </a:xfrm>
            <a:prstGeom prst="rect">
              <a:avLst/>
            </a:prstGeom>
            <a:noFill/>
            <a:ln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2" name="Ellipse 121"/>
          <p:cNvSpPr/>
          <p:nvPr/>
        </p:nvSpPr>
        <p:spPr>
          <a:xfrm>
            <a:off x="6813816" y="2708920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123" name="Ellipse 122"/>
          <p:cNvSpPr/>
          <p:nvPr/>
        </p:nvSpPr>
        <p:spPr>
          <a:xfrm>
            <a:off x="1185563" y="2371170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553010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57" y="4426261"/>
            <a:ext cx="3848100" cy="1507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0" b="33376"/>
          <a:stretch/>
        </p:blipFill>
        <p:spPr bwMode="auto">
          <a:xfrm>
            <a:off x="307975" y="4462441"/>
            <a:ext cx="3840480" cy="1470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8" t="-2069" r="-1104" b="-2380"/>
          <a:stretch/>
        </p:blipFill>
        <p:spPr bwMode="auto">
          <a:xfrm>
            <a:off x="4499992" y="908720"/>
            <a:ext cx="4374065" cy="33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EE-Browser Features</a:t>
            </a:r>
            <a:endParaRPr lang="de-DE" dirty="0"/>
          </a:p>
        </p:txBody>
      </p:sp>
      <p:sp>
        <p:nvSpPr>
          <p:cNvPr id="11" name="AutoShape 2" descr="data:image/jpeg;base64,/9j/4AAQSkZJRgABAQAAAQABAAD/2wBDAAkGBwgHBgkIBwgKCgkLDRYPDQwMDRsUFRAWIB0iIiAdHx8kKDQsJCYxJx8fLT0tMTU3Ojo6Iys/RD84QzQ5Ojf/2wBDAQoKCg0MDRoPDxo3JR8lNzc3Nzc3Nzc3Nzc3Nzc3Nzc3Nzc3Nzc3Nzc3Nzc3Nzc3Nzc3Nzc3Nzc3Nzc3Nzc3Nzf/wAARCACuASIDASIAAhEBAxEB/8QAGwABAAMBAQEBAAAAAAAAAAAAAAEGBwUEAwL/xABFEAABAwMCAwMIBAsHBQAAAAAAAQIDBAURBiEHEjETQVEUFSIyYXSBkTZxssImNTdCUmJyobGzwSMkJTNzosNDgpLR8P/EABcBAQEBAQAAAAAAAAAAAAAAAAACAwH/xAAhEQEBAAICAwACAwAAAAAAAAAAAQIRAyESIjFBURMyYf/aAAwDAQACEQMRAD8A3EAAAAAAAAAAAAAAAAAAAAAAAAAAAAAAAAAAAAAAAAAAAAAAAAAAAAAAAAAAAAAAAAAAAAAAAAAAAAAAAAAAAAAAAAAAAAAAAAAAAAAAAAAAAAAAAAAAAAAAAAAAAAAAAAAAAAAAAAAAAAAAAAAAAAAAAAAAAAAAAAAAAAAAAAAAAAAAAAAAAAAAAAAAAAAAAAAAAAAAAAAAAAAAAFI1lqPUmn21FbDa6B9tie1jZXzuV65wiKrUxjdcd5zbFq7WV/o3VdssttkhbIsaq6dW+kiIvRXe1Dr8WvoPWf6sP8xp4eC30Tn99f8AYYbTX8flpn35afOt1rqayN7W+6XRKZF9Kanny1PjunzwWbTGrbVqaFy0ErmzsTMlPKmHtTxx3p7UO3JGySNzJGNcxyKjmuTKKi9yoYJfYXaI4gK+gVWwxSNmjbnrE7qxfZ1T4DHHHk6+Uytxb8h47tcILVbamvqlxDTxq92Oq47k9q9D1McjmI5u6KmUKHxInkutwtOlaV6o+tmSWpVPzYmr3/JV/wC0zxm7pduo++g9dpqiuq6WekZSyRsSSJrZFcr25wudk3T0fmXcwS6wv0HxBbNTtclNHIksbf0oX7K34eknwN3gljnhjmhej45Go5jk6KiplFK5cJLLj8qcLb1XhvdbX0UDH221vuEiuw6Ns7YuVPHLupSKfihU1NzS2waamfWrIsfYpVJnmTOU9XG2FNIUxDSn5XpPfav/AJDvHJZdz45nbLNNktc9VUUTJa+j8jqHZ5oO1STl329JNl2K3qnV9x08+aWXTs0tBG9GpVJUsRHZxj0URVTfbcuGCicZJVZo/s27LLVRs/iv9CcNXLVistyPVorXlNqmrnpfJFpJ42I9jHSI/tG9FxsnTb5lxMCvtFUaD1lT1VEi9inLPAmdnMXZ7FX5p9Sobnbq2C40EFbSv54J40ex3sUrlwk1cflcwyt6v149T3yDT1mnuNQ3nSPCMjR2Fkcq4Ruf/uilQsvEitvtS6mtWm5J5Wt53J5Y1qNTOMqqt8VPxqpjtX6sWyRKq0NqgfPUqi7OmVq8jfht/uKtwXm7PVckar/m0b0x4qitX/2Vjhj4W36m5Xy02yB0j4WOlj7ORWormc2eVcbpnvwUvUeurjp5UfX6alZTvkdHFKtYxefGe5EXGUTO5eTN+N/4gt/vn3HGfHJcpLF5Wybjrac1ddr+2Gem01Iyikk5VqX1bUREzhVRFTK43+RcUKrwvT8BbX+zJ/McWo5nryshj8V3U+oLjZElngsUlbRwxdpLUNqWMRvj6K7rhCuWviVXXd0jbZpapqliwsiRVCLy5zjPo+xfkWzWifglefcpfsqZ9wMx5Rev2IP4yGmMx8LlZ8TbfKR2rjxCudribNctJVlNC5yN7SSdOXP18pfkf/Z87U5tsoid5wroy36ohvGnnuka6FI2TuRqeirk52q1V6qmDt08SQwxxIqqjGo1FXquEwZ5a66VNs/v/EO72CWJty0x2CTIqx89a1eZExn1Wrvuh9Wa41CtFHXro2d9HIxJEkhqkeqtVM5wjc9Dj8c/Ws31TfcL9o76J2f3KL7KGlmMwmWkzdys28OlNcWnUr+wp1fBWImVp5sIqp3q1U2X+PsLQYPqpnmrigrrYnI9KuGRrWbek5GqqfHK/M3dCeTCY6s/LuFt+pABmsAAAAAAAACghQKdxa+g9Z/qw/zGnh4LfRSf31/2GHm4iXiqvNlntNusN4e90reaV1G5GIjXZ265zg5ugLvdtMWyahq9L3iZr5lla+GndlMoiKioqJ+ibzG3i1/rLfvtrRhnFf8AxDXaUlMnPJ2UMGG97nZVE/3IXqq1bqKsjWKy6Rr2Su2SWtwxrfbjv+Z8NG6EqKO6OvuoqhtTcnOV7WNXmRjl6uVe9fDGyfw5x+m8q7l7dRem8lNTIj3ojImbuVdkRE6/uMosFXf7pqW5aptFnir4pHOp4FmqEjSNiYxjPfjGfrUsPEG+XGS31lmtFnuk00qdk+pZTO7NGrjPKqdVVNvmfvQdzS32q22VbFeIJUbiWWSkVsaPXKucrs9M/wBBjLjjv9lu7pU+I1LqS6UMVxuthgo2USLzTQ1TZF5XKiYVOuM/1LTwgvfnHT62+Z+Z7e7kTK7rGu7flunwQsGqLjT09I6jqrbcK2KqiexzaOmWXZUwqKvcu5kmiY79pm/srfMd1kpXNWOZiUruZzF6L0xlFRF+ZU9+PX6cvrltvBh+lPyvSe+1f/IanUak7Gzw3DzRdnrM5WtpmUyrK3Gd3Nzsm3X2oZRYIrvQa38+1Wn7r2Lp5pXRx0rlc3n5vZvjmOcU6yM73G6GecYl7SjstIn/AFrg3bx2VPvFxorslVanXBaGtgRqOXsJoVSZeXPRvfnG3iZxrW5V98u9mmpNO3nyagn7V/aUjmuk9JqqiJv3N7/Enil8lZ31Wjidp/z3pySSBnNV0WZocdXJ+c34onzRCj8Pdbx2SwXGjrXI5aeNZ6Nqr67l2Vn/AJKi/FxpVo1J50rEpvM93pVVqu7SqpeRiY7s56lBk4eyO4ho1tO7zM5/lSv5fQRM5WPPjzbY8FKws8bjmnL7uLjw6s8ttsPlNbla+4vWpqXO65duiL8F+aqZhw7/ALjxGggXbEs8GPg5P6GwXnUDbTM2HzXdKtysRyOo6VZGpuu2e5duhj1LS3ul1il9j07dEiStdUJD5O7m5XOVcdMZwp3j3Zlv8mXWtN8M343/AIgt/vn3HF4s9zW529KtaGrpFyqdjVR8km3fjw8DNeJNwr9TUlLR23T94RsMyyvklpHNyuFRERN/FSOKe8VnfVb+F30Ftf7Mn8x5YJ7jSU9dS0M0zW1NVz9jHhcv5Uy75Gb6T1JebBYKa2TaRuszoOZEkZG5EciuV3Tl26nT0el0ver62/Xm3T0LYKdsFJDMxycqOXK4VUTK7br+sM8Lu2mN6kWbWn0SvPuUv2VMj4ZaeW/y3JqXOuoexbGuaSTl58q/r9WP3qaFri+zOttytFHZbtU1EsToUljpXLF6SdUd3ome5OpRtA1N90pUVrpNMXKpZUtYi8sL2q1Wq79Xf1i+Pc47r6nL+0XnQlhqbBdr9BPJUTxSSQviqpkXMqcrs796oq4UtNtuNJdKbymgmbNDzuZztzjLVwv70KBfNZ6hq7ZUU9v0ndaaeVisSZ8bnciL1VERvXHQuOmLelk0zQ0fIvNBTor2tTKq7GXbeOVUzzl+36rGz5FA46evZvqm+4faivWtbfpClmpLNQuooKNism7Tnf2aN9ZWI7rjfBzeJNRctUT0KW+wXdsVM1+XTUjmq5XcvRERfAuuibtJJbbdZ6izXSmlhpWxyS1FMrYvRaiesvj3bGl6450md5VTOF9Pbr3f5rtdq5Z7y2RZWU70RqKv6afpY8Exjb2GwoY7rHh9cLXcFumlmyviR/aJDCuJIHfq+KfVuh0NO8SbhTsbSahs9bLM3btqeFed37TFxv7U+RzPHz9saY3x6rUweehqfLKSGo7GWHtWI7s5m8r257lTuU9Bg1AAAAAAAAAABGBgkARgkACMIMEgCMDCEgCMDCEgARhCQBGCQAIwMISAGCMISAIwTgABgjBIAjBIAEYQnAADBGPrJ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4" descr="data:image/jpeg;base64,/9j/4AAQSkZJRgABAQAAAQABAAD/2wBDAAkGBwgHBgkIBwgKCgkLDRYPDQwMDRsUFRAWIB0iIiAdHx8kKDQsJCYxJx8fLT0tMTU3Ojo6Iys/RD84QzQ5Ojf/2wBDAQoKCg0MDRoPDxo3JR8lNzc3Nzc3Nzc3Nzc3Nzc3Nzc3Nzc3Nzc3Nzc3Nzc3Nzc3Nzc3Nzc3Nzc3Nzc3Nzc3Nzf/wAARCACuASIDASIAAhEBAxEB/8QAGwABAAMBAQEBAAAAAAAAAAAAAAEGBwUEAwL/xABFEAABAwMCAwMIBAsHBQAAAAAAAQIDBAURBiEHEjETQVEUFSIyYXSBkTZxssImNTdCUmJyobGzwSMkJTNzosNDgpLR8P/EABcBAQEBAQAAAAAAAAAAAAAAAAACAwH/xAAhEQEBAAICAwACAwAAAAAAAAAAAQIRAyESIjFBURMyYf/aAAwDAQACEQMRAD8A3EAAAAAAAAAAAAAAAAAAAAAAAAAAAAAAAAAAAAAAAAAAAAAAAAAAAAAAAAAAAAAAAAAAAAAAAAAAAAAAAAAAAAAAAAAAAAAAAAAAAAAAAAAAAAAAAAAAAAAAAAAAAAAAAAAAAAAAAAAAAAAAAAAAAAAAAAAAAAAAAAAAAAAAAAAAAAAAAAAAAAAAAAAAAAAAAAAAAAAAAAAAAAAAAFI1lqPUmn21FbDa6B9tie1jZXzuV65wiKrUxjdcd5zbFq7WV/o3VdssttkhbIsaq6dW+kiIvRXe1Dr8WvoPWf6sP8xp4eC30Tn99f8AYYbTX8flpn35afOt1rqayN7W+6XRKZF9Kanny1PjunzwWbTGrbVqaFy0ErmzsTMlPKmHtTxx3p7UO3JGySNzJGNcxyKjmuTKKi9yoYJfYXaI4gK+gVWwxSNmjbnrE7qxfZ1T4DHHHk6+Uytxb8h47tcILVbamvqlxDTxq92Oq47k9q9D1McjmI5u6KmUKHxInkutwtOlaV6o+tmSWpVPzYmr3/JV/wC0zxm7pduo++g9dpqiuq6WekZSyRsSSJrZFcr25wudk3T0fmXcwS6wv0HxBbNTtclNHIksbf0oX7K34eknwN3gljnhjmhej45Go5jk6KiplFK5cJLLj8qcLb1XhvdbX0UDH221vuEiuw6Ns7YuVPHLupSKfihU1NzS2waamfWrIsfYpVJnmTOU9XG2FNIUxDSn5XpPfav/AJDvHJZdz45nbLNNktc9VUUTJa+j8jqHZ5oO1STl329JNl2K3qnV9x08+aWXTs0tBG9GpVJUsRHZxj0URVTfbcuGCicZJVZo/s27LLVRs/iv9CcNXLVistyPVorXlNqmrnpfJFpJ42I9jHSI/tG9FxsnTb5lxMCvtFUaD1lT1VEi9inLPAmdnMXZ7FX5p9Sobnbq2C40EFbSv54J40ex3sUrlwk1cflcwyt6v149T3yDT1mnuNQ3nSPCMjR2Fkcq4Ruf/uilQsvEitvtS6mtWm5J5Wt53J5Y1qNTOMqqt8VPxqpjtX6sWyRKq0NqgfPUqi7OmVq8jfht/uKtwXm7PVckar/m0b0x4qitX/2Vjhj4W36m5Xy02yB0j4WOlj7ORWormc2eVcbpnvwUvUeurjp5UfX6alZTvkdHFKtYxefGe5EXGUTO5eTN+N/4gt/vn3HGfHJcpLF5Wybjrac1ddr+2Gem01Iyikk5VqX1bUREzhVRFTK43+RcUKrwvT8BbX+zJ/McWo5nryshj8V3U+oLjZElngsUlbRwxdpLUNqWMRvj6K7rhCuWviVXXd0jbZpapqliwsiRVCLy5zjPo+xfkWzWifglefcpfsqZ9wMx5Rev2IP4yGmMx8LlZ8TbfKR2rjxCudribNctJVlNC5yN7SSdOXP18pfkf/Z87U5tsoid5wroy36ohvGnnuka6FI2TuRqeirk52q1V6qmDt08SQwxxIqqjGo1FXquEwZ5a66VNs/v/EO72CWJty0x2CTIqx89a1eZExn1Wrvuh9Wa41CtFHXro2d9HIxJEkhqkeqtVM5wjc9Dj8c/Ws31TfcL9o76J2f3KL7KGlmMwmWkzdys28OlNcWnUr+wp1fBWImVp5sIqp3q1U2X+PsLQYPqpnmrigrrYnI9KuGRrWbek5GqqfHK/M3dCeTCY6s/LuFt+pABmsAAAAAAAACghQKdxa+g9Z/qw/zGnh4LfRSf31/2GHm4iXiqvNlntNusN4e90reaV1G5GIjXZ265zg5ugLvdtMWyahq9L3iZr5lla+GndlMoiKioqJ+ibzG3i1/rLfvtrRhnFf8AxDXaUlMnPJ2UMGG97nZVE/3IXqq1bqKsjWKy6Rr2Su2SWtwxrfbjv+Z8NG6EqKO6OvuoqhtTcnOV7WNXmRjl6uVe9fDGyfw5x+m8q7l7dRem8lNTIj3ojImbuVdkRE6/uMosFXf7pqW5aptFnir4pHOp4FmqEjSNiYxjPfjGfrUsPEG+XGS31lmtFnuk00qdk+pZTO7NGrjPKqdVVNvmfvQdzS32q22VbFeIJUbiWWSkVsaPXKucrs9M/wBBjLjjv9lu7pU+I1LqS6UMVxuthgo2USLzTQ1TZF5XKiYVOuM/1LTwgvfnHT62+Z+Z7e7kTK7rGu7flunwQsGqLjT09I6jqrbcK2KqiexzaOmWXZUwqKvcu5kmiY79pm/srfMd1kpXNWOZiUruZzF6L0xlFRF+ZU9+PX6cvrltvBh+lPyvSe+1f/IanUak7Gzw3DzRdnrM5WtpmUyrK3Gd3Nzsm3X2oZRYIrvQa38+1Wn7r2Lp5pXRx0rlc3n5vZvjmOcU6yM73G6GecYl7SjstIn/AFrg3bx2VPvFxorslVanXBaGtgRqOXsJoVSZeXPRvfnG3iZxrW5V98u9mmpNO3nyagn7V/aUjmuk9JqqiJv3N7/Enil8lZ31Wjidp/z3pySSBnNV0WZocdXJ+c34onzRCj8Pdbx2SwXGjrXI5aeNZ6Nqr67l2Vn/AJKi/FxpVo1J50rEpvM93pVVqu7SqpeRiY7s56lBk4eyO4ho1tO7zM5/lSv5fQRM5WPPjzbY8FKws8bjmnL7uLjw6s8ttsPlNbla+4vWpqXO65duiL8F+aqZhw7/ALjxGggXbEs8GPg5P6GwXnUDbTM2HzXdKtysRyOo6VZGpuu2e5duhj1LS3ul1il9j07dEiStdUJD5O7m5XOVcdMZwp3j3Zlv8mXWtN8M343/AIgt/vn3HF4s9zW529KtaGrpFyqdjVR8km3fjw8DNeJNwr9TUlLR23T94RsMyyvklpHNyuFRERN/FSOKe8VnfVb+F30Ftf7Mn8x5YJ7jSU9dS0M0zW1NVz9jHhcv5Uy75Gb6T1JebBYKa2TaRuszoOZEkZG5EciuV3Tl26nT0el0ver62/Xm3T0LYKdsFJDMxycqOXK4VUTK7br+sM8Lu2mN6kWbWn0SvPuUv2VMj4ZaeW/y3JqXOuoexbGuaSTl58q/r9WP3qaFri+zOttytFHZbtU1EsToUljpXLF6SdUd3ome5OpRtA1N90pUVrpNMXKpZUtYi8sL2q1Wq79Xf1i+Pc47r6nL+0XnQlhqbBdr9BPJUTxSSQviqpkXMqcrs796oq4UtNtuNJdKbymgmbNDzuZztzjLVwv70KBfNZ6hq7ZUU9v0ndaaeVisSZ8bnciL1VERvXHQuOmLelk0zQ0fIvNBTor2tTKq7GXbeOVUzzl+36rGz5FA46evZvqm+4faivWtbfpClmpLNQuooKNism7Tnf2aN9ZWI7rjfBzeJNRctUT0KW+wXdsVM1+XTUjmq5XcvRERfAuuibtJJbbdZ6izXSmlhpWxyS1FMrYvRaiesvj3bGl6450md5VTOF9Pbr3f5rtdq5Z7y2RZWU70RqKv6afpY8Exjb2GwoY7rHh9cLXcFumlmyviR/aJDCuJIHfq+KfVuh0NO8SbhTsbSahs9bLM3btqeFed37TFxv7U+RzPHz9saY3x6rUweehqfLKSGo7GWHtWI7s5m8r257lTuU9Bg1AAAAAAAAAABGBgkARgkACMIMEgCMDCEgCMDCEgARhCQBGCQAIwMISAGCMISAIwTgABgjBIAjBIAEYQnAADBGPrJ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AutoShape 17" descr="data:image/jpeg;base64,/9j/4AAQSkZJRgABAQAAAQABAAD/2wCEAAkGBhQSEBQUEhQUFBQUFRQUFBQVFRUVFxQVFRQVFBQUFBQXHCYeFxkkGRQUHy8gIycpLCwsFR4xNTAqNSYrLCkBCQoKDgwOGg8PGiwkHBwpKSwsLCwpLS0sKSksLCksKSkqKS0pLCwsKSwpLCwpLCwpKTAsKSwpKSkpLCkpKSwpLP/AABEIAMwAzAMBIgACEQEDEQH/xAAcAAABBQEBAQAAAAAAAAAAAAADAAIEBQYBBwj/xABFEAABAwEDBwgFCwMDBQAAAAABAAIDEQQFIQYSMUFRYXETInKBkaGxwSMkMpKzBxVCUmJzgoOy0fAUM0MlY6I1U3TC4f/EABoBAAIDAQEAAAAAAAAAAAAAAAAEAQIDBQb/xAArEQACAQMDAwMDBQEAAAAAAAAAAQIDBBESITEiQXETI1EFFDJSgbHB0UL/2gAMAwEAAhEDEQA/APcUlEnvJjSW4ucNLWgmmFaE6AabSm/1TziGtYDrean3W/upwRlE1DmtDWe04N4kBQywn2nvdubRg7se9cjY1uLWgHbSp944owRkObdX2WPdvpmjtdRBmtEhaSCxtKYCrziQMTgNe9JzidKG/wBh3AfqClIhsa28JhpbG/gXRnsOcD2hFbfbR7bJGb83OHayqhiRIyK2kz9RlpZ7yjeaMe0nYCM4cW6QpKzk7Gu9pod0gD4oIbm+w97NzXmnuuqEaA9ZdzUpLNNveZv0mP6baH3mED/iVIjyop7cThvY4PHfQ9yjQyyqwfcvUlWw5RQO/wAgadj6s73UCsGPBFQQRtGI7VVrBomnwOSSSUEiSSSQAkkkkAJJJJACSSSQAkkkkAZ9jvWLTukZ8CJWDPZCrGn1m1feR/AiVjCeZwK0Mu7HpFcqkSoDJwoUx9G/gP1BPJQrQ70UnRH6gpRDezK8SLvKKIJV3lFtgT1EgyITpEIyIbpFbBVyHvegPeuOkQHyKyRm5DZHKMHZhqwlh2tJb+mlU971He9X0mTljgnRZTWhmiQuGx4Du/A96sLP8oLh/ciB3sdT/i791mJHKPIVHoxfYlXVSPDPQ7Ll1ZnYOc6M/baadoqFewWhr2hzHBzToc0gg8CF4tIUa6b8lssmfE7CvOYfYf0ht3jEdyzlbbdJvT+ob4mv3R7Okq3J+/mWuESMwOh7CQXRvpi11PHWKFWSTawdRNNZQkkkkEiSSSQAkkkkAZqvrNp+8j+BErCzO5ruoqtcfWrT95H8CJTbG7E8CtewvnqJFVwlMquEoJydJQbU70UvR8wnlyBa3egm6HmFK5Kt7MoRKncqoIlTuVTWk52olGVMdKo5lTDIp0lXIM6RBdIhmRCdIrJFHIe96A9y4+RBc9WSMmxOco7ynOcgOerpGTY15UeQojnoLyrYM2yxyVvw2S1sfX0chbFMPsk0Y/i1zq8C4axT2hfP0rM4Fp0OBb2inmvb8mbcZrFZpXaZIIZDxfG1x7yUhdRw0/k7X06o5QcX2/sskkkkodMSSSSAEkkkgDKzH1q09OP4ESlWN/PHWO5QrQfWrT04/gRo0D6OHELdLYTb6v3J1VwlNecTxTS5BbJ0uQLa70E3Q8wnlyBbnerz/d+YUrlFZPZ+GZISJwkUMSJwkTmDk6iUZEwyIBkTDIrYK6g7pEJ0iE6RCdMpwVyEdKhPlQXzKO+0II5DvlQHzKOZiTQAk7BiexWNmyUtkuLYHgbXUZ3OIPchzS5JVKUuEQHzITpVo2/JlbTpEQ4yHyamyfJjbhoEJ4SHzaq+tD5L/a1P0szglxHEL2jIb/pli/8AFs/wmrye15H22LF1neQCMWUf3NJPcvWciGEXbYwQQRZoAQcCCIm1BGopW4kpJYOhYU5Qcsr4/su0kkkodMSSSSAEkkkgDIWs+t2npx/AjXQ5Dtx9btPTj+BGuByajwhCb6mWkzsUMuTXuqGncEwuUYJbHFyBb3erT/dnxCc56BeDvVrR90fEKUt0Vb2fhmIEieJFED07lE9g4uokGRMdIgukQnyqcBkM6VR5LQgS2hT8nsnJba+jObGDz5DoG4bSqSkorLNqdNzeEQ7PG+Z4ZG0ucdQ8TsC29yfJlWjrU/8ALYadTnaeyi1ty3DFZWZsTaHW44ucd5VkCkZ12+DrUrSMd5bsjXdcsMApFG1m8AVPEqcmAp1Uux1JLg6kkkgk4UN0I4HaMEQlNJQAMuc37Q3YO7NB7kSOUOGB/ccRqSCHNCDiOa7U4eBGsIAOkgQ2ipzXYOpXc4bWn+UR0AJJJJAGLvE+t2jpx/BjQ85K9HeuWjpR/BjQ85OR4Rzaj6mWDH8xvWO9cLkKF/M4HxCRcowGR5co94u9WtH3R8Qnlyj3i71a0fdHxClLdEN7PwzBh67yiCCkKnQCeGKfOIOdKo8synx3Q93tcwb9PZ+6kRWJrSGsFXE0BOkk+CwnVih+haTnu9kBuHJeW1Shvst0vOsN8ivYLusLII2xxgNa0UFPEqFcV1CzxBv0ji87TsVjnJCc3N7nXp0o0liIXOXM9BdImh6pg1JTXIoKiNejscoZZBgkVwFdJUEjSUOq68plUFgmeuA1QC6pRo3UVeQOywBwpoIxBGkHaFyzz1Ja72m0rsIOhw3eCc+Wihzkmjm+03Ebxradx8aKclSxSTIJg9oc3QRUf/d6epAyVphabVaaivPj+DGu/wBKzYFUX/bnsttoDXECsfwWKGL2l+ue79l06dtOUE0zn1K0IyaaNVDA2hw2Fd/p27FmrJe0hJGedB2J5vWT657lZ2k88kevD4NAbO3Yg2uzN5GUUFC2h34hUZvST657kK23pJ/TznPNRGSNGmoUfaz+Q9eHwDbdsQ/xt7K+K7LK1g+i0dTVhJb4mOmV/vFV80pOkk8TVa/Zy/6kZq5gvxia28Mo4W6HZ3RFe/Qrn5OW/wBTK+YtoyLBtdbyK9wp2ryyeRe75A3ZyF3wtpRz28o7i/HzS1zThTjtyxqhUlUe/BoChyPRCVGeapBDWk7npZ6E5Mz1cq0S2vXHXm1poKudsbq4k4D+YKsltBccxtaaCRpJ+q3zKtbFdYaBne6NAUMEM+c5DoawcS5x7gEvnSQaWsPAuae+qtGNA0ABJzAdIB6lQ0K+K8muNDVh1B2g8HaD47kZztSFa7sBBzPdOg/sodmtJYc11aaBXS0/VO5QyxYg0Q5LRsUWW1bEEyqpVsmtmSMihCRGDkYMmyVd8ubI5mp3PbuNaSDtId+I7FZKgllzc1/1HtJ6LjmO7nV6lfq5dPKPMsqT6/Pxj+ExVoep+Vh9fn/L+ExVYcvSWy9qPg4dd+5LyS7K/nDsRC5Q45KEcUZ78Vs47mSewQvQbY/1ef7s+ITS5CtjvV5/uz4qriWTMSSgSFFcVHlciTIihlniMkrGa3va0ficB5r6RiaGta0aAABuoF875OtrbbOP96M9jgfJfQbpMSuJePMkde1XSwsj8Co+cuTy4KPyyUQ6kSM5AtUlGmmnQOJwH83JvLIFpmxbxJ7BTzQTgsrlsQAzuoeZVm+Wgr1AbTsCFYsI29EHtxWf+UC+DZrvnlZXPZEM07HSPazO4jOr1KDPBX5T/KzZLHJybnufI2mdHEAc0ihLXPOFeFdhou5L/KvZLbKI2yOieTgyYAB1ToY/Wdxpp1r5sc4kkk1JxJONSkx5aQQSCDUEairaSMn2a7BUt/QYZ43B2/YfLrQ8hr3darts8z/adGM7e4ChKn3g2sTx9l3cK+SpgGykilqAn5yiwPw60UPWigYuQfOR4nYKFno8D8EOBVyDyx57XN+s1zfeBHmri7bQZIY3nS9jHHi5oJ8VTMfiFYZPOrZo92cOx7h5KrWDSk8nn2V59fn/AC/hMVTnqzyyP+oT/l/Caqeq9Nar2Y+DiXD92XkLyiO9yhl6Nn4JhowTCF6Da3+gm+7K4XIdrd6GXoFVktiyZj3FR5SjuKjSlKzN4BrilzbZZzsmi/WAe5e+ST4r5zMpa4OGlpDsNxqvemWwPYx40Pa1w6wCuNecpnasllNEu0T81RDaEySSoKg8qk1I6kaRONpQpbQopkSaalDkW9JYNjddpzoWndQ9X8CbfV0MtVmlhfokYWE7NbT1EA9SqLltfJEtd7Ltew7eC0Dn0xCIsRqJRPlnKXJOewzOjmYaA82QA5r26nA+SZk7ktaLbK2OGNxqRV9DmsH1i7QvqSQseKPa1w2OAcO9SLI1jBmsa1o2NaGjuWzbwYLDI9yXU2yWWKBmiJjWA7SBiUK9rTmQPP2aDi7DzU6R9Vl77t3KvDGnmtJJOokaTwAr2qqRuoaiA20UaN9T30HgnC1KLM7HdoHAYBCzkykQ6WCxFpUqz2jBUgkUyKSgQ0ZSgW8VoxHFXuTY9UhP1mB/v88fqWNlnIY8t9rNIb03c1g95zVv7JZhHGxjdDGtaODQGjwWFQiMcHl2Wh/1Cb8v4TVT0VzlmPX5/wAv4TVTtH82r0lq/Zj4PN3UsVpeThT2nBczU5gTORdTGOQbWfRS9Ao7go9s/tydAqr4NIyMm5R5ApTmoMjUjJjcGV0wXqmQV6crYGtJ50BMZ6Olh7COsFeXzNVxkJfn9Pag15pHNzH7AfoO7cOtc26jqidazqaJrJ6tnqJMKFSHNoaI8N2mTcBr8lx1Lc9FlLcgwxF2AVlDZw390WOANFAKfzWmF2caDRrKmUsGMp5OlteC587viFDzmeHA6uBXZnUCobXbDnYEjgppJtnOrzNHBlDEdJI4g+SMMpoWnSSdgB86BZFlt2tYfw0/TRMlttDg1g35tf1Erqek3ETpTzLBq7xvOSUUbRjDpx1b3eQ71SvlAFG6NZ2/sNyk2e0crGCTUhQZm0KxisPDOtS2HZ6a5Bzl0PWw5hSHsZUqUVyGOg3p2ZU/ztVWLTpEu5rLyloibqzuVd0YqU7ZHM/gW/WfyQsNIzMRQzZubXSIm15Mdec5/wCNaBKyeWJPk8ryxHr8/wCX8JqqQFcZXt9fm4x/CYqsNXo7Z+zHweMvZ4rz8jC1JrUXNSa1M6hVVNwLmqLbR6N/RPgpxCiW4ejf0T4KG9jeE9zKkIMjVJcEF4XPbH4yIEzVAnYrSVqgzsS8x6lI9U+TTKBtsYIZXUmiGs4ysGsbxrXo7YgBQCgGpfL1ktz4JWyxOzXsIc08No1he65J5fsvCGgoy0NHpGf+zNoPcuRcQ0Zkjs0qzmkmXd4MzjRmnXv3KMI80U161a2WzZoqdJ7tyFbY2kEnCmtIxb5kaueNjOXlaaCm3wWfnlxVheQdUnTwVJJJiujbxy8nOrTyHEiZNIhB6HJIu4o9IrSl1l9cVrxorC1RrLXfaKPC2UVnc9oOjj+y51ZaZZO1GWxSvGKkQQ0xOnwUySxhvHaozlClkbhUyED1Pum6zaJMwj0baGY6iNIh4u0nY3pBRbBYXzScnF7WBe8irYWn6Ttrz9FmvScFvbtu5kEYjjBoMSTi5zji5zjrcTiSspy7IrWrbaUSkkkliImIynyOlfPJPC+M8pm1jkDm0LWBnNlbnUFG6CzTrWWtNnliry0MrB9YDlW8c6OtOsVXr5CDJZGnUmqd3UprC4ObcfTaFduTym+6Z5DDOx/sOa6mnNINNzgNB4ogC9DvLI+CbF8bHEaHUo4dF4o5vUQqC1/J8W4wzSN+y+kreHO51PxV3p2H1CL/ACRyav0SpHenJPzt/pmXhQ7c30b+ifBXFquG1R6YmyDbE7NPHk5KU4BzlSXlamsjeJA6I5pwlaY+93NPAFNxuKc1sxJ2lek+uL/n+DNuahPCmQ2OST+3HI/eGOpxzjQU3hToMj7S/SGRj7RzyPwswPvBISqxXLOlTt6suIszcoUOZq9As/yfj/I97tzQGDzPerWy5HxMoWwtqNbhnkbwXVp1UWErhdjo07Sa/JnksV2yS/243v6LSQfxaO9W91ZFWxsjZGubA5pBDi/nDgG17DReqtuh+xEbcb9iwlUbHY0lEPdGVDwxrbWQXAAGaNpDTh9NlSRxGG4KXetsBaM0hzTjnNIIOyhGBUA3C/Yocl0vjJLC5hOnN9k9JhwPHTvSk6WeDSSbRHtUqrpKHSpNp5T6UYdvjOaetjsOx3UoUjgNOe3pRvHeAQm7dKPJy60JrsdELdiFLC3Yni0M/wC5GOL2jxKHJMw6JIzwe0+BXYjJY5FKepSOwEA4YLY3Las5tFjIo6nDPd0Y3nvIAV5d00jPZYG75DnHqYw07XDgVz7hxfc7lNvG5e2qKgJNABiScABtJOAXLtuKSc1FY49crhRzh/tRka/ru6gdTbvkBeHyVleDUF4Ga07WRgZrTvpXetZZbcXJTU0bamuA9gu9kLAyNua3E7SSdLnE4knaVJXGldVSokkkkAJJJJACSokkgBjoQdIUWa6mO1KakgCtFyM2J7boZsU9JAEQXYzYniwt2KQkgAIsrdicIBsREkADMA2IMl3tOpSkkAVjrjYdS58wx7FaJIAq/mGPYl8wx7FaJIAq/mJmxL5iZsVokgCuZczBqUqOygaEdJAHAF1JJACSSSQ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AutoShape 19" descr="data:image/jpeg;base64,/9j/4AAQSkZJRgABAQAAAQABAAD/2wCEAAkGBhQSEBQUEhQUFBQUFRQUFBQVFRUVFxQVFRQVFBQUFBQXHCYeFxkkGRQUHy8gIycpLCwsFR4xNTAqNSYrLCkBCQoKDgwOGg8PGiwkHBwpKSwsLCwpLS0sKSksLCksKSkqKS0pLCwsKSwpLCwpLCwpKTAsKSwpKSkpLCkpKSwpLP/AABEIAMwAzAMBIgACEQEDEQH/xAAcAAABBQEBAQAAAAAAAAAAAAADAAIEBQYBBwj/xABFEAABAwEDBwgFCwMDBQAAAAABAAIDEQQFIQYSMUFRYXETInKBkaGxwSMkMpKzBxVCUmJzgoOy0fAUM0MlY6I1U3TC4f/EABoBAAIDAQEAAAAAAAAAAAAAAAAEAQIDBQb/xAArEQACAQMDAwMDBQEAAAAAAAAAAQIDBBESITEiQXETI1EFFDJSgbHB0UL/2gAMAwEAAhEDEQA/APcUlEnvJjSW4ucNLWgmmFaE6AabSm/1TziGtYDrean3W/upwRlE1DmtDWe04N4kBQywn2nvdubRg7se9cjY1uLWgHbSp944owRkObdX2WPdvpmjtdRBmtEhaSCxtKYCrziQMTgNe9JzidKG/wBh3AfqClIhsa28JhpbG/gXRnsOcD2hFbfbR7bJGb83OHayqhiRIyK2kz9RlpZ7yjeaMe0nYCM4cW6QpKzk7Gu9pod0gD4oIbm+w97NzXmnuuqEaA9ZdzUpLNNveZv0mP6baH3mED/iVIjyop7cThvY4PHfQ9yjQyyqwfcvUlWw5RQO/wAgadj6s73UCsGPBFQQRtGI7VVrBomnwOSSSUEiSSSQAkkkkAJJJJACSSSQAkkkkAZ9jvWLTukZ8CJWDPZCrGn1m1feR/AiVjCeZwK0Mu7HpFcqkSoDJwoUx9G/gP1BPJQrQ70UnRH6gpRDezK8SLvKKIJV3lFtgT1EgyITpEIyIbpFbBVyHvegPeuOkQHyKyRm5DZHKMHZhqwlh2tJb+mlU971He9X0mTljgnRZTWhmiQuGx4Du/A96sLP8oLh/ciB3sdT/i791mJHKPIVHoxfYlXVSPDPQ7Ll1ZnYOc6M/baadoqFewWhr2hzHBzToc0gg8CF4tIUa6b8lssmfE7CvOYfYf0ht3jEdyzlbbdJvT+ob4mv3R7Okq3J+/mWuESMwOh7CQXRvpi11PHWKFWSTawdRNNZQkkkkEiSSSQAkkkkAZqvrNp+8j+BErCzO5ruoqtcfWrT95H8CJTbG7E8CtewvnqJFVwlMquEoJydJQbU70UvR8wnlyBa3egm6HmFK5Kt7MoRKncqoIlTuVTWk52olGVMdKo5lTDIp0lXIM6RBdIhmRCdIrJFHIe96A9y4+RBc9WSMmxOco7ynOcgOerpGTY15UeQojnoLyrYM2yxyVvw2S1sfX0chbFMPsk0Y/i1zq8C4axT2hfP0rM4Fp0OBb2inmvb8mbcZrFZpXaZIIZDxfG1x7yUhdRw0/k7X06o5QcX2/sskkkkodMSSSSAEkkkgDKzH1q09OP4ESlWN/PHWO5QrQfWrT04/gRo0D6OHELdLYTb6v3J1VwlNecTxTS5BbJ0uQLa70E3Q8wnlyBbnerz/d+YUrlFZPZ+GZISJwkUMSJwkTmDk6iUZEwyIBkTDIrYK6g7pEJ0iE6RCdMpwVyEdKhPlQXzKO+0II5DvlQHzKOZiTQAk7BiexWNmyUtkuLYHgbXUZ3OIPchzS5JVKUuEQHzITpVo2/JlbTpEQ4yHyamyfJjbhoEJ4SHzaq+tD5L/a1P0szglxHEL2jIb/pli/8AFs/wmrye15H22LF1neQCMWUf3NJPcvWciGEXbYwQQRZoAQcCCIm1BGopW4kpJYOhYU5Qcsr4/su0kkkodMSSSSAEkkkgDIWs+t2npx/AjXQ5Dtx9btPTj+BGuByajwhCb6mWkzsUMuTXuqGncEwuUYJbHFyBb3erT/dnxCc56BeDvVrR90fEKUt0Vb2fhmIEieJFED07lE9g4uokGRMdIgukQnyqcBkM6VR5LQgS2hT8nsnJba+jObGDz5DoG4bSqSkorLNqdNzeEQ7PG+Z4ZG0ucdQ8TsC29yfJlWjrU/8ALYadTnaeyi1ty3DFZWZsTaHW44ucd5VkCkZ12+DrUrSMd5bsjXdcsMApFG1m8AVPEqcmAp1Uux1JLg6kkkgk4UN0I4HaMEQlNJQAMuc37Q3YO7NB7kSOUOGB/ccRqSCHNCDiOa7U4eBGsIAOkgQ2ipzXYOpXc4bWn+UR0AJJJJAGLvE+t2jpx/BjQ85K9HeuWjpR/BjQ85OR4Rzaj6mWDH8xvWO9cLkKF/M4HxCRcowGR5co94u9WtH3R8Qnlyj3i71a0fdHxClLdEN7PwzBh67yiCCkKnQCeGKfOIOdKo8synx3Q93tcwb9PZ+6kRWJrSGsFXE0BOkk+CwnVih+haTnu9kBuHJeW1Shvst0vOsN8ivYLusLII2xxgNa0UFPEqFcV1CzxBv0ji87TsVjnJCc3N7nXp0o0liIXOXM9BdImh6pg1JTXIoKiNejscoZZBgkVwFdJUEjSUOq68plUFgmeuA1QC6pRo3UVeQOywBwpoIxBGkHaFyzz1Ja72m0rsIOhw3eCc+Wihzkmjm+03Ebxradx8aKclSxSTIJg9oc3QRUf/d6epAyVphabVaaivPj+DGu/wBKzYFUX/bnsttoDXECsfwWKGL2l+ue79l06dtOUE0zn1K0IyaaNVDA2hw2Fd/p27FmrJe0hJGedB2J5vWT657lZ2k88kevD4NAbO3Yg2uzN5GUUFC2h34hUZvST657kK23pJ/TznPNRGSNGmoUfaz+Q9eHwDbdsQ/xt7K+K7LK1g+i0dTVhJb4mOmV/vFV80pOkk8TVa/Zy/6kZq5gvxia28Mo4W6HZ3RFe/Qrn5OW/wBTK+YtoyLBtdbyK9wp2ryyeRe75A3ZyF3wtpRz28o7i/HzS1zThTjtyxqhUlUe/BoChyPRCVGeapBDWk7npZ6E5Mz1cq0S2vXHXm1poKudsbq4k4D+YKsltBccxtaaCRpJ+q3zKtbFdYaBne6NAUMEM+c5DoawcS5x7gEvnSQaWsPAuae+qtGNA0ABJzAdIB6lQ0K+K8muNDVh1B2g8HaD47kZztSFa7sBBzPdOg/sodmtJYc11aaBXS0/VO5QyxYg0Q5LRsUWW1bEEyqpVsmtmSMihCRGDkYMmyVd8ubI5mp3PbuNaSDtId+I7FZKgllzc1/1HtJ6LjmO7nV6lfq5dPKPMsqT6/Pxj+ExVoep+Vh9fn/L+ExVYcvSWy9qPg4dd+5LyS7K/nDsRC5Q45KEcUZ78Vs47mSewQvQbY/1ef7s+ITS5CtjvV5/uz4qriWTMSSgSFFcVHlciTIihlniMkrGa3va0ficB5r6RiaGta0aAABuoF875OtrbbOP96M9jgfJfQbpMSuJePMkde1XSwsj8Co+cuTy4KPyyUQ6kSM5AtUlGmmnQOJwH83JvLIFpmxbxJ7BTzQTgsrlsQAzuoeZVm+Wgr1AbTsCFYsI29EHtxWf+UC+DZrvnlZXPZEM07HSPazO4jOr1KDPBX5T/KzZLHJybnufI2mdHEAc0ihLXPOFeFdhou5L/KvZLbKI2yOieTgyYAB1ToY/Wdxpp1r5sc4kkk1JxJONSkx5aQQSCDUEairaSMn2a7BUt/QYZ43B2/YfLrQ8hr3darts8z/adGM7e4ChKn3g2sTx9l3cK+SpgGykilqAn5yiwPw60UPWigYuQfOR4nYKFno8D8EOBVyDyx57XN+s1zfeBHmri7bQZIY3nS9jHHi5oJ8VTMfiFYZPOrZo92cOx7h5KrWDSk8nn2V59fn/AC/hMVTnqzyyP+oT/l/Caqeq9Nar2Y+DiXD92XkLyiO9yhl6Nn4JhowTCF6Da3+gm+7K4XIdrd6GXoFVktiyZj3FR5SjuKjSlKzN4BrilzbZZzsmi/WAe5e+ST4r5zMpa4OGlpDsNxqvemWwPYx40Pa1w6wCuNecpnasllNEu0T81RDaEySSoKg8qk1I6kaRONpQpbQopkSaalDkW9JYNjddpzoWndQ9X8CbfV0MtVmlhfokYWE7NbT1EA9SqLltfJEtd7Ltew7eC0Dn0xCIsRqJRPlnKXJOewzOjmYaA82QA5r26nA+SZk7ktaLbK2OGNxqRV9DmsH1i7QvqSQseKPa1w2OAcO9SLI1jBmsa1o2NaGjuWzbwYLDI9yXU2yWWKBmiJjWA7SBiUK9rTmQPP2aDi7DzU6R9Vl77t3KvDGnmtJJOokaTwAr2qqRuoaiA20UaN9T30HgnC1KLM7HdoHAYBCzkykQ6WCxFpUqz2jBUgkUyKSgQ0ZSgW8VoxHFXuTY9UhP1mB/v88fqWNlnIY8t9rNIb03c1g95zVv7JZhHGxjdDGtaODQGjwWFQiMcHl2Wh/1Cb8v4TVT0VzlmPX5/wAv4TVTtH82r0lq/Zj4PN3UsVpeThT2nBczU5gTORdTGOQbWfRS9Ao7go9s/tydAqr4NIyMm5R5ApTmoMjUjJjcGV0wXqmQV6crYGtJ50BMZ6Olh7COsFeXzNVxkJfn9Pag15pHNzH7AfoO7cOtc26jqidazqaJrJ6tnqJMKFSHNoaI8N2mTcBr8lx1Lc9FlLcgwxF2AVlDZw390WOANFAKfzWmF2caDRrKmUsGMp5OlteC587viFDzmeHA6uBXZnUCobXbDnYEjgppJtnOrzNHBlDEdJI4g+SMMpoWnSSdgB86BZFlt2tYfw0/TRMlttDg1g35tf1Erqek3ETpTzLBq7xvOSUUbRjDpx1b3eQ71SvlAFG6NZ2/sNyk2e0crGCTUhQZm0KxisPDOtS2HZ6a5Bzl0PWw5hSHsZUqUVyGOg3p2ZU/ztVWLTpEu5rLyloibqzuVd0YqU7ZHM/gW/WfyQsNIzMRQzZubXSIm15Mdec5/wCNaBKyeWJPk8ryxHr8/wCX8JqqQFcZXt9fm4x/CYqsNXo7Z+zHweMvZ4rz8jC1JrUXNSa1M6hVVNwLmqLbR6N/RPgpxCiW4ejf0T4KG9jeE9zKkIMjVJcEF4XPbH4yIEzVAnYrSVqgzsS8x6lI9U+TTKBtsYIZXUmiGs4ysGsbxrXo7YgBQCgGpfL1ktz4JWyxOzXsIc08No1he65J5fsvCGgoy0NHpGf+zNoPcuRcQ0Zkjs0qzmkmXd4MzjRmnXv3KMI80U161a2WzZoqdJ7tyFbY2kEnCmtIxb5kaueNjOXlaaCm3wWfnlxVheQdUnTwVJJJiujbxy8nOrTyHEiZNIhB6HJIu4o9IrSl1l9cVrxorC1RrLXfaKPC2UVnc9oOjj+y51ZaZZO1GWxSvGKkQQ0xOnwUySxhvHaozlClkbhUyED1Pum6zaJMwj0baGY6iNIh4u0nY3pBRbBYXzScnF7WBe8irYWn6Ttrz9FmvScFvbtu5kEYjjBoMSTi5zji5zjrcTiSspy7IrWrbaUSkkkliImIynyOlfPJPC+M8pm1jkDm0LWBnNlbnUFG6CzTrWWtNnliry0MrB9YDlW8c6OtOsVXr5CDJZGnUmqd3UprC4ObcfTaFduTym+6Z5DDOx/sOa6mnNINNzgNB4ogC9DvLI+CbF8bHEaHUo4dF4o5vUQqC1/J8W4wzSN+y+kreHO51PxV3p2H1CL/ACRyav0SpHenJPzt/pmXhQ7c30b+ifBXFquG1R6YmyDbE7NPHk5KU4BzlSXlamsjeJA6I5pwlaY+93NPAFNxuKc1sxJ2lek+uL/n+DNuahPCmQ2OST+3HI/eGOpxzjQU3hToMj7S/SGRj7RzyPwswPvBISqxXLOlTt6suIszcoUOZq9As/yfj/I97tzQGDzPerWy5HxMoWwtqNbhnkbwXVp1UWErhdjo07Sa/JnksV2yS/243v6LSQfxaO9W91ZFWxsjZGubA5pBDi/nDgG17DReqtuh+xEbcb9iwlUbHY0lEPdGVDwxrbWQXAAGaNpDTh9NlSRxGG4KXetsBaM0hzTjnNIIOyhGBUA3C/Yocl0vjJLC5hOnN9k9JhwPHTvSk6WeDSSbRHtUqrpKHSpNp5T6UYdvjOaetjsOx3UoUjgNOe3pRvHeAQm7dKPJy60JrsdELdiFLC3Yni0M/wC5GOL2jxKHJMw6JIzwe0+BXYjJY5FKepSOwEA4YLY3Las5tFjIo6nDPd0Y3nvIAV5d00jPZYG75DnHqYw07XDgVz7hxfc7lNvG5e2qKgJNABiScABtJOAXLtuKSc1FY49crhRzh/tRka/ru6gdTbvkBeHyVleDUF4Ga07WRgZrTvpXetZZbcXJTU0bamuA9gu9kLAyNua3E7SSdLnE4knaVJXGldVSokkkkAJJJJACSokkgBjoQdIUWa6mO1KakgCtFyM2J7boZsU9JAEQXYzYniwt2KQkgAIsrdicIBsREkADMA2IMl3tOpSkkAVjrjYdS58wx7FaJIAq/mGPYl8wx7FaJIAq/mJmxL5iZsVokgCuZczBqUqOygaEdJAHAF1JJACSSSQ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14313" y="914400"/>
            <a:ext cx="4285679" cy="5181600"/>
          </a:xfrm>
        </p:spPr>
        <p:txBody>
          <a:bodyPr/>
          <a:lstStyle/>
          <a:p>
            <a:r>
              <a:rPr lang="de-DE" sz="1400" dirty="0" smtClean="0"/>
              <a:t>Konfiguration der Module in Echtzeit</a:t>
            </a:r>
          </a:p>
          <a:p>
            <a:pPr lvl="1"/>
            <a:r>
              <a:rPr lang="de-DE" sz="1400" dirty="0" smtClean="0"/>
              <a:t>Ausblenden von Modulen</a:t>
            </a:r>
          </a:p>
          <a:p>
            <a:pPr lvl="1"/>
            <a:r>
              <a:rPr lang="de-DE" sz="1400" dirty="0" smtClean="0"/>
              <a:t>Bauteile werden entsprechend der Modulauswahl auf Zeichnung und Tabelle ausgeblendet</a:t>
            </a:r>
          </a:p>
          <a:p>
            <a:pPr lvl="1"/>
            <a:r>
              <a:rPr lang="de-DE" sz="1400" dirty="0" smtClean="0"/>
              <a:t>Modulabhängige Untersuchung der Stückliste</a:t>
            </a:r>
          </a:p>
          <a:p>
            <a:pPr lvl="1"/>
            <a:endParaRPr lang="de-DE" sz="1200" dirty="0" smtClean="0"/>
          </a:p>
          <a:p>
            <a:r>
              <a:rPr lang="de-DE" sz="1400" dirty="0" smtClean="0"/>
              <a:t>Erstellen von Kommentaren (</a:t>
            </a:r>
            <a:r>
              <a:rPr lang="de-DE" sz="1400" dirty="0" err="1" smtClean="0"/>
              <a:t>Redlining</a:t>
            </a:r>
            <a:r>
              <a:rPr lang="de-DE" sz="1400" dirty="0" smtClean="0"/>
              <a:t>)</a:t>
            </a:r>
          </a:p>
          <a:p>
            <a:pPr lvl="1"/>
            <a:r>
              <a:rPr lang="de-DE" sz="1400" dirty="0" smtClean="0"/>
              <a:t>Direkt an den entsprechenden Bauteilen</a:t>
            </a:r>
          </a:p>
          <a:p>
            <a:pPr lvl="1"/>
            <a:r>
              <a:rPr lang="de-DE" sz="1400" dirty="0" smtClean="0"/>
              <a:t>grafische Kommentare</a:t>
            </a:r>
          </a:p>
          <a:p>
            <a:pPr lvl="1"/>
            <a:r>
              <a:rPr lang="de-DE" sz="1400" dirty="0" smtClean="0"/>
              <a:t>Kommunikation zwischen Partnern, Abteilungen</a:t>
            </a:r>
          </a:p>
          <a:p>
            <a:pPr marL="477838" lvl="1" indent="0">
              <a:buNone/>
            </a:pPr>
            <a:endParaRPr lang="de-DE" sz="1400" dirty="0"/>
          </a:p>
        </p:txBody>
      </p:sp>
      <p:sp>
        <p:nvSpPr>
          <p:cNvPr id="60" name="Rechteck 59"/>
          <p:cNvSpPr/>
          <p:nvPr/>
        </p:nvSpPr>
        <p:spPr>
          <a:xfrm>
            <a:off x="4640939" y="1574500"/>
            <a:ext cx="1011181" cy="1600976"/>
          </a:xfrm>
          <a:prstGeom prst="rect">
            <a:avLst/>
          </a:prstGeom>
          <a:noFill/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4663800" y="1578318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70" name="Ellipse 69"/>
          <p:cNvSpPr/>
          <p:nvPr/>
        </p:nvSpPr>
        <p:spPr>
          <a:xfrm>
            <a:off x="238841" y="915838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</a:p>
        </p:txBody>
      </p:sp>
      <p:sp>
        <p:nvSpPr>
          <p:cNvPr id="23" name="Rechteck 22"/>
          <p:cNvSpPr/>
          <p:nvPr/>
        </p:nvSpPr>
        <p:spPr>
          <a:xfrm>
            <a:off x="238841" y="4397364"/>
            <a:ext cx="8635216" cy="1600976"/>
          </a:xfrm>
          <a:prstGeom prst="rect">
            <a:avLst/>
          </a:prstGeom>
          <a:noFill/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42290" y="4353399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426548" y="1899690"/>
            <a:ext cx="3537940" cy="2105373"/>
            <a:chOff x="5777713" y="1899691"/>
            <a:chExt cx="3096344" cy="1842586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713" y="1899692"/>
              <a:ext cx="3096344" cy="184258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hteck 25"/>
            <p:cNvSpPr/>
            <p:nvPr/>
          </p:nvSpPr>
          <p:spPr>
            <a:xfrm>
              <a:off x="5797237" y="1899691"/>
              <a:ext cx="3055368" cy="1842585"/>
            </a:xfrm>
            <a:prstGeom prst="rect">
              <a:avLst/>
            </a:prstGeom>
            <a:noFill/>
            <a:ln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5820098" y="1772816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28" name="Ellipse 27"/>
          <p:cNvSpPr/>
          <p:nvPr/>
        </p:nvSpPr>
        <p:spPr>
          <a:xfrm>
            <a:off x="699490" y="2156904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de-DE" sz="1400" dirty="0"/>
          </a:p>
        </p:txBody>
      </p:sp>
      <p:sp>
        <p:nvSpPr>
          <p:cNvPr id="29" name="Ellipse 28"/>
          <p:cNvSpPr/>
          <p:nvPr/>
        </p:nvSpPr>
        <p:spPr>
          <a:xfrm>
            <a:off x="699490" y="1484784"/>
            <a:ext cx="218085" cy="218084"/>
          </a:xfrm>
          <a:prstGeom prst="ellipse">
            <a:avLst/>
          </a:prstGeom>
          <a:solidFill>
            <a:srgbClr val="FF8300"/>
          </a:solidFill>
          <a:ln>
            <a:solidFill>
              <a:schemeClr val="bg1"/>
            </a:solidFill>
          </a:ln>
          <a:effectLst>
            <a:outerShdw blurRad="114300" sx="112000" sy="11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  <p:sp>
        <p:nvSpPr>
          <p:cNvPr id="5" name="Pfeil nach rechts 4"/>
          <p:cNvSpPr/>
          <p:nvPr/>
        </p:nvSpPr>
        <p:spPr>
          <a:xfrm>
            <a:off x="4283968" y="4869160"/>
            <a:ext cx="597917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5347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 bei Daimler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Einsatz</a:t>
            </a:r>
          </a:p>
          <a:p>
            <a:pPr lvl="1"/>
            <a:r>
              <a:rPr lang="de-DE" dirty="0" smtClean="0"/>
              <a:t>Master Freigabe des Leitungssatzdesigns (150% Darstellung)</a:t>
            </a:r>
          </a:p>
          <a:p>
            <a:pPr lvl="1"/>
            <a:r>
              <a:rPr lang="de-DE" dirty="0" smtClean="0"/>
              <a:t>Bereitstellung von elektronischen Produktionsdaten</a:t>
            </a:r>
          </a:p>
          <a:p>
            <a:pPr lvl="1"/>
            <a:r>
              <a:rPr lang="de-DE" dirty="0" smtClean="0"/>
              <a:t>Kostenanalyse auf Module und Teilfunktionen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Anwendung in</a:t>
            </a:r>
          </a:p>
          <a:p>
            <a:pPr lvl="1"/>
            <a:r>
              <a:rPr lang="de-DE" dirty="0" smtClean="0"/>
              <a:t>Produktionsstätten und Werken</a:t>
            </a:r>
          </a:p>
          <a:p>
            <a:pPr lvl="1"/>
            <a:r>
              <a:rPr lang="de-DE" dirty="0" smtClean="0"/>
              <a:t>Prototypenentwicklung</a:t>
            </a:r>
          </a:p>
          <a:p>
            <a:pPr lvl="1"/>
            <a:r>
              <a:rPr lang="de-DE" dirty="0" smtClean="0"/>
              <a:t>Serienentwicklung</a:t>
            </a:r>
          </a:p>
          <a:p>
            <a:pPr lvl="1"/>
            <a:r>
              <a:rPr lang="de-DE" dirty="0" smtClean="0"/>
              <a:t>Serviceabteilungen angedacht</a:t>
            </a:r>
          </a:p>
          <a:p>
            <a:pPr lvl="1"/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815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EE-Browser Screenshots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" y="821309"/>
            <a:ext cx="7606719" cy="4108009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066568" y="5085184"/>
            <a:ext cx="7015822" cy="938968"/>
          </a:xfrm>
        </p:spPr>
        <p:txBody>
          <a:bodyPr/>
          <a:lstStyle/>
          <a:p>
            <a:r>
              <a:rPr lang="de-DE" dirty="0" smtClean="0"/>
              <a:t>Routing (Highlight) eines selektierten Drahtes über die Segmente</a:t>
            </a:r>
            <a:endParaRPr lang="de-DE" dirty="0" smtClean="0"/>
          </a:p>
          <a:p>
            <a:r>
              <a:rPr lang="de-DE" dirty="0" smtClean="0"/>
              <a:t>Zusatzdialog mit Anzeige der Start- und Endstecker sowie der Anschlusskammern des selektierten Drahtes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8103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EE-Browser Screenshots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" y="828631"/>
            <a:ext cx="7606719" cy="4093365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8526" y="5013176"/>
            <a:ext cx="7771905" cy="1224136"/>
          </a:xfrm>
        </p:spPr>
        <p:txBody>
          <a:bodyPr/>
          <a:lstStyle/>
          <a:p>
            <a:r>
              <a:rPr lang="de-DE" dirty="0" smtClean="0"/>
              <a:t>Zeichnung mit teilweise inaktiv geschalteten Modulen (ausgegraute bzw. ausgeblendete Objekte)</a:t>
            </a:r>
            <a:endParaRPr lang="de-DE" dirty="0" smtClean="0"/>
          </a:p>
          <a:p>
            <a:r>
              <a:rPr lang="de-DE" dirty="0" smtClean="0"/>
              <a:t>Zusatzdialog mit Anzeige der Konnektivität als einfacher Schaltplan des selektierten Steckers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385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Intedis">
  <a:themeElements>
    <a:clrScheme name="Intedis">
      <a:dk1>
        <a:srgbClr val="000000"/>
      </a:dk1>
      <a:lt1>
        <a:srgbClr val="FFFFFF"/>
      </a:lt1>
      <a:dk2>
        <a:srgbClr val="FFFFFF"/>
      </a:dk2>
      <a:lt2>
        <a:srgbClr val="7F7F7F"/>
      </a:lt2>
      <a:accent1>
        <a:srgbClr val="0099CC"/>
      </a:accent1>
      <a:accent2>
        <a:srgbClr val="006486"/>
      </a:accent2>
      <a:accent3>
        <a:srgbClr val="B9E7F7"/>
      </a:accent3>
      <a:accent4>
        <a:srgbClr val="FFE0C0"/>
      </a:accent4>
      <a:accent5>
        <a:srgbClr val="FF8300"/>
      </a:accent5>
      <a:accent6>
        <a:srgbClr val="A75600"/>
      </a:accent6>
      <a:hlink>
        <a:srgbClr val="0099CC"/>
      </a:hlink>
      <a:folHlink>
        <a:srgbClr val="CCCCCC"/>
      </a:folHlink>
    </a:clrScheme>
    <a:fontScheme name="Intedis_Isonorm">
      <a:majorFont>
        <a:latin typeface="Isonorm-Regular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edis_Isonorm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dis_Isonorm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dis_Isonorm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ntedis_Isonorm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0099CC"/>
      </a:hlink>
      <a:folHlink>
        <a:srgbClr val="CCCCCC"/>
      </a:folHlink>
    </a:clrScheme>
    <a:fontScheme name="4_Intedis_Isonorm">
      <a:majorFont>
        <a:latin typeface="Isonorm-Regular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Intedis_Isonorm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Intedis_Isonorm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Intedis_Isonorm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Intedis</Template>
  <TotalTime>6</TotalTime>
  <Words>218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MS PGothic</vt:lpstr>
      <vt:lpstr>Arial</vt:lpstr>
      <vt:lpstr>Isonorm-Regular</vt:lpstr>
      <vt:lpstr>Monotype Sorts</vt:lpstr>
      <vt:lpstr>Intedis</vt:lpstr>
      <vt:lpstr>4_Intedis_Isonorm</vt:lpstr>
      <vt:lpstr>EE-Browser in der Leitungssatzentwicklung </vt:lpstr>
      <vt:lpstr>EE-Browser Features</vt:lpstr>
      <vt:lpstr>EE-Browser Features</vt:lpstr>
      <vt:lpstr>Einsatz bei Daimler</vt:lpstr>
      <vt:lpstr>EE-Browser Screenshots</vt:lpstr>
      <vt:lpstr>EE-Browser Screenshots</vt:lpstr>
    </vt:vector>
  </TitlesOfParts>
  <Company>Intedis GmbH &amp; Co. KG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Kliemannel</dc:creator>
  <cp:lastModifiedBy>florian.rappel@intedis.com</cp:lastModifiedBy>
  <cp:revision>18</cp:revision>
  <dcterms:created xsi:type="dcterms:W3CDTF">2013-07-12T12:02:21Z</dcterms:created>
  <dcterms:modified xsi:type="dcterms:W3CDTF">2013-07-18T07:53:44Z</dcterms:modified>
</cp:coreProperties>
</file>