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2" r:id="rId1"/>
    <p:sldMasterId id="2147483893" r:id="rId2"/>
    <p:sldMasterId id="2147483903" r:id="rId3"/>
    <p:sldMasterId id="2147483913" r:id="rId4"/>
    <p:sldMasterId id="2147483923" r:id="rId5"/>
    <p:sldMasterId id="2147483933" r:id="rId6"/>
    <p:sldMasterId id="2147483943" r:id="rId7"/>
    <p:sldMasterId id="2147483953" r:id="rId8"/>
  </p:sldMasterIdLst>
  <p:notesMasterIdLst>
    <p:notesMasterId r:id="rId16"/>
  </p:notesMasterIdLst>
  <p:handoutMasterIdLst>
    <p:handoutMasterId r:id="rId17"/>
  </p:handoutMasterIdLst>
  <p:sldIdLst>
    <p:sldId id="256" r:id="rId9"/>
    <p:sldId id="262" r:id="rId10"/>
    <p:sldId id="259" r:id="rId11"/>
    <p:sldId id="257" r:id="rId12"/>
    <p:sldId id="258" r:id="rId13"/>
    <p:sldId id="260" r:id="rId14"/>
    <p:sldId id="261" r:id="rId15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 Chidester" initials="smchid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BABAEE"/>
    <a:srgbClr val="1C5C9F"/>
    <a:srgbClr val="3F2B62"/>
    <a:srgbClr val="04AEEC"/>
    <a:srgbClr val="027DC7"/>
    <a:srgbClr val="BBBBEE"/>
    <a:srgbClr val="C0FF4D"/>
    <a:srgbClr val="C6C6F0"/>
    <a:srgbClr val="4597A0"/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 autoAdjust="0"/>
    <p:restoredTop sz="95753" autoAdjust="0"/>
  </p:normalViewPr>
  <p:slideViewPr>
    <p:cSldViewPr>
      <p:cViewPr varScale="1">
        <p:scale>
          <a:sx n="86" d="100"/>
          <a:sy n="86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08"/>
    </p:cViewPr>
  </p:sorterViewPr>
  <p:notesViewPr>
    <p:cSldViewPr>
      <p:cViewPr varScale="1">
        <p:scale>
          <a:sx n="99" d="100"/>
          <a:sy n="99" d="100"/>
        </p:scale>
        <p:origin x="-2580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A3BA-43CE-4069-89E9-AB958288E22B}" type="datetimeFigureOut">
              <a:rPr lang="en-US" smtClean="0"/>
              <a:pPr/>
              <a:t>11/6/2014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59EBE-0431-4C6A-A340-59553781D0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359A0A2-696D-49A5-A094-31BBAACFB7F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5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9A0A2-696D-49A5-A094-31BBAACFB7F2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26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Bild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 noChangeArrowheads="1"/>
          </p:cNvSpPr>
          <p:nvPr>
            <p:ph type="ctrTitle"/>
          </p:nvPr>
        </p:nvSpPr>
        <p:spPr>
          <a:xfrm>
            <a:off x="457201" y="3276600"/>
            <a:ext cx="6477000" cy="1276350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594224"/>
            <a:ext cx="6477000" cy="1501775"/>
          </a:xfrm>
          <a:prstGeom prst="rect">
            <a:avLst/>
          </a:prstGeom>
        </p:spPr>
        <p:txBody>
          <a:bodyPr/>
          <a:lstStyle>
            <a:lvl1pPr marL="0" indent="0">
              <a:buFont typeface="Times" pitchFamily="18" charset="0"/>
              <a:buNone/>
              <a:defRPr sz="24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371600"/>
            <a:ext cx="4267200" cy="49530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5334000" cy="495299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 baseline="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371600"/>
            <a:ext cx="3200400" cy="4952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267200" cy="609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267200" cy="434340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E65E2-E27F-4744-B9F9-889E88D723A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lIns="90000" tIns="45720"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371600"/>
            <a:ext cx="1143000" cy="4953000"/>
          </a:xfrm>
          <a:prstGeom prst="rect">
            <a:avLst/>
          </a:prstGeom>
        </p:spPr>
        <p:txBody>
          <a:bodyPr vert="eaVert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7543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953000"/>
            <a:ext cx="5562600" cy="533400"/>
          </a:xfrm>
          <a:prstGeom prst="rect">
            <a:avLst/>
          </a:prstGeom>
        </p:spPr>
        <p:txBody>
          <a:bodyPr anchor="b"/>
          <a:lstStyle>
            <a:lvl1pPr algn="ctr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371600"/>
            <a:ext cx="5562600" cy="3581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486400"/>
            <a:ext cx="556260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0033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371600"/>
            <a:ext cx="8686800" cy="4953000"/>
          </a:xfrm>
          <a:prstGeom prst="rect">
            <a:avLst/>
          </a:prstGeom>
        </p:spPr>
        <p:txBody>
          <a:bodyPr vert="eaVert"/>
          <a:lstStyle>
            <a:lvl1pPr>
              <a:defRPr sz="2200"/>
            </a:lvl1pPr>
            <a:lvl2pPr>
              <a:defRPr sz="2000">
                <a:solidFill>
                  <a:srgbClr val="003399"/>
                </a:solidFill>
              </a:defRPr>
            </a:lvl2pPr>
            <a:lvl3pPr>
              <a:buFont typeface="Arial" pitchFamily="34" charset="0"/>
              <a:buChar char="‒"/>
              <a:defRPr sz="1800">
                <a:solidFill>
                  <a:srgbClr val="5F5F5F"/>
                </a:solidFill>
              </a:defRPr>
            </a:lvl3pPr>
            <a:lvl4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4pPr>
            <a:lvl5pPr>
              <a:buFont typeface="Arial" pitchFamily="34" charset="0"/>
              <a:buChar char="‒"/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096000" cy="1143000"/>
          </a:xfrm>
          <a:prstGeom prst="rect">
            <a:avLst/>
          </a:prstGeom>
        </p:spPr>
        <p:txBody>
          <a:bodyPr rIns="91440" anchor="ctr"/>
          <a:lstStyle>
            <a:lvl1pPr algn="l">
              <a:defRPr sz="2400"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4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Bild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sp>
        <p:nvSpPr>
          <p:cNvPr id="6" name="TextBox 6"/>
          <p:cNvSpPr txBox="1"/>
          <p:nvPr userDrawn="1"/>
        </p:nvSpPr>
        <p:spPr>
          <a:xfrm>
            <a:off x="3848100" y="653606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b="1" dirty="0" smtClean="0">
                <a:latin typeface="Calibri" pitchFamily="34" charset="0"/>
                <a:cs typeface="Calibri" pitchFamily="34" charset="0"/>
              </a:rPr>
              <a:t>Zuken Confidential </a:t>
            </a:r>
            <a:endParaRPr lang="en-US" sz="11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7" descr="Bil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8" name="Picture 2" descr="D:\MyDocuments\My_Progress\CR-8000ロゴ\CR-8000セット\CR-80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457200"/>
            <a:ext cx="1371600" cy="24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7" descr="Bil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" descr="G:\New Marketing File Share Area\Projects\MKTG100 - Corp Activities_Project Files\Julia\Logos\CR5000\RGB\cr5000_2010_RGB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35875" y="149225"/>
            <a:ext cx="8572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Bil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pic>
        <p:nvPicPr>
          <p:cNvPr id="6" name="Picture 2" descr="G:\New Marketing File Share Area\Projects\MKTG100 - Corp Activities_Project Files\Julia\Logos\E3_series\RGB\e3_series_2010_RGB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84512" y="98234"/>
            <a:ext cx="75997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Bil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pic>
        <p:nvPicPr>
          <p:cNvPr id="7" name="Picture 2" descr="G:\New Marketing File Share Area\Projects\MKTG100 - Corp Activities_Project Files\Julia\Logos\E3_wireworks\RGB\e3_wireworks_2010_RGB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85182" y="97769"/>
            <a:ext cx="785552" cy="90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Bil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12" name="Picture 11" descr="DS-2_logo_META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7600" y="316537"/>
            <a:ext cx="1170432" cy="5216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Bild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  <p:pic>
        <p:nvPicPr>
          <p:cNvPr id="6" name="Picture 7" descr="cadsta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629" b="8417"/>
          <a:stretch>
            <a:fillRect/>
          </a:stretch>
        </p:blipFill>
        <p:spPr bwMode="auto">
          <a:xfrm>
            <a:off x="7235825" y="304800"/>
            <a:ext cx="165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324600"/>
            <a:ext cx="609600" cy="381000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Thankyou-for-listening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1336675" y="3492500"/>
            <a:ext cx="4756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3399"/>
                </a:solidFill>
              </a:rPr>
              <a:t>The Partner for Success</a:t>
            </a:r>
            <a:endParaRPr lang="en-US" sz="2400" i="1" dirty="0">
              <a:solidFill>
                <a:srgbClr val="5F5F5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011988" y="6583363"/>
            <a:ext cx="198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800" dirty="0">
                <a:solidFill>
                  <a:srgbClr val="5F5F5F"/>
                </a:solidFill>
                <a:cs typeface="Times New Roman" pitchFamily="18" charset="0"/>
              </a:rPr>
              <a:t>©</a:t>
            </a:r>
            <a:r>
              <a:rPr lang="en-US" sz="800" dirty="0">
                <a:solidFill>
                  <a:srgbClr val="5F5F5F"/>
                </a:solidFill>
                <a:latin typeface="Times New Roman" pitchFamily="18" charset="0"/>
              </a:rPr>
              <a:t> </a:t>
            </a:r>
            <a:r>
              <a:rPr lang="en-US" sz="800" dirty="0">
                <a:solidFill>
                  <a:srgbClr val="5F5F5F"/>
                </a:solidFill>
              </a:rPr>
              <a:t>Zuken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3200400"/>
            <a:ext cx="6477000" cy="127635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Detection of Graphical Changes HCV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94224"/>
            <a:ext cx="6477000" cy="1273176"/>
          </a:xfrm>
        </p:spPr>
        <p:txBody>
          <a:bodyPr/>
          <a:lstStyle/>
          <a:p>
            <a:r>
              <a:rPr lang="en-US" sz="1600" dirty="0" smtClean="0"/>
              <a:t>Nov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E3.HarnessAnalyzer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Erkennung von relevanten grafischen Änderungen</a:t>
            </a:r>
          </a:p>
          <a:p>
            <a:pPr lvl="1"/>
            <a:r>
              <a:rPr lang="de-DE" dirty="0" smtClean="0"/>
              <a:t>Kostenrelevanz (Wegfall oder Hinzufügen von Information)</a:t>
            </a:r>
          </a:p>
          <a:p>
            <a:pPr lvl="1"/>
            <a:r>
              <a:rPr lang="de-DE" dirty="0" smtClean="0"/>
              <a:t>Querprüfung  von Zwischenständen</a:t>
            </a:r>
          </a:p>
          <a:p>
            <a:pPr lvl="1"/>
            <a:r>
              <a:rPr lang="de-DE" dirty="0" smtClean="0"/>
              <a:t>Zusätzlich zu KBL Information</a:t>
            </a:r>
          </a:p>
          <a:p>
            <a:pPr lvl="1"/>
            <a:r>
              <a:rPr lang="de-DE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19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7200"/>
          </a:xfrm>
        </p:spPr>
        <p:txBody>
          <a:bodyPr/>
          <a:lstStyle/>
          <a:p>
            <a:r>
              <a:rPr lang="de-DE" dirty="0" smtClean="0"/>
              <a:t>Ein HCV Container kann die grafischen Differenzen mit ihrem Status beinhalten</a:t>
            </a:r>
          </a:p>
          <a:p>
            <a:pPr lvl="1"/>
            <a:r>
              <a:rPr lang="de-DE" dirty="0" smtClean="0"/>
              <a:t>Die Differenzliste stellt die Differenzen zu anderen HCV dar (gleiches Produkt </a:t>
            </a:r>
            <a:r>
              <a:rPr lang="de-DE" smtClean="0"/>
              <a:t>vorrausgesetzt)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488389" y="3117620"/>
            <a:ext cx="1981200" cy="136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/>
          <p:cNvSpPr/>
          <p:nvPr/>
        </p:nvSpPr>
        <p:spPr>
          <a:xfrm>
            <a:off x="907941" y="3540621"/>
            <a:ext cx="1428202" cy="81492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9040" y="3563770"/>
            <a:ext cx="13260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Diff</a:t>
            </a:r>
            <a:r>
              <a:rPr lang="de-DE" dirty="0" smtClean="0"/>
              <a:t>-Liste</a:t>
            </a:r>
          </a:p>
          <a:p>
            <a:r>
              <a:rPr lang="de-DE" dirty="0" err="1" smtClean="0"/>
              <a:t>Svg</a:t>
            </a:r>
            <a:r>
              <a:rPr lang="de-DE" dirty="0" smtClean="0"/>
              <a:t> </a:t>
            </a:r>
            <a:r>
              <a:rPr lang="de-DE" dirty="0" err="1" smtClean="0"/>
              <a:t>sheets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410" y="31176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HCV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747946" y="3018150"/>
            <a:ext cx="1524000" cy="568272"/>
          </a:xfrm>
          <a:prstGeom prst="wedgeRectCallout">
            <a:avLst>
              <a:gd name="adj1" fmla="val -88061"/>
              <a:gd name="adj2" fmla="val 737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Speicherbar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8389" y="4910380"/>
            <a:ext cx="1828800" cy="110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2177" y="4910380"/>
            <a:ext cx="1676400" cy="110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HCV_Stand1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80488" y="4910380"/>
            <a:ext cx="1676400" cy="110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HCV_Stand2</a:t>
            </a:r>
            <a:endParaRPr lang="en-US" dirty="0"/>
          </a:p>
        </p:txBody>
      </p:sp>
      <p:sp>
        <p:nvSpPr>
          <p:cNvPr id="14" name="Flowchart: Document 13"/>
          <p:cNvSpPr/>
          <p:nvPr/>
        </p:nvSpPr>
        <p:spPr>
          <a:xfrm>
            <a:off x="816436" y="5383222"/>
            <a:ext cx="1447800" cy="48016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6436" y="5396617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Differenzen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1668" y="4940183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HCV_Baseline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endCxn id="11" idx="1"/>
          </p:cNvCxnSpPr>
          <p:nvPr/>
        </p:nvCxnSpPr>
        <p:spPr>
          <a:xfrm flipV="1">
            <a:off x="2264236" y="5465090"/>
            <a:ext cx="317941" cy="1697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756843" y="4910380"/>
            <a:ext cx="1676400" cy="11094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HCV_Stand</a:t>
            </a:r>
            <a:r>
              <a:rPr lang="de-DE" dirty="0" smtClean="0"/>
              <a:t>…</a:t>
            </a:r>
            <a:endParaRPr lang="en-US" dirty="0"/>
          </a:p>
        </p:txBody>
      </p:sp>
      <p:cxnSp>
        <p:nvCxnSpPr>
          <p:cNvPr id="22" name="Curved Connector 21"/>
          <p:cNvCxnSpPr>
            <a:endCxn id="12" idx="2"/>
          </p:cNvCxnSpPr>
          <p:nvPr/>
        </p:nvCxnSpPr>
        <p:spPr>
          <a:xfrm>
            <a:off x="2264236" y="5634881"/>
            <a:ext cx="3254452" cy="384919"/>
          </a:xfrm>
          <a:prstGeom prst="curvedConnector4">
            <a:avLst>
              <a:gd name="adj1" fmla="val 4977"/>
              <a:gd name="adj2" fmla="val 1593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3"/>
            <a:endCxn id="20" idx="2"/>
          </p:cNvCxnSpPr>
          <p:nvPr/>
        </p:nvCxnSpPr>
        <p:spPr>
          <a:xfrm>
            <a:off x="2264236" y="5623303"/>
            <a:ext cx="5330807" cy="396497"/>
          </a:xfrm>
          <a:prstGeom prst="curvedConnector4">
            <a:avLst>
              <a:gd name="adj1" fmla="val 3180"/>
              <a:gd name="adj2" fmla="val 17524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1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Differenzerkennung HCV-SVG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85800"/>
          </a:xfrm>
        </p:spPr>
        <p:txBody>
          <a:bodyPr/>
          <a:lstStyle/>
          <a:p>
            <a:r>
              <a:rPr lang="de-DE" sz="1800" dirty="0" smtClean="0"/>
              <a:t>Trennung von reiner Transformation versus Koordinatenverschiebung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9" y="2040610"/>
            <a:ext cx="8555761" cy="84289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451" y="4075234"/>
            <a:ext cx="868680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smtClean="0"/>
              <a:t>Minimalverschiebungen oder Rundungsthemen</a:t>
            </a:r>
            <a:endParaRPr lang="en-US" sz="18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01033"/>
            <a:ext cx="3878916" cy="5029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26124"/>
            <a:ext cx="3139712" cy="13336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529839"/>
            <a:ext cx="243099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6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Differenzerkennung HCV-SVG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371600"/>
          </a:xfrm>
        </p:spPr>
        <p:txBody>
          <a:bodyPr/>
          <a:lstStyle/>
          <a:p>
            <a:r>
              <a:rPr lang="de-DE" dirty="0" smtClean="0"/>
              <a:t>Struktur und Reihenfolge innerhalb der </a:t>
            </a:r>
            <a:r>
              <a:rPr lang="de-DE" dirty="0" err="1" smtClean="0"/>
              <a:t>svg</a:t>
            </a:r>
            <a:endParaRPr lang="de-DE" dirty="0" smtClean="0"/>
          </a:p>
          <a:p>
            <a:pPr lvl="1"/>
            <a:r>
              <a:rPr lang="de-DE" dirty="0" smtClean="0"/>
              <a:t>Hier können Änderungen auftreten, wenn Objekte entfallen oder hinzugekommen sind</a:t>
            </a:r>
          </a:p>
          <a:p>
            <a:pPr lvl="1"/>
            <a:r>
              <a:rPr lang="de-DE" dirty="0" smtClean="0"/>
              <a:t>Mikroverschiebungen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733800"/>
            <a:ext cx="8686800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8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‒"/>
              <a:defRPr sz="16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Wiedererkennung von Differenzen, die schon einmal als „OK“ gekennzeichnet wurden.</a:t>
            </a:r>
          </a:p>
          <a:p>
            <a:pPr lvl="1"/>
            <a:r>
              <a:rPr lang="de-DE" kern="0" dirty="0" smtClean="0"/>
              <a:t>Eine zusätzliche weitere Änderung der Differenz muss aber trotzdem wieder erkannt werden!</a:t>
            </a:r>
          </a:p>
        </p:txBody>
      </p:sp>
      <p:sp>
        <p:nvSpPr>
          <p:cNvPr id="7" name="Cloud 6"/>
          <p:cNvSpPr/>
          <p:nvPr/>
        </p:nvSpPr>
        <p:spPr>
          <a:xfrm>
            <a:off x="3962400" y="2293749"/>
            <a:ext cx="28956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„Logische“ Differenzbildung</a:t>
            </a:r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962400" y="5135105"/>
            <a:ext cx="2895600" cy="1143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Signaturen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4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Einschränkungen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85800"/>
          </a:xfrm>
        </p:spPr>
        <p:txBody>
          <a:bodyPr/>
          <a:lstStyle/>
          <a:p>
            <a:r>
              <a:rPr lang="de-DE" dirty="0" smtClean="0"/>
              <a:t>Highlight betroffener Objekte nur auf Top Level Gruppen Niveau</a:t>
            </a:r>
          </a:p>
          <a:p>
            <a:pPr lvl="1"/>
            <a:r>
              <a:rPr lang="de-DE" dirty="0"/>
              <a:t>z</a:t>
            </a:r>
            <a:r>
              <a:rPr lang="de-DE" dirty="0" smtClean="0"/>
              <a:t>.B. </a:t>
            </a:r>
            <a:r>
              <a:rPr lang="de-DE" dirty="0" err="1" smtClean="0"/>
              <a:t>Steckertabelle</a:t>
            </a:r>
            <a:r>
              <a:rPr lang="de-DE" dirty="0" smtClean="0"/>
              <a:t> und nicht Zeilen oder Zellinhalte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ei Schriftfeldern die umgebende Gruppe</a:t>
            </a:r>
          </a:p>
          <a:p>
            <a:pPr lvl="1"/>
            <a:r>
              <a:rPr lang="de-DE" dirty="0" smtClean="0"/>
              <a:t>Blattrahmen aus den Vergleich ausgenommen</a:t>
            </a:r>
          </a:p>
          <a:p>
            <a:pPr lvl="1"/>
            <a:r>
              <a:rPr lang="de-DE" dirty="0" smtClean="0"/>
              <a:t>Stücklisten lassen sich so nicht sinnvoll vergleichen!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3962400" cy="2749296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4648200" y="4343400"/>
            <a:ext cx="1905000" cy="838200"/>
          </a:xfrm>
          <a:prstGeom prst="borderCallout1">
            <a:avLst>
              <a:gd name="adj1" fmla="val 18750"/>
              <a:gd name="adj2" fmla="val -8333"/>
              <a:gd name="adj3" fmla="val 6012"/>
              <a:gd name="adj4" fmla="val -6702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Eigentlicher Unterschied z.B. nur hier in der Zelle!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Hinweis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600200"/>
          </a:xfrm>
        </p:spPr>
        <p:txBody>
          <a:bodyPr/>
          <a:lstStyle/>
          <a:p>
            <a:r>
              <a:rPr lang="de-DE" dirty="0"/>
              <a:t>Objekte ohne technische Zuordnung (KBL-ID) werden bei sonstiger Gleichheit als verschoben erkannt, wenn sie „in der Nähe“ gefunden werden. Sonst werden sie als gelöscht und wieder hinzugefügt erkannt.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451028-7CA9-47B4-A378-B165FE97402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2537680" cy="2667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874836"/>
            <a:ext cx="1905000" cy="135131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953000" y="3200284"/>
            <a:ext cx="838200" cy="3430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artinr\AppData\Local\Temp\SNAGHTML13949d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76" y="4856514"/>
            <a:ext cx="1991448" cy="141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54004" y="525505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FF0000"/>
                </a:solidFill>
              </a:rPr>
              <a:t>Deleted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7627" y="5199413"/>
            <a:ext cx="838200" cy="457200"/>
          </a:xfrm>
          <a:prstGeom prst="rect">
            <a:avLst/>
          </a:prstGeom>
          <a:noFill/>
          <a:ln w="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6809" y="471632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solidFill>
                  <a:srgbClr val="FF0000"/>
                </a:solidFill>
              </a:rPr>
              <a:t>Added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Up-Down Arrow 6"/>
          <p:cNvSpPr/>
          <p:nvPr/>
        </p:nvSpPr>
        <p:spPr>
          <a:xfrm>
            <a:off x="5295900" y="4288576"/>
            <a:ext cx="152400" cy="372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29652"/>
      </p:ext>
    </p:extLst>
  </p:cSld>
  <p:clrMapOvr>
    <a:masterClrMapping/>
  </p:clrMapOvr>
</p:sld>
</file>

<file path=ppt/theme/theme1.xml><?xml version="1.0" encoding="utf-8"?>
<a:theme xmlns:a="http://schemas.openxmlformats.org/drawingml/2006/main" name="Zuken Master Template 2011-11-17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-8000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R-5000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E3.series">
  <a:themeElements>
    <a:clrScheme name="3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E3.WireWorks">
  <a:themeElements>
    <a:clrScheme name="4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S2">
  <a:themeElements>
    <a:clrScheme name="1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ADSTAR">
  <a:themeElements>
    <a:clrScheme name="2_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End slide">
  <a:themeElements>
    <a:clrScheme name="Zuken presentation colors">
      <a:dk1>
        <a:srgbClr val="5F5F5F"/>
      </a:dk1>
      <a:lt1>
        <a:srgbClr val="FFFFFF"/>
      </a:lt1>
      <a:dk2>
        <a:srgbClr val="002672"/>
      </a:dk2>
      <a:lt2>
        <a:srgbClr val="D8D8D8"/>
      </a:lt2>
      <a:accent1>
        <a:srgbClr val="0066B3"/>
      </a:accent1>
      <a:accent2>
        <a:srgbClr val="DAEDEF"/>
      </a:accent2>
      <a:accent3>
        <a:srgbClr val="FFFFFF"/>
      </a:accent3>
      <a:accent4>
        <a:srgbClr val="000000"/>
      </a:accent4>
      <a:accent5>
        <a:srgbClr val="3E6A50"/>
      </a:accent5>
      <a:accent6>
        <a:srgbClr val="FFCC00"/>
      </a:accent6>
      <a:hlink>
        <a:srgbClr val="003399"/>
      </a:hlink>
      <a:folHlink>
        <a:srgbClr val="0066B3"/>
      </a:folHlink>
    </a:clrScheme>
    <a:fontScheme name="6_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Zuken Master Template 2010-08-27</Template>
  <TotalTime>0</TotalTime>
  <Words>215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Times</vt:lpstr>
      <vt:lpstr>Times New Roman</vt:lpstr>
      <vt:lpstr>Zuken Master Template 2011-11-17</vt:lpstr>
      <vt:lpstr>CR-8000</vt:lpstr>
      <vt:lpstr>CR-5000</vt:lpstr>
      <vt:lpstr>E3.series</vt:lpstr>
      <vt:lpstr>E3.WireWorks</vt:lpstr>
      <vt:lpstr>DS2</vt:lpstr>
      <vt:lpstr>CADSTAR</vt:lpstr>
      <vt:lpstr>End slide</vt:lpstr>
      <vt:lpstr> Detection of Graphical Changes HCV</vt:lpstr>
      <vt:lpstr>E3.HarnessAnalyzer</vt:lpstr>
      <vt:lpstr>Struktur</vt:lpstr>
      <vt:lpstr>Differenzerkennung HCV-SVG</vt:lpstr>
      <vt:lpstr>Differenzerkennung HCV-SVG</vt:lpstr>
      <vt:lpstr>Einschränkungen</vt:lpstr>
      <vt:lpstr>Hinweis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Zuken</dc:title>
  <dc:creator>Reinhold.blank@Zuken.com</dc:creator>
  <cp:lastModifiedBy>Rüsseler, Martin</cp:lastModifiedBy>
  <cp:revision>1030</cp:revision>
  <cp:lastPrinted>2014-05-13T09:43:29Z</cp:lastPrinted>
  <dcterms:created xsi:type="dcterms:W3CDTF">2011-03-01T16:10:29Z</dcterms:created>
  <dcterms:modified xsi:type="dcterms:W3CDTF">2014-11-06T10:13:14Z</dcterms:modified>
</cp:coreProperties>
</file>