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9" r:id="rId6"/>
    <p:sldId id="257" r:id="rId7"/>
    <p:sldId id="260" r:id="rId8"/>
    <p:sldId id="262" r:id="rId9"/>
    <p:sldId id="263" r:id="rId10"/>
    <p:sldId id="266" r:id="rId11"/>
    <p:sldId id="264" r:id="rId12"/>
    <p:sldId id="271" r:id="rId13"/>
    <p:sldId id="272" r:id="rId14"/>
    <p:sldId id="267" r:id="rId15"/>
    <p:sldId id="268" r:id="rId16"/>
    <p:sldId id="269" r:id="rId17"/>
    <p:sldId id="270"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692A-0096-F04C-3C17-2085612423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98F5AF-40ED-B188-CF2D-EF370299A0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F686B7-1E43-BB9B-8835-430AB6909F7B}"/>
              </a:ext>
            </a:extLst>
          </p:cNvPr>
          <p:cNvSpPr>
            <a:spLocks noGrp="1"/>
          </p:cNvSpPr>
          <p:nvPr>
            <p:ph type="dt" sz="half" idx="10"/>
          </p:nvPr>
        </p:nvSpPr>
        <p:spPr/>
        <p:txBody>
          <a:bodyPr/>
          <a:lstStyle/>
          <a:p>
            <a:fld id="{CAD88CB3-D939-48FF-8B2C-2DDB4DAA99C2}" type="datetimeFigureOut">
              <a:rPr lang="en-US" smtClean="0"/>
              <a:t>10/2/2024</a:t>
            </a:fld>
            <a:endParaRPr lang="en-US"/>
          </a:p>
        </p:txBody>
      </p:sp>
      <p:sp>
        <p:nvSpPr>
          <p:cNvPr id="5" name="Footer Placeholder 4">
            <a:extLst>
              <a:ext uri="{FF2B5EF4-FFF2-40B4-BE49-F238E27FC236}">
                <a16:creationId xmlns:a16="http://schemas.microsoft.com/office/drawing/2014/main" id="{3E0D2C4A-0901-3C74-67AC-1AC6CD4F4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38C97-EA85-F319-F628-952C90E309C3}"/>
              </a:ext>
            </a:extLst>
          </p:cNvPr>
          <p:cNvSpPr>
            <a:spLocks noGrp="1"/>
          </p:cNvSpPr>
          <p:nvPr>
            <p:ph type="sldNum" sz="quarter" idx="12"/>
          </p:nvPr>
        </p:nvSpPr>
        <p:spPr/>
        <p:txBody>
          <a:bodyPr/>
          <a:lstStyle/>
          <a:p>
            <a:fld id="{36E7DA72-D9B2-404E-A0B6-E67199FBA67E}" type="slidenum">
              <a:rPr lang="en-US" smtClean="0"/>
              <a:t>‹#›</a:t>
            </a:fld>
            <a:endParaRPr lang="en-US"/>
          </a:p>
        </p:txBody>
      </p:sp>
    </p:spTree>
    <p:extLst>
      <p:ext uri="{BB962C8B-B14F-4D97-AF65-F5344CB8AC3E}">
        <p14:creationId xmlns:p14="http://schemas.microsoft.com/office/powerpoint/2010/main" val="208604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6B179-6913-2D99-63D5-FCC1712AB3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9BCC70-205E-6EFB-40EB-796C3F63A3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47F886-84F2-70D0-DB85-FBD5EC778CD9}"/>
              </a:ext>
            </a:extLst>
          </p:cNvPr>
          <p:cNvSpPr>
            <a:spLocks noGrp="1"/>
          </p:cNvSpPr>
          <p:nvPr>
            <p:ph type="dt" sz="half" idx="10"/>
          </p:nvPr>
        </p:nvSpPr>
        <p:spPr/>
        <p:txBody>
          <a:bodyPr/>
          <a:lstStyle/>
          <a:p>
            <a:fld id="{CAD88CB3-D939-48FF-8B2C-2DDB4DAA99C2}" type="datetimeFigureOut">
              <a:rPr lang="en-US" smtClean="0"/>
              <a:t>10/2/2024</a:t>
            </a:fld>
            <a:endParaRPr lang="en-US"/>
          </a:p>
        </p:txBody>
      </p:sp>
      <p:sp>
        <p:nvSpPr>
          <p:cNvPr id="5" name="Footer Placeholder 4">
            <a:extLst>
              <a:ext uri="{FF2B5EF4-FFF2-40B4-BE49-F238E27FC236}">
                <a16:creationId xmlns:a16="http://schemas.microsoft.com/office/drawing/2014/main" id="{EB33129F-E5A1-FBE1-66E3-1B501A5F4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46C6F-A3E3-4101-BC97-0306AC5351CE}"/>
              </a:ext>
            </a:extLst>
          </p:cNvPr>
          <p:cNvSpPr>
            <a:spLocks noGrp="1"/>
          </p:cNvSpPr>
          <p:nvPr>
            <p:ph type="sldNum" sz="quarter" idx="12"/>
          </p:nvPr>
        </p:nvSpPr>
        <p:spPr/>
        <p:txBody>
          <a:bodyPr/>
          <a:lstStyle/>
          <a:p>
            <a:fld id="{36E7DA72-D9B2-404E-A0B6-E67199FBA67E}" type="slidenum">
              <a:rPr lang="en-US" smtClean="0"/>
              <a:t>‹#›</a:t>
            </a:fld>
            <a:endParaRPr lang="en-US"/>
          </a:p>
        </p:txBody>
      </p:sp>
    </p:spTree>
    <p:extLst>
      <p:ext uri="{BB962C8B-B14F-4D97-AF65-F5344CB8AC3E}">
        <p14:creationId xmlns:p14="http://schemas.microsoft.com/office/powerpoint/2010/main" val="1318836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FC7556-6B7A-CE92-353D-C1D8D49C77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27054B-6974-0783-9DEB-5D73C387B6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F35510-1306-2545-19DA-276C19C97F0C}"/>
              </a:ext>
            </a:extLst>
          </p:cNvPr>
          <p:cNvSpPr>
            <a:spLocks noGrp="1"/>
          </p:cNvSpPr>
          <p:nvPr>
            <p:ph type="dt" sz="half" idx="10"/>
          </p:nvPr>
        </p:nvSpPr>
        <p:spPr/>
        <p:txBody>
          <a:bodyPr/>
          <a:lstStyle/>
          <a:p>
            <a:fld id="{CAD88CB3-D939-48FF-8B2C-2DDB4DAA99C2}" type="datetimeFigureOut">
              <a:rPr lang="en-US" smtClean="0"/>
              <a:t>10/2/2024</a:t>
            </a:fld>
            <a:endParaRPr lang="en-US"/>
          </a:p>
        </p:txBody>
      </p:sp>
      <p:sp>
        <p:nvSpPr>
          <p:cNvPr id="5" name="Footer Placeholder 4">
            <a:extLst>
              <a:ext uri="{FF2B5EF4-FFF2-40B4-BE49-F238E27FC236}">
                <a16:creationId xmlns:a16="http://schemas.microsoft.com/office/drawing/2014/main" id="{F61B0AC0-3B0C-BBD5-8335-19571B17D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3B18C-A41C-766F-2375-9DB5F87F90B6}"/>
              </a:ext>
            </a:extLst>
          </p:cNvPr>
          <p:cNvSpPr>
            <a:spLocks noGrp="1"/>
          </p:cNvSpPr>
          <p:nvPr>
            <p:ph type="sldNum" sz="quarter" idx="12"/>
          </p:nvPr>
        </p:nvSpPr>
        <p:spPr/>
        <p:txBody>
          <a:bodyPr/>
          <a:lstStyle/>
          <a:p>
            <a:fld id="{36E7DA72-D9B2-404E-A0B6-E67199FBA67E}" type="slidenum">
              <a:rPr lang="en-US" smtClean="0"/>
              <a:t>‹#›</a:t>
            </a:fld>
            <a:endParaRPr lang="en-US"/>
          </a:p>
        </p:txBody>
      </p:sp>
    </p:spTree>
    <p:extLst>
      <p:ext uri="{BB962C8B-B14F-4D97-AF65-F5344CB8AC3E}">
        <p14:creationId xmlns:p14="http://schemas.microsoft.com/office/powerpoint/2010/main" val="245642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091D-0BDB-5ED4-914A-C7EAD6EB5C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FD68CE-E9AB-0A33-976D-617D4D1A7A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C38271-EB3E-99E0-C75E-3F75CB5D127B}"/>
              </a:ext>
            </a:extLst>
          </p:cNvPr>
          <p:cNvSpPr>
            <a:spLocks noGrp="1"/>
          </p:cNvSpPr>
          <p:nvPr>
            <p:ph type="dt" sz="half" idx="10"/>
          </p:nvPr>
        </p:nvSpPr>
        <p:spPr/>
        <p:txBody>
          <a:bodyPr/>
          <a:lstStyle/>
          <a:p>
            <a:fld id="{CAD88CB3-D939-48FF-8B2C-2DDB4DAA99C2}" type="datetimeFigureOut">
              <a:rPr lang="en-US" smtClean="0"/>
              <a:t>10/2/2024</a:t>
            </a:fld>
            <a:endParaRPr lang="en-US"/>
          </a:p>
        </p:txBody>
      </p:sp>
      <p:sp>
        <p:nvSpPr>
          <p:cNvPr id="5" name="Footer Placeholder 4">
            <a:extLst>
              <a:ext uri="{FF2B5EF4-FFF2-40B4-BE49-F238E27FC236}">
                <a16:creationId xmlns:a16="http://schemas.microsoft.com/office/drawing/2014/main" id="{0C6250EF-9606-5485-CA87-092EEF2C8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610D2-701A-56E9-CFFB-5134324D16C9}"/>
              </a:ext>
            </a:extLst>
          </p:cNvPr>
          <p:cNvSpPr>
            <a:spLocks noGrp="1"/>
          </p:cNvSpPr>
          <p:nvPr>
            <p:ph type="sldNum" sz="quarter" idx="12"/>
          </p:nvPr>
        </p:nvSpPr>
        <p:spPr/>
        <p:txBody>
          <a:bodyPr/>
          <a:lstStyle/>
          <a:p>
            <a:fld id="{36E7DA72-D9B2-404E-A0B6-E67199FBA67E}" type="slidenum">
              <a:rPr lang="en-US" smtClean="0"/>
              <a:t>‹#›</a:t>
            </a:fld>
            <a:endParaRPr lang="en-US"/>
          </a:p>
        </p:txBody>
      </p:sp>
    </p:spTree>
    <p:extLst>
      <p:ext uri="{BB962C8B-B14F-4D97-AF65-F5344CB8AC3E}">
        <p14:creationId xmlns:p14="http://schemas.microsoft.com/office/powerpoint/2010/main" val="1443456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FA8C7-EED4-D881-ACF7-C5DA10F78A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403768-03EB-7FED-2794-09187DD3F5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2B21D6-4CD8-AD2F-046B-3A780987E9D4}"/>
              </a:ext>
            </a:extLst>
          </p:cNvPr>
          <p:cNvSpPr>
            <a:spLocks noGrp="1"/>
          </p:cNvSpPr>
          <p:nvPr>
            <p:ph type="dt" sz="half" idx="10"/>
          </p:nvPr>
        </p:nvSpPr>
        <p:spPr/>
        <p:txBody>
          <a:bodyPr/>
          <a:lstStyle/>
          <a:p>
            <a:fld id="{CAD88CB3-D939-48FF-8B2C-2DDB4DAA99C2}" type="datetimeFigureOut">
              <a:rPr lang="en-US" smtClean="0"/>
              <a:t>10/2/2024</a:t>
            </a:fld>
            <a:endParaRPr lang="en-US"/>
          </a:p>
        </p:txBody>
      </p:sp>
      <p:sp>
        <p:nvSpPr>
          <p:cNvPr id="5" name="Footer Placeholder 4">
            <a:extLst>
              <a:ext uri="{FF2B5EF4-FFF2-40B4-BE49-F238E27FC236}">
                <a16:creationId xmlns:a16="http://schemas.microsoft.com/office/drawing/2014/main" id="{61C3B7EB-3B8C-8B45-9B48-F55B9580E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E1BF2-4C66-71C1-7066-1F890E496B6F}"/>
              </a:ext>
            </a:extLst>
          </p:cNvPr>
          <p:cNvSpPr>
            <a:spLocks noGrp="1"/>
          </p:cNvSpPr>
          <p:nvPr>
            <p:ph type="sldNum" sz="quarter" idx="12"/>
          </p:nvPr>
        </p:nvSpPr>
        <p:spPr/>
        <p:txBody>
          <a:bodyPr/>
          <a:lstStyle/>
          <a:p>
            <a:fld id="{36E7DA72-D9B2-404E-A0B6-E67199FBA67E}" type="slidenum">
              <a:rPr lang="en-US" smtClean="0"/>
              <a:t>‹#›</a:t>
            </a:fld>
            <a:endParaRPr lang="en-US"/>
          </a:p>
        </p:txBody>
      </p:sp>
    </p:spTree>
    <p:extLst>
      <p:ext uri="{BB962C8B-B14F-4D97-AF65-F5344CB8AC3E}">
        <p14:creationId xmlns:p14="http://schemas.microsoft.com/office/powerpoint/2010/main" val="1423396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E25D-169B-CC83-6898-FA9DE0E1A8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0A4596-3C8C-76A2-7D26-58F862CCE9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73B679-9DA7-46B6-840C-CA5EEA3EEF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6E1F0D-976C-611D-94B0-C055010B6B6C}"/>
              </a:ext>
            </a:extLst>
          </p:cNvPr>
          <p:cNvSpPr>
            <a:spLocks noGrp="1"/>
          </p:cNvSpPr>
          <p:nvPr>
            <p:ph type="dt" sz="half" idx="10"/>
          </p:nvPr>
        </p:nvSpPr>
        <p:spPr/>
        <p:txBody>
          <a:bodyPr/>
          <a:lstStyle/>
          <a:p>
            <a:fld id="{CAD88CB3-D939-48FF-8B2C-2DDB4DAA99C2}" type="datetimeFigureOut">
              <a:rPr lang="en-US" smtClean="0"/>
              <a:t>10/2/2024</a:t>
            </a:fld>
            <a:endParaRPr lang="en-US"/>
          </a:p>
        </p:txBody>
      </p:sp>
      <p:sp>
        <p:nvSpPr>
          <p:cNvPr id="6" name="Footer Placeholder 5">
            <a:extLst>
              <a:ext uri="{FF2B5EF4-FFF2-40B4-BE49-F238E27FC236}">
                <a16:creationId xmlns:a16="http://schemas.microsoft.com/office/drawing/2014/main" id="{FDFA003C-049D-0C7A-E8D8-BF979DDF53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FA417-38DA-2068-DEAE-1BBECC6D3212}"/>
              </a:ext>
            </a:extLst>
          </p:cNvPr>
          <p:cNvSpPr>
            <a:spLocks noGrp="1"/>
          </p:cNvSpPr>
          <p:nvPr>
            <p:ph type="sldNum" sz="quarter" idx="12"/>
          </p:nvPr>
        </p:nvSpPr>
        <p:spPr/>
        <p:txBody>
          <a:bodyPr/>
          <a:lstStyle/>
          <a:p>
            <a:fld id="{36E7DA72-D9B2-404E-A0B6-E67199FBA67E}" type="slidenum">
              <a:rPr lang="en-US" smtClean="0"/>
              <a:t>‹#›</a:t>
            </a:fld>
            <a:endParaRPr lang="en-US"/>
          </a:p>
        </p:txBody>
      </p:sp>
    </p:spTree>
    <p:extLst>
      <p:ext uri="{BB962C8B-B14F-4D97-AF65-F5344CB8AC3E}">
        <p14:creationId xmlns:p14="http://schemas.microsoft.com/office/powerpoint/2010/main" val="26218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F136-413F-9C94-4E57-B281861E3A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FCEC71-EA8A-237E-D411-7425CFBE59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2B4037-4B47-EC60-90B6-40A06EA02E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09E125-414A-9471-766B-86CC69D132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B51F5F-5CC6-ACB7-0A8D-D9A3461EED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91FAA5-EE5E-DBD3-067A-F721A861F5C9}"/>
              </a:ext>
            </a:extLst>
          </p:cNvPr>
          <p:cNvSpPr>
            <a:spLocks noGrp="1"/>
          </p:cNvSpPr>
          <p:nvPr>
            <p:ph type="dt" sz="half" idx="10"/>
          </p:nvPr>
        </p:nvSpPr>
        <p:spPr/>
        <p:txBody>
          <a:bodyPr/>
          <a:lstStyle/>
          <a:p>
            <a:fld id="{CAD88CB3-D939-48FF-8B2C-2DDB4DAA99C2}" type="datetimeFigureOut">
              <a:rPr lang="en-US" smtClean="0"/>
              <a:t>10/2/2024</a:t>
            </a:fld>
            <a:endParaRPr lang="en-US"/>
          </a:p>
        </p:txBody>
      </p:sp>
      <p:sp>
        <p:nvSpPr>
          <p:cNvPr id="8" name="Footer Placeholder 7">
            <a:extLst>
              <a:ext uri="{FF2B5EF4-FFF2-40B4-BE49-F238E27FC236}">
                <a16:creationId xmlns:a16="http://schemas.microsoft.com/office/drawing/2014/main" id="{BD172044-7627-FFAA-9CB3-2685E7D44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344BC3-09AE-F9AA-667F-268ED3AF18F7}"/>
              </a:ext>
            </a:extLst>
          </p:cNvPr>
          <p:cNvSpPr>
            <a:spLocks noGrp="1"/>
          </p:cNvSpPr>
          <p:nvPr>
            <p:ph type="sldNum" sz="quarter" idx="12"/>
          </p:nvPr>
        </p:nvSpPr>
        <p:spPr/>
        <p:txBody>
          <a:bodyPr/>
          <a:lstStyle/>
          <a:p>
            <a:fld id="{36E7DA72-D9B2-404E-A0B6-E67199FBA67E}" type="slidenum">
              <a:rPr lang="en-US" smtClean="0"/>
              <a:t>‹#›</a:t>
            </a:fld>
            <a:endParaRPr lang="en-US"/>
          </a:p>
        </p:txBody>
      </p:sp>
    </p:spTree>
    <p:extLst>
      <p:ext uri="{BB962C8B-B14F-4D97-AF65-F5344CB8AC3E}">
        <p14:creationId xmlns:p14="http://schemas.microsoft.com/office/powerpoint/2010/main" val="3162447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C011-F617-07AA-0DBB-4D7E981780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741958-5823-28B7-17E3-570EE50DE510}"/>
              </a:ext>
            </a:extLst>
          </p:cNvPr>
          <p:cNvSpPr>
            <a:spLocks noGrp="1"/>
          </p:cNvSpPr>
          <p:nvPr>
            <p:ph type="dt" sz="half" idx="10"/>
          </p:nvPr>
        </p:nvSpPr>
        <p:spPr/>
        <p:txBody>
          <a:bodyPr/>
          <a:lstStyle/>
          <a:p>
            <a:fld id="{CAD88CB3-D939-48FF-8B2C-2DDB4DAA99C2}" type="datetimeFigureOut">
              <a:rPr lang="en-US" smtClean="0"/>
              <a:t>10/2/2024</a:t>
            </a:fld>
            <a:endParaRPr lang="en-US"/>
          </a:p>
        </p:txBody>
      </p:sp>
      <p:sp>
        <p:nvSpPr>
          <p:cNvPr id="4" name="Footer Placeholder 3">
            <a:extLst>
              <a:ext uri="{FF2B5EF4-FFF2-40B4-BE49-F238E27FC236}">
                <a16:creationId xmlns:a16="http://schemas.microsoft.com/office/drawing/2014/main" id="{46371AB0-DEDF-2667-8B8D-7E36964129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799825-8BFE-69C9-17CC-BE1A1DA458F7}"/>
              </a:ext>
            </a:extLst>
          </p:cNvPr>
          <p:cNvSpPr>
            <a:spLocks noGrp="1"/>
          </p:cNvSpPr>
          <p:nvPr>
            <p:ph type="sldNum" sz="quarter" idx="12"/>
          </p:nvPr>
        </p:nvSpPr>
        <p:spPr/>
        <p:txBody>
          <a:bodyPr/>
          <a:lstStyle/>
          <a:p>
            <a:fld id="{36E7DA72-D9B2-404E-A0B6-E67199FBA67E}" type="slidenum">
              <a:rPr lang="en-US" smtClean="0"/>
              <a:t>‹#›</a:t>
            </a:fld>
            <a:endParaRPr lang="en-US"/>
          </a:p>
        </p:txBody>
      </p:sp>
    </p:spTree>
    <p:extLst>
      <p:ext uri="{BB962C8B-B14F-4D97-AF65-F5344CB8AC3E}">
        <p14:creationId xmlns:p14="http://schemas.microsoft.com/office/powerpoint/2010/main" val="4250468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3253BF-8C85-AE21-CBE8-3B0BA3978576}"/>
              </a:ext>
            </a:extLst>
          </p:cNvPr>
          <p:cNvSpPr>
            <a:spLocks noGrp="1"/>
          </p:cNvSpPr>
          <p:nvPr>
            <p:ph type="dt" sz="half" idx="10"/>
          </p:nvPr>
        </p:nvSpPr>
        <p:spPr/>
        <p:txBody>
          <a:bodyPr/>
          <a:lstStyle/>
          <a:p>
            <a:fld id="{CAD88CB3-D939-48FF-8B2C-2DDB4DAA99C2}" type="datetimeFigureOut">
              <a:rPr lang="en-US" smtClean="0"/>
              <a:t>10/2/2024</a:t>
            </a:fld>
            <a:endParaRPr lang="en-US"/>
          </a:p>
        </p:txBody>
      </p:sp>
      <p:sp>
        <p:nvSpPr>
          <p:cNvPr id="3" name="Footer Placeholder 2">
            <a:extLst>
              <a:ext uri="{FF2B5EF4-FFF2-40B4-BE49-F238E27FC236}">
                <a16:creationId xmlns:a16="http://schemas.microsoft.com/office/drawing/2014/main" id="{F0BA39B8-4E15-4CF1-1EA7-1F234CED18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8A2AFE-3A00-2019-682E-FA276B5E17AE}"/>
              </a:ext>
            </a:extLst>
          </p:cNvPr>
          <p:cNvSpPr>
            <a:spLocks noGrp="1"/>
          </p:cNvSpPr>
          <p:nvPr>
            <p:ph type="sldNum" sz="quarter" idx="12"/>
          </p:nvPr>
        </p:nvSpPr>
        <p:spPr/>
        <p:txBody>
          <a:bodyPr/>
          <a:lstStyle/>
          <a:p>
            <a:fld id="{36E7DA72-D9B2-404E-A0B6-E67199FBA67E}" type="slidenum">
              <a:rPr lang="en-US" smtClean="0"/>
              <a:t>‹#›</a:t>
            </a:fld>
            <a:endParaRPr lang="en-US"/>
          </a:p>
        </p:txBody>
      </p:sp>
    </p:spTree>
    <p:extLst>
      <p:ext uri="{BB962C8B-B14F-4D97-AF65-F5344CB8AC3E}">
        <p14:creationId xmlns:p14="http://schemas.microsoft.com/office/powerpoint/2010/main" val="1087466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89B33-83CF-753F-3282-8289FB356D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DD3EF7-A8C9-6210-7B78-E8681B02CC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43A2F3-7584-C52E-AD20-78DC703D1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8CF661-8EF5-FF59-F37A-047DDB82B0CC}"/>
              </a:ext>
            </a:extLst>
          </p:cNvPr>
          <p:cNvSpPr>
            <a:spLocks noGrp="1"/>
          </p:cNvSpPr>
          <p:nvPr>
            <p:ph type="dt" sz="half" idx="10"/>
          </p:nvPr>
        </p:nvSpPr>
        <p:spPr/>
        <p:txBody>
          <a:bodyPr/>
          <a:lstStyle/>
          <a:p>
            <a:fld id="{CAD88CB3-D939-48FF-8B2C-2DDB4DAA99C2}" type="datetimeFigureOut">
              <a:rPr lang="en-US" smtClean="0"/>
              <a:t>10/2/2024</a:t>
            </a:fld>
            <a:endParaRPr lang="en-US"/>
          </a:p>
        </p:txBody>
      </p:sp>
      <p:sp>
        <p:nvSpPr>
          <p:cNvPr id="6" name="Footer Placeholder 5">
            <a:extLst>
              <a:ext uri="{FF2B5EF4-FFF2-40B4-BE49-F238E27FC236}">
                <a16:creationId xmlns:a16="http://schemas.microsoft.com/office/drawing/2014/main" id="{35967848-8154-453B-D5B8-62F36987D1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37802-A9CF-4BFC-4A16-DE29003D0DAD}"/>
              </a:ext>
            </a:extLst>
          </p:cNvPr>
          <p:cNvSpPr>
            <a:spLocks noGrp="1"/>
          </p:cNvSpPr>
          <p:nvPr>
            <p:ph type="sldNum" sz="quarter" idx="12"/>
          </p:nvPr>
        </p:nvSpPr>
        <p:spPr/>
        <p:txBody>
          <a:bodyPr/>
          <a:lstStyle/>
          <a:p>
            <a:fld id="{36E7DA72-D9B2-404E-A0B6-E67199FBA67E}" type="slidenum">
              <a:rPr lang="en-US" smtClean="0"/>
              <a:t>‹#›</a:t>
            </a:fld>
            <a:endParaRPr lang="en-US"/>
          </a:p>
        </p:txBody>
      </p:sp>
    </p:spTree>
    <p:extLst>
      <p:ext uri="{BB962C8B-B14F-4D97-AF65-F5344CB8AC3E}">
        <p14:creationId xmlns:p14="http://schemas.microsoft.com/office/powerpoint/2010/main" val="208855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E0E76-5C6C-FCCB-3FA7-6761973672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D20E3E-FE72-91EF-2F28-B03FA1E4FB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553EB1-2A58-0E80-885F-1E370839C9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BACACE-5441-F5C4-0B10-2741E6EEEA4A}"/>
              </a:ext>
            </a:extLst>
          </p:cNvPr>
          <p:cNvSpPr>
            <a:spLocks noGrp="1"/>
          </p:cNvSpPr>
          <p:nvPr>
            <p:ph type="dt" sz="half" idx="10"/>
          </p:nvPr>
        </p:nvSpPr>
        <p:spPr/>
        <p:txBody>
          <a:bodyPr/>
          <a:lstStyle/>
          <a:p>
            <a:fld id="{CAD88CB3-D939-48FF-8B2C-2DDB4DAA99C2}" type="datetimeFigureOut">
              <a:rPr lang="en-US" smtClean="0"/>
              <a:t>10/2/2024</a:t>
            </a:fld>
            <a:endParaRPr lang="en-US"/>
          </a:p>
        </p:txBody>
      </p:sp>
      <p:sp>
        <p:nvSpPr>
          <p:cNvPr id="6" name="Footer Placeholder 5">
            <a:extLst>
              <a:ext uri="{FF2B5EF4-FFF2-40B4-BE49-F238E27FC236}">
                <a16:creationId xmlns:a16="http://schemas.microsoft.com/office/drawing/2014/main" id="{868BA52A-779A-5682-9CC0-29CD84E277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A5629B-F395-145C-BE48-137181F4896B}"/>
              </a:ext>
            </a:extLst>
          </p:cNvPr>
          <p:cNvSpPr>
            <a:spLocks noGrp="1"/>
          </p:cNvSpPr>
          <p:nvPr>
            <p:ph type="sldNum" sz="quarter" idx="12"/>
          </p:nvPr>
        </p:nvSpPr>
        <p:spPr/>
        <p:txBody>
          <a:bodyPr/>
          <a:lstStyle/>
          <a:p>
            <a:fld id="{36E7DA72-D9B2-404E-A0B6-E67199FBA67E}" type="slidenum">
              <a:rPr lang="en-US" smtClean="0"/>
              <a:t>‹#›</a:t>
            </a:fld>
            <a:endParaRPr lang="en-US"/>
          </a:p>
        </p:txBody>
      </p:sp>
    </p:spTree>
    <p:extLst>
      <p:ext uri="{BB962C8B-B14F-4D97-AF65-F5344CB8AC3E}">
        <p14:creationId xmlns:p14="http://schemas.microsoft.com/office/powerpoint/2010/main" val="420252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261C71-99F1-91E7-DC6A-CDC5C8FB7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DD6C94-A36A-199B-8AB3-4383CD4B3C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1540F0-AFF8-C640-E532-4DC195BA4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D88CB3-D939-48FF-8B2C-2DDB4DAA99C2}" type="datetimeFigureOut">
              <a:rPr lang="en-US" smtClean="0"/>
              <a:t>10/2/2024</a:t>
            </a:fld>
            <a:endParaRPr lang="en-US"/>
          </a:p>
        </p:txBody>
      </p:sp>
      <p:sp>
        <p:nvSpPr>
          <p:cNvPr id="5" name="Footer Placeholder 4">
            <a:extLst>
              <a:ext uri="{FF2B5EF4-FFF2-40B4-BE49-F238E27FC236}">
                <a16:creationId xmlns:a16="http://schemas.microsoft.com/office/drawing/2014/main" id="{47E9EBE5-4345-FA3A-7072-550B0E02DA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7FB5953-546A-2D8E-06B4-41BAD7222A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E7DA72-D9B2-404E-A0B6-E67199FBA67E}" type="slidenum">
              <a:rPr lang="en-US" smtClean="0"/>
              <a:t>‹#›</a:t>
            </a:fld>
            <a:endParaRPr lang="en-US"/>
          </a:p>
        </p:txBody>
      </p:sp>
    </p:spTree>
    <p:extLst>
      <p:ext uri="{BB962C8B-B14F-4D97-AF65-F5344CB8AC3E}">
        <p14:creationId xmlns:p14="http://schemas.microsoft.com/office/powerpoint/2010/main" val="9613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echopedia.com/definition/4607/computer" TargetMode="External"/><Relationship Id="rId2" Type="http://schemas.openxmlformats.org/officeDocument/2006/relationships/hyperlink" Target="https://www.techopedia.com/definition/807/data" TargetMode="External"/><Relationship Id="rId1" Type="http://schemas.openxmlformats.org/officeDocument/2006/relationships/slideLayout" Target="../slideLayouts/slideLayout2.xml"/><Relationship Id="rId4" Type="http://schemas.openxmlformats.org/officeDocument/2006/relationships/hyperlink" Target="https://www.techopedia.com/definition/2185/devic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ou.edu/research/electron/internet/www.htm" TargetMode="External"/><Relationship Id="rId3" Type="http://schemas.openxmlformats.org/officeDocument/2006/relationships/hyperlink" Target="https://www.geeksforgeeks.org/world-wide-web-www/" TargetMode="External"/><Relationship Id="rId7" Type="http://schemas.openxmlformats.org/officeDocument/2006/relationships/hyperlink" Target="https://www.techtarget.com/whatis/definition/World-Wide-Web" TargetMode="External"/><Relationship Id="rId12" Type="http://schemas.openxmlformats.org/officeDocument/2006/relationships/hyperlink" Target="https://www.cloudflare.com/learning/email-security/what-is-smtp/#:~:text=The%20Simple%20Mail%20Transfer%20Protocol%20(SMTP)%20is%20a%20technical%20standard,their%20underlying%20hardware%20or%20software" TargetMode="External"/><Relationship Id="rId2" Type="http://schemas.openxmlformats.org/officeDocument/2006/relationships/hyperlink" Target="https://www.w3.org/WWW/" TargetMode="External"/><Relationship Id="rId1" Type="http://schemas.openxmlformats.org/officeDocument/2006/relationships/slideLayout" Target="../slideLayouts/slideLayout2.xml"/><Relationship Id="rId6" Type="http://schemas.openxmlformats.org/officeDocument/2006/relationships/hyperlink" Target="https://techyrick.com/world-wide-web/" TargetMode="External"/><Relationship Id="rId11" Type="http://schemas.openxmlformats.org/officeDocument/2006/relationships/hyperlink" Target="https://www.techopedia.com/definition/2419/internet" TargetMode="External"/><Relationship Id="rId5" Type="http://schemas.openxmlformats.org/officeDocument/2006/relationships/hyperlink" Target="https://eluminoustechnologies.com/blog/top-10-web-programming-languages/" TargetMode="External"/><Relationship Id="rId10" Type="http://schemas.openxmlformats.org/officeDocument/2006/relationships/hyperlink" Target="https://www.geeksforgeeks.org/file-transfer-protocol-ftp-in-application-layer/" TargetMode="External"/><Relationship Id="rId4" Type="http://schemas.openxmlformats.org/officeDocument/2006/relationships/hyperlink" Target="https://ozekiphone.com/p_4398-voip-udp-vs.-voip-tcp.html" TargetMode="External"/><Relationship Id="rId9" Type="http://schemas.openxmlformats.org/officeDocument/2006/relationships/hyperlink" Target="https://ably.com/blog/instant-messaging-and-chat-protocols#:~:text=Discover%20eight%20of%20the%20best%20instant%20messaging%20and%20chat%20protocol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bing.com/ck/a?!&amp;&amp;p=81f1500915c0f38cJmltdHM9MTcyNzIyMjQwMCZpZ3VpZD0xZjJiOGZhNS1mYzRlLTZmYWEtMWZjZS05YzJmZmRmNDZlYjUmaW5zaWQ9NTg5Nw&amp;ptn=3&amp;ver=2&amp;hsh=3&amp;fclid=1f2b8fa5-fc4e-6faa-1fce-9c2ffdf46eb5&amp;psq=ftps+protocol&amp;u=a1aHR0cHM6Ly9lbi53aWtpcGVkaWEub3JnL3dpa2kvRlRQUw&amp;ntb=1" TargetMode="External"/><Relationship Id="rId3" Type="http://schemas.openxmlformats.org/officeDocument/2006/relationships/hyperlink" Target="https://www.bing.com/ck/a?!&amp;&amp;p=d7c401368ec3c7d0JmltdHM9MTcyNzIyMjQwMCZpZ3VpZD0xZjJiOGZhNS1mYzRlLTZmYWEtMWZjZS05YzJmZmRmNDZlYjUmaW5zaWQ9NTg5Mg&amp;ptn=3&amp;ver=2&amp;hsh=3&amp;fclid=1f2b8fa5-fc4e-6faa-1fce-9c2ffdf46eb5&amp;psq=ftps+protocol&amp;u=a1aHR0cHM6Ly9lbi53aWtpcGVkaWEub3JnL3dpa2kvRlRQUw&amp;ntb=1" TargetMode="External"/><Relationship Id="rId7" Type="http://schemas.openxmlformats.org/officeDocument/2006/relationships/hyperlink" Target="https://www.bing.com/ck/a?!&amp;&amp;p=22c505a02185180cJmltdHM9MTcyNzIyMjQwMCZpZ3VpZD0xZjJiOGZhNS1mYzRlLTZmYWEtMWZjZS05YzJmZmRmNDZlYjUmaW5zaWQ9NTg5Ng&amp;ptn=3&amp;ver=2&amp;hsh=3&amp;fclid=1f2b8fa5-fc4e-6faa-1fce-9c2ffdf46eb5&amp;psq=ftps+protocol&amp;u=a1aHR0cHM6Ly9lbi53aWtpcGVkaWEub3JnL3dpa2kvRlRQUw&amp;ntb=1" TargetMode="External"/><Relationship Id="rId2" Type="http://schemas.openxmlformats.org/officeDocument/2006/relationships/hyperlink" Target="https://www.bing.com/ck/a?!&amp;&amp;p=8ea2293e0e355305JmltdHM9MTcyNzIyMjQwMCZpZ3VpZD0xZjJiOGZhNS1mYzRlLTZmYWEtMWZjZS05YzJmZmRmNDZlYjUmaW5zaWQ9NTg5MQ&amp;ptn=3&amp;ver=2&amp;hsh=3&amp;fclid=1f2b8fa5-fc4e-6faa-1fce-9c2ffdf46eb5&amp;psq=ftps+protocol&amp;u=a1aHR0cHM6Ly9lbi53aWtpcGVkaWEub3JnL3dpa2kvRlRQUw&amp;ntb=1" TargetMode="External"/><Relationship Id="rId1" Type="http://schemas.openxmlformats.org/officeDocument/2006/relationships/slideLayout" Target="../slideLayouts/slideLayout6.xml"/><Relationship Id="rId6" Type="http://schemas.openxmlformats.org/officeDocument/2006/relationships/hyperlink" Target="https://www.bing.com/ck/a?!&amp;&amp;p=14ec5581a0a7c165JmltdHM9MTcyNzIyMjQwMCZpZ3VpZD0xZjJiOGZhNS1mYzRlLTZmYWEtMWZjZS05YzJmZmRmNDZlYjUmaW5zaWQ9NTg5NQ&amp;ptn=3&amp;ver=2&amp;hsh=3&amp;fclid=1f2b8fa5-fc4e-6faa-1fce-9c2ffdf46eb5&amp;psq=ftps+protocol&amp;u=a1aHR0cHM6Ly93d3cuZ29hbnl3aGVyZS5jb20vYmxvZy93aGF0LWlzLWZ0cHM&amp;ntb=1" TargetMode="External"/><Relationship Id="rId5" Type="http://schemas.openxmlformats.org/officeDocument/2006/relationships/hyperlink" Target="https://www.bing.com/ck/a?!&amp;&amp;p=acbae8be89bbe9e6JmltdHM9MTcyNzIyMjQwMCZpZ3VpZD0xZjJiOGZhNS1mYzRlLTZmYWEtMWZjZS05YzJmZmRmNDZlYjUmaW5zaWQ9NTg5NA&amp;ptn=3&amp;ver=2&amp;hsh=3&amp;fclid=1f2b8fa5-fc4e-6faa-1fce-9c2ffdf46eb5&amp;psq=ftps+protocol&amp;u=a1aHR0cHM6Ly93d3cuZ29hbnl3aGVyZS5jb20vYmxvZy93aGF0LWlzLWZ0cHM&amp;ntb=1" TargetMode="External"/><Relationship Id="rId10" Type="http://schemas.openxmlformats.org/officeDocument/2006/relationships/image" Target="../media/image10.png"/><Relationship Id="rId4" Type="http://schemas.openxmlformats.org/officeDocument/2006/relationships/hyperlink" Target="https://www.bing.com/ck/a?!&amp;&amp;p=af45d088ed4f3aadJmltdHM9MTcyNzIyMjQwMCZpZ3VpZD0xZjJiOGZhNS1mYzRlLTZmYWEtMWZjZS05YzJmZmRmNDZlYjUmaW5zaWQ9NTg5Mw&amp;ptn=3&amp;ver=2&amp;hsh=3&amp;fclid=1f2b8fa5-fc4e-6faa-1fce-9c2ffdf46eb5&amp;psq=ftps+protocol&amp;u=a1aHR0cHM6Ly93d3cuZ29hbnl3aGVyZS5jb20vYmxvZy93aGF0LWlzLWZ0cHM&amp;ntb=1" TargetMode="External"/><Relationship Id="rId9" Type="http://schemas.openxmlformats.org/officeDocument/2006/relationships/hyperlink" Target="https://www.bing.com/ck/a?!&amp;&amp;p=c822ac3fe58905b6JmltdHM9MTcyNzIyMjQwMCZpZ3VpZD0xZjJiOGZhNS1mYzRlLTZmYWEtMWZjZS05YzJmZmRmNDZlYjUmaW5zaWQ9NTg5OA&amp;ptn=3&amp;ver=2&amp;hsh=3&amp;fclid=1f2b8fa5-fc4e-6faa-1fce-9c2ffdf46eb5&amp;psq=ftps+protocol&amp;u=a1aHR0cHM6Ly93d3cuZ2Vla3Nmb3JnZWVrcy5vcmcvZmlsZS10cmFuc2Zlci1wcm90b2NvbC1mdHAtaW4tYXBwbGljYXRpb24tbGF5ZXIv&amp;ntb=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7" name="Rectangle 2086">
            <a:extLst>
              <a:ext uri="{FF2B5EF4-FFF2-40B4-BE49-F238E27FC236}">
                <a16:creationId xmlns:a16="http://schemas.microsoft.com/office/drawing/2014/main" id="{F58FB4AA-7058-4218-AE65-3ACD24A41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8B4C5A-4649-4D47-5EA5-DA95670AC056}"/>
              </a:ext>
            </a:extLst>
          </p:cNvPr>
          <p:cNvSpPr>
            <a:spLocks noGrp="1"/>
          </p:cNvSpPr>
          <p:nvPr>
            <p:ph type="ctrTitle"/>
          </p:nvPr>
        </p:nvSpPr>
        <p:spPr>
          <a:xfrm>
            <a:off x="643466" y="753626"/>
            <a:ext cx="5334930" cy="3004145"/>
          </a:xfrm>
        </p:spPr>
        <p:txBody>
          <a:bodyPr>
            <a:normAutofit/>
          </a:bodyPr>
          <a:lstStyle/>
          <a:p>
            <a:r>
              <a:rPr lang="en-US"/>
              <a:t>Web Warriors </a:t>
            </a:r>
          </a:p>
        </p:txBody>
      </p:sp>
      <p:sp>
        <p:nvSpPr>
          <p:cNvPr id="3" name="Subtitle 2">
            <a:extLst>
              <a:ext uri="{FF2B5EF4-FFF2-40B4-BE49-F238E27FC236}">
                <a16:creationId xmlns:a16="http://schemas.microsoft.com/office/drawing/2014/main" id="{AEEEA409-50BB-FAAC-5D3A-414F703287A5}"/>
              </a:ext>
            </a:extLst>
          </p:cNvPr>
          <p:cNvSpPr>
            <a:spLocks noGrp="1"/>
          </p:cNvSpPr>
          <p:nvPr>
            <p:ph type="subTitle" idx="1"/>
          </p:nvPr>
        </p:nvSpPr>
        <p:spPr>
          <a:xfrm>
            <a:off x="643465" y="3849845"/>
            <a:ext cx="5334931" cy="2189214"/>
          </a:xfrm>
        </p:spPr>
        <p:txBody>
          <a:bodyPr vert="horz" lIns="91440" tIns="45720" rIns="91440" bIns="45720" rtlCol="0">
            <a:normAutofit/>
          </a:bodyPr>
          <a:lstStyle/>
          <a:p>
            <a:r>
              <a:rPr lang="en-US"/>
              <a:t>By: Suri, Makayla and Prakrirtiey </a:t>
            </a:r>
          </a:p>
        </p:txBody>
      </p:sp>
      <p:sp>
        <p:nvSpPr>
          <p:cNvPr id="2089" name="Oval 2088">
            <a:extLst>
              <a:ext uri="{FF2B5EF4-FFF2-40B4-BE49-F238E27FC236}">
                <a16:creationId xmlns:a16="http://schemas.microsoft.com/office/drawing/2014/main" id="{F35BC0E3-6FE4-4491-BA19-C0126066A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9082" y="939707"/>
            <a:ext cx="603494" cy="60349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1" name="Freeform: Shape 2090">
            <a:extLst>
              <a:ext uri="{FF2B5EF4-FFF2-40B4-BE49-F238E27FC236}">
                <a16:creationId xmlns:a16="http://schemas.microsoft.com/office/drawing/2014/main" id="{DB11BD18-218F-49C7-BE16-82AEA08B2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1453" y="-4098"/>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pic>
        <p:nvPicPr>
          <p:cNvPr id="2050" name="Picture 2" descr="A person taking a selfie&#10;&#10;Description automatically generated">
            <a:extLst>
              <a:ext uri="{FF2B5EF4-FFF2-40B4-BE49-F238E27FC236}">
                <a16:creationId xmlns:a16="http://schemas.microsoft.com/office/drawing/2014/main" id="{3784B6A1-C35D-B4A0-F64A-6475A0E2B8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4523" r="2" b="5932"/>
          <a:stretch/>
        </p:blipFill>
        <p:spPr bwMode="auto">
          <a:xfrm>
            <a:off x="9547017" y="4405333"/>
            <a:ext cx="2644983" cy="2452667"/>
          </a:xfrm>
          <a:custGeom>
            <a:avLst/>
            <a:gdLst/>
            <a:ahLst/>
            <a:cxnLst/>
            <a:rect l="l" t="t" r="r" b="b"/>
            <a:pathLst>
              <a:path w="2644983" h="2452667">
                <a:moveTo>
                  <a:pt x="1542711" y="0"/>
                </a:moveTo>
                <a:cubicBezTo>
                  <a:pt x="1942094" y="0"/>
                  <a:pt x="2306029" y="151765"/>
                  <a:pt x="2579995" y="400769"/>
                </a:cubicBezTo>
                <a:lnTo>
                  <a:pt x="2644983" y="468935"/>
                </a:lnTo>
                <a:lnTo>
                  <a:pt x="2644983" y="2452667"/>
                </a:lnTo>
                <a:lnTo>
                  <a:pt x="299206" y="2452667"/>
                </a:lnTo>
                <a:lnTo>
                  <a:pt x="233100" y="2358504"/>
                </a:lnTo>
                <a:cubicBezTo>
                  <a:pt x="85367" y="2121846"/>
                  <a:pt x="0" y="1842248"/>
                  <a:pt x="0" y="1542711"/>
                </a:cubicBezTo>
                <a:cubicBezTo>
                  <a:pt x="0" y="690695"/>
                  <a:pt x="690695" y="0"/>
                  <a:pt x="1542711" y="0"/>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3405C830-1323-42D9-F372-B19B6A678A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9093" r="4" b="4"/>
          <a:stretch/>
        </p:blipFill>
        <p:spPr bwMode="auto">
          <a:xfrm>
            <a:off x="9490668" y="-4098"/>
            <a:ext cx="2701332" cy="2553877"/>
          </a:xfrm>
          <a:custGeom>
            <a:avLst/>
            <a:gdLst/>
            <a:ahLst/>
            <a:cxnLst/>
            <a:rect l="l" t="t" r="r" b="b"/>
            <a:pathLst>
              <a:path w="2701332" h="2553887">
                <a:moveTo>
                  <a:pt x="348631" y="0"/>
                </a:moveTo>
                <a:lnTo>
                  <a:pt x="2701332" y="0"/>
                </a:lnTo>
                <a:lnTo>
                  <a:pt x="2701332" y="2072295"/>
                </a:lnTo>
                <a:lnTo>
                  <a:pt x="2554656" y="2207207"/>
                </a:lnTo>
                <a:cubicBezTo>
                  <a:pt x="2285380" y="2424077"/>
                  <a:pt x="1943034" y="2553887"/>
                  <a:pt x="1570370" y="2553887"/>
                </a:cubicBezTo>
                <a:cubicBezTo>
                  <a:pt x="703078" y="2553887"/>
                  <a:pt x="0" y="1850809"/>
                  <a:pt x="0" y="983517"/>
                </a:cubicBezTo>
                <a:cubicBezTo>
                  <a:pt x="0" y="640496"/>
                  <a:pt x="109980" y="323163"/>
                  <a:pt x="296602" y="64855"/>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93" name="Straight Connector 2092">
            <a:extLst>
              <a:ext uri="{FF2B5EF4-FFF2-40B4-BE49-F238E27FC236}">
                <a16:creationId xmlns:a16="http://schemas.microsoft.com/office/drawing/2014/main" id="{A054EDF5-7644-4A95-AB88-057FAB414F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598158" y="2804429"/>
            <a:ext cx="0" cy="1597708"/>
          </a:xfrm>
          <a:prstGeom prst="line">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cxnSp>
      <p:sp>
        <p:nvSpPr>
          <p:cNvPr id="2095" name="Freeform: Shape 2094">
            <a:extLst>
              <a:ext uri="{FF2B5EF4-FFF2-40B4-BE49-F238E27FC236}">
                <a16:creationId xmlns:a16="http://schemas.microsoft.com/office/drawing/2014/main" id="{EA996627-3E00-4A50-8640-F4F7D38C5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385468" y="3311355"/>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97" name="Freeform: Shape 2096">
            <a:extLst>
              <a:ext uri="{FF2B5EF4-FFF2-40B4-BE49-F238E27FC236}">
                <a16:creationId xmlns:a16="http://schemas.microsoft.com/office/drawing/2014/main" id="{A619555D-3337-4F1A-9AFF-1DA3B921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067622" y="5349205"/>
            <a:ext cx="1835725" cy="1850365"/>
          </a:xfrm>
          <a:custGeom>
            <a:avLst/>
            <a:gdLst>
              <a:gd name="connsiteX0" fmla="*/ 1801138 w 1835725"/>
              <a:gd name="connsiteY0" fmla="*/ 1622662 h 1850365"/>
              <a:gd name="connsiteX1" fmla="*/ 1835717 w 1835725"/>
              <a:gd name="connsiteY1" fmla="*/ 1680254 h 1850365"/>
              <a:gd name="connsiteX2" fmla="*/ 1815722 w 1835725"/>
              <a:gd name="connsiteY2" fmla="*/ 1850365 h 1850365"/>
              <a:gd name="connsiteX3" fmla="*/ 1693039 w 1835725"/>
              <a:gd name="connsiteY3" fmla="*/ 1808259 h 1850365"/>
              <a:gd name="connsiteX4" fmla="*/ 1708939 w 1835725"/>
              <a:gd name="connsiteY4" fmla="*/ 1673301 h 1850365"/>
              <a:gd name="connsiteX5" fmla="*/ 1778129 w 1835725"/>
              <a:gd name="connsiteY5" fmla="*/ 1615979 h 1850365"/>
              <a:gd name="connsiteX6" fmla="*/ 1801138 w 1835725"/>
              <a:gd name="connsiteY6" fmla="*/ 1622662 h 1850365"/>
              <a:gd name="connsiteX7" fmla="*/ 1585229 w 1835725"/>
              <a:gd name="connsiteY7" fmla="*/ 764759 h 1850365"/>
              <a:gd name="connsiteX8" fmla="*/ 1623024 w 1835725"/>
              <a:gd name="connsiteY8" fmla="*/ 792810 h 1850365"/>
              <a:gd name="connsiteX9" fmla="*/ 1777614 w 1835725"/>
              <a:gd name="connsiteY9" fmla="*/ 1157141 h 1850365"/>
              <a:gd name="connsiteX10" fmla="*/ 1733799 w 1835725"/>
              <a:gd name="connsiteY10" fmla="*/ 1235532 h 1850365"/>
              <a:gd name="connsiteX11" fmla="*/ 1716464 w 1835725"/>
              <a:gd name="connsiteY11" fmla="*/ 1237722 h 1850365"/>
              <a:gd name="connsiteX12" fmla="*/ 1716464 w 1835725"/>
              <a:gd name="connsiteY12" fmla="*/ 1237913 h 1850365"/>
              <a:gd name="connsiteX13" fmla="*/ 1655409 w 1835725"/>
              <a:gd name="connsiteY13" fmla="*/ 1191717 h 1850365"/>
              <a:gd name="connsiteX14" fmla="*/ 1513200 w 1835725"/>
              <a:gd name="connsiteY14" fmla="*/ 856627 h 1850365"/>
              <a:gd name="connsiteX15" fmla="*/ 1538499 w 1835725"/>
              <a:gd name="connsiteY15" fmla="*/ 770415 h 1850365"/>
              <a:gd name="connsiteX16" fmla="*/ 1585229 w 1835725"/>
              <a:gd name="connsiteY16" fmla="*/ 764759 h 1850365"/>
              <a:gd name="connsiteX17" fmla="*/ 477919 w 1835725"/>
              <a:gd name="connsiteY17" fmla="*/ 21437 h 1850365"/>
              <a:gd name="connsiteX18" fmla="*/ 509236 w 1835725"/>
              <a:gd name="connsiteY18" fmla="*/ 84182 h 1850365"/>
              <a:gd name="connsiteX19" fmla="*/ 445829 w 1835725"/>
              <a:gd name="connsiteY19" fmla="*/ 139871 h 1850365"/>
              <a:gd name="connsiteX20" fmla="*/ 437447 w 1835725"/>
              <a:gd name="connsiteY20" fmla="*/ 139395 h 1850365"/>
              <a:gd name="connsiteX21" fmla="*/ 73211 w 1835725"/>
              <a:gd name="connsiteY21" fmla="*/ 137204 h 1850365"/>
              <a:gd name="connsiteX22" fmla="*/ 749 w 1835725"/>
              <a:gd name="connsiteY22" fmla="*/ 84082 h 1850365"/>
              <a:gd name="connsiteX23" fmla="*/ 53871 w 1835725"/>
              <a:gd name="connsiteY23" fmla="*/ 11621 h 1850365"/>
              <a:gd name="connsiteX24" fmla="*/ 58352 w 1835725"/>
              <a:gd name="connsiteY24" fmla="*/ 11093 h 1850365"/>
              <a:gd name="connsiteX25" fmla="*/ 454020 w 1835725"/>
              <a:gd name="connsiteY25" fmla="*/ 13474 h 1850365"/>
              <a:gd name="connsiteX26" fmla="*/ 477919 w 1835725"/>
              <a:gd name="connsiteY26" fmla="*/ 21437 h 1850365"/>
              <a:gd name="connsiteX27" fmla="*/ 957797 w 1835725"/>
              <a:gd name="connsiteY27" fmla="*/ 167970 h 1850365"/>
              <a:gd name="connsiteX28" fmla="*/ 1286982 w 1835725"/>
              <a:gd name="connsiteY28" fmla="*/ 387616 h 1850365"/>
              <a:gd name="connsiteX29" fmla="*/ 1293725 w 1835725"/>
              <a:gd name="connsiteY29" fmla="*/ 477075 h 1850365"/>
              <a:gd name="connsiteX30" fmla="*/ 1245453 w 1835725"/>
              <a:gd name="connsiteY30" fmla="*/ 499154 h 1850365"/>
              <a:gd name="connsiteX31" fmla="*/ 1245167 w 1835725"/>
              <a:gd name="connsiteY31" fmla="*/ 499154 h 1850365"/>
              <a:gd name="connsiteX32" fmla="*/ 1203638 w 1835725"/>
              <a:gd name="connsiteY32" fmla="*/ 484104 h 1850365"/>
              <a:gd name="connsiteX33" fmla="*/ 900647 w 1835725"/>
              <a:gd name="connsiteY33" fmla="*/ 281508 h 1850365"/>
              <a:gd name="connsiteX34" fmla="*/ 872454 w 1835725"/>
              <a:gd name="connsiteY34" fmla="*/ 196164 h 1850365"/>
              <a:gd name="connsiteX35" fmla="*/ 957797 w 1835725"/>
              <a:gd name="connsiteY35" fmla="*/ 167970 h 1850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835725" h="1850365">
                <a:moveTo>
                  <a:pt x="1801138" y="1622662"/>
                </a:moveTo>
                <a:cubicBezTo>
                  <a:pt x="1822106" y="1633400"/>
                  <a:pt x="1836117" y="1655372"/>
                  <a:pt x="1835717" y="1680254"/>
                </a:cubicBezTo>
                <a:lnTo>
                  <a:pt x="1815722" y="1850365"/>
                </a:lnTo>
                <a:lnTo>
                  <a:pt x="1693039" y="1808259"/>
                </a:lnTo>
                <a:lnTo>
                  <a:pt x="1708939" y="1673301"/>
                </a:ln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wrap="square" rtlCol="0" anchor="ctr">
            <a:noAutofit/>
          </a:bodyPr>
          <a:lstStyle/>
          <a:p>
            <a:endParaRPr lang="en-US"/>
          </a:p>
        </p:txBody>
      </p:sp>
      <p:sp>
        <p:nvSpPr>
          <p:cNvPr id="2099" name="Freeform: Shape 2098">
            <a:extLst>
              <a:ext uri="{FF2B5EF4-FFF2-40B4-BE49-F238E27FC236}">
                <a16:creationId xmlns:a16="http://schemas.microsoft.com/office/drawing/2014/main" id="{CF5E7AE0-415D-4236-B5E6-F2FC68DB9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1302" y="6106160"/>
            <a:ext cx="1804272" cy="746882"/>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4"/>
              </a:solidFill>
            </a:endParaRPr>
          </a:p>
        </p:txBody>
      </p:sp>
      <p:pic>
        <p:nvPicPr>
          <p:cNvPr id="4" name="Picture 3" descr="A close up of a child&#10;&#10;Description automatically generated">
            <a:extLst>
              <a:ext uri="{FF2B5EF4-FFF2-40B4-BE49-F238E27FC236}">
                <a16:creationId xmlns:a16="http://schemas.microsoft.com/office/drawing/2014/main" id="{0C1C99AF-CC19-FD11-2052-A9B6BED96D44}"/>
              </a:ext>
            </a:extLst>
          </p:cNvPr>
          <p:cNvPicPr>
            <a:picLocks noGrp="1" noRo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l="12500" r="31252" b="3"/>
          <a:stretch/>
        </p:blipFill>
        <p:spPr>
          <a:xfrm>
            <a:off x="6436488" y="1756650"/>
            <a:ext cx="3240592" cy="3240592"/>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428546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EEE86-7C29-77DD-FD56-7DAAF991E7AF}"/>
              </a:ext>
            </a:extLst>
          </p:cNvPr>
          <p:cNvSpPr>
            <a:spLocks noGrp="1"/>
          </p:cNvSpPr>
          <p:nvPr>
            <p:ph type="title"/>
          </p:nvPr>
        </p:nvSpPr>
        <p:spPr>
          <a:xfrm>
            <a:off x="8079978" y="741391"/>
            <a:ext cx="3369234" cy="1616203"/>
          </a:xfrm>
        </p:spPr>
        <p:txBody>
          <a:bodyPr anchor="b">
            <a:normAutofit/>
          </a:bodyPr>
          <a:lstStyle/>
          <a:p>
            <a:r>
              <a:rPr lang="en-US" sz="3200"/>
              <a:t>SFTP Protocols</a:t>
            </a:r>
          </a:p>
        </p:txBody>
      </p:sp>
      <p:pic>
        <p:nvPicPr>
          <p:cNvPr id="5" name="Picture 4" descr="A row of black servers&#10;&#10;Description automatically generated with medium confidence">
            <a:extLst>
              <a:ext uri="{FF2B5EF4-FFF2-40B4-BE49-F238E27FC236}">
                <a16:creationId xmlns:a16="http://schemas.microsoft.com/office/drawing/2014/main" id="{7EC0E7C3-E866-2598-BB0C-6CABD0372803}"/>
              </a:ext>
            </a:extLst>
          </p:cNvPr>
          <p:cNvPicPr>
            <a:picLocks noChangeAspect="1"/>
          </p:cNvPicPr>
          <p:nvPr/>
        </p:nvPicPr>
        <p:blipFill>
          <a:blip r:embed="rId2"/>
          <a:srcRect r="39384"/>
          <a:stretch/>
        </p:blipFill>
        <p:spPr>
          <a:xfrm>
            <a:off x="20" y="10"/>
            <a:ext cx="7390243"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 name="Content Placeholder 2">
            <a:extLst>
              <a:ext uri="{FF2B5EF4-FFF2-40B4-BE49-F238E27FC236}">
                <a16:creationId xmlns:a16="http://schemas.microsoft.com/office/drawing/2014/main" id="{A0A4AE24-1922-F260-0348-953174D4F50D}"/>
              </a:ext>
            </a:extLst>
          </p:cNvPr>
          <p:cNvSpPr>
            <a:spLocks noGrp="1"/>
          </p:cNvSpPr>
          <p:nvPr>
            <p:ph idx="1"/>
          </p:nvPr>
        </p:nvSpPr>
        <p:spPr>
          <a:xfrm>
            <a:off x="8079978" y="2533476"/>
            <a:ext cx="3369234" cy="3447832"/>
          </a:xfrm>
        </p:spPr>
        <p:txBody>
          <a:bodyPr anchor="t">
            <a:normAutofit/>
          </a:bodyPr>
          <a:lstStyle/>
          <a:p>
            <a:r>
              <a:rPr lang="en-US" sz="2000" b="0" i="0">
                <a:effectLst/>
                <a:latin typeface="Google Sans"/>
              </a:rPr>
              <a:t>SFTP is commonly used by sysadmins and developers to upload and download data from test and production servers</a:t>
            </a:r>
            <a:endParaRPr lang="en-US" sz="2000"/>
          </a:p>
        </p:txBody>
      </p:sp>
    </p:spTree>
    <p:extLst>
      <p:ext uri="{BB962C8B-B14F-4D97-AF65-F5344CB8AC3E}">
        <p14:creationId xmlns:p14="http://schemas.microsoft.com/office/powerpoint/2010/main" val="3857269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AD515-3E47-A21F-8ED7-05BA105430B2}"/>
              </a:ext>
            </a:extLst>
          </p:cNvPr>
          <p:cNvSpPr>
            <a:spLocks noGrp="1"/>
          </p:cNvSpPr>
          <p:nvPr>
            <p:ph type="title"/>
          </p:nvPr>
        </p:nvSpPr>
        <p:spPr>
          <a:xfrm>
            <a:off x="761803" y="350196"/>
            <a:ext cx="4646904" cy="1624520"/>
          </a:xfrm>
        </p:spPr>
        <p:txBody>
          <a:bodyPr anchor="ctr">
            <a:normAutofit/>
          </a:bodyPr>
          <a:lstStyle/>
          <a:p>
            <a:r>
              <a:rPr lang="en-US" sz="4000"/>
              <a:t>Email Definition</a:t>
            </a:r>
          </a:p>
        </p:txBody>
      </p:sp>
      <p:sp>
        <p:nvSpPr>
          <p:cNvPr id="3" name="Content Placeholder 2">
            <a:extLst>
              <a:ext uri="{FF2B5EF4-FFF2-40B4-BE49-F238E27FC236}">
                <a16:creationId xmlns:a16="http://schemas.microsoft.com/office/drawing/2014/main" id="{6438DEB1-B305-B3B3-AC4E-1B362ECD26CD}"/>
              </a:ext>
            </a:extLst>
          </p:cNvPr>
          <p:cNvSpPr>
            <a:spLocks noGrp="1"/>
          </p:cNvSpPr>
          <p:nvPr>
            <p:ph idx="1"/>
          </p:nvPr>
        </p:nvSpPr>
        <p:spPr>
          <a:xfrm>
            <a:off x="761802" y="2743200"/>
            <a:ext cx="4646905" cy="3613149"/>
          </a:xfrm>
        </p:spPr>
        <p:txBody>
          <a:bodyPr anchor="ctr">
            <a:normAutofit/>
          </a:bodyPr>
          <a:lstStyle/>
          <a:p>
            <a:r>
              <a:rPr lang="en-US" sz="2000"/>
              <a:t>It is an electronic email shortened to email. It is mainly used as a </a:t>
            </a:r>
            <a:r>
              <a:rPr lang="en-US" sz="2000" b="0" i="0">
                <a:effectLst/>
                <a:latin typeface="-apple-system"/>
              </a:rPr>
              <a:t> communication method that uses electronic devices to deliver messages across computer networks.</a:t>
            </a:r>
            <a:endParaRPr lang="en-US" sz="2000"/>
          </a:p>
        </p:txBody>
      </p:sp>
      <p:pic>
        <p:nvPicPr>
          <p:cNvPr id="5" name="Picture 4" descr="Colourful envelopes">
            <a:extLst>
              <a:ext uri="{FF2B5EF4-FFF2-40B4-BE49-F238E27FC236}">
                <a16:creationId xmlns:a16="http://schemas.microsoft.com/office/drawing/2014/main" id="{AA7D0F6E-1E42-F889-E8C9-F5EEB04A7F3A}"/>
              </a:ext>
            </a:extLst>
          </p:cNvPr>
          <p:cNvPicPr>
            <a:picLocks noChangeAspect="1"/>
          </p:cNvPicPr>
          <p:nvPr/>
        </p:nvPicPr>
        <p:blipFill>
          <a:blip r:embed="rId2"/>
          <a:srcRect l="21134" r="19465" b="-2"/>
          <a:stretch/>
        </p:blipFill>
        <p:spPr>
          <a:xfrm>
            <a:off x="6096000" y="1"/>
            <a:ext cx="6102825" cy="6858000"/>
          </a:xfrm>
          <a:prstGeom prst="rect">
            <a:avLst/>
          </a:prstGeom>
        </p:spPr>
      </p:pic>
    </p:spTree>
    <p:extLst>
      <p:ext uri="{BB962C8B-B14F-4D97-AF65-F5344CB8AC3E}">
        <p14:creationId xmlns:p14="http://schemas.microsoft.com/office/powerpoint/2010/main" val="644518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9" name="Arc 1038">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EF7BAF1B-062E-50A4-363D-45DB0CEAA352}"/>
              </a:ext>
            </a:extLst>
          </p:cNvPr>
          <p:cNvSpPr>
            <a:spLocks noGrp="1"/>
          </p:cNvSpPr>
          <p:nvPr>
            <p:ph type="title"/>
          </p:nvPr>
        </p:nvSpPr>
        <p:spPr>
          <a:xfrm>
            <a:off x="838200" y="365125"/>
            <a:ext cx="10515599" cy="1325563"/>
          </a:xfrm>
        </p:spPr>
        <p:txBody>
          <a:bodyPr>
            <a:normAutofit/>
          </a:bodyPr>
          <a:lstStyle/>
          <a:p>
            <a:r>
              <a:rPr lang="en-US"/>
              <a:t>Email Protocols </a:t>
            </a:r>
          </a:p>
        </p:txBody>
      </p:sp>
      <p:sp>
        <p:nvSpPr>
          <p:cNvPr id="3" name="Content Placeholder 2">
            <a:extLst>
              <a:ext uri="{FF2B5EF4-FFF2-40B4-BE49-F238E27FC236}">
                <a16:creationId xmlns:a16="http://schemas.microsoft.com/office/drawing/2014/main" id="{1CC86C3A-1E9B-4958-898E-E23E77E5F994}"/>
              </a:ext>
            </a:extLst>
          </p:cNvPr>
          <p:cNvSpPr>
            <a:spLocks noGrp="1"/>
          </p:cNvSpPr>
          <p:nvPr>
            <p:ph idx="1"/>
          </p:nvPr>
        </p:nvSpPr>
        <p:spPr>
          <a:xfrm>
            <a:off x="838200" y="1825625"/>
            <a:ext cx="5393361" cy="4351338"/>
          </a:xfrm>
        </p:spPr>
        <p:txBody>
          <a:bodyPr>
            <a:normAutofit/>
          </a:bodyPr>
          <a:lstStyle/>
          <a:p>
            <a:r>
              <a:rPr lang="en-US" sz="2200" b="0" i="0">
                <a:effectLst/>
                <a:latin typeface="Google Sans"/>
              </a:rPr>
              <a:t>The common protocols for email delivery are Post Office Protocol (POP), Internet Message Access Protocol (IMAP), and Simple Mail Transfer Protocol (SMTP)</a:t>
            </a:r>
          </a:p>
          <a:p>
            <a:r>
              <a:rPr lang="en-US" sz="2200">
                <a:latin typeface="Google Sans"/>
              </a:rPr>
              <a:t>POP is </a:t>
            </a:r>
            <a:r>
              <a:rPr lang="en-US" sz="2200"/>
              <a:t>an internet standard protocol that allows email clients to retrieve emails from a mail server.</a:t>
            </a:r>
          </a:p>
          <a:p>
            <a:r>
              <a:rPr lang="en-US" sz="2200"/>
              <a:t>IMAP </a:t>
            </a:r>
            <a:r>
              <a:rPr lang="en-US" sz="2200" b="0" i="0">
                <a:effectLst/>
                <a:latin typeface="Google Sans"/>
              </a:rPr>
              <a:t> is a protocol for receiving email</a:t>
            </a:r>
          </a:p>
          <a:p>
            <a:r>
              <a:rPr lang="en-US" sz="2200">
                <a:latin typeface="Google Sans"/>
              </a:rPr>
              <a:t>SMTP </a:t>
            </a:r>
            <a:r>
              <a:rPr lang="en-US" sz="2200" b="0" i="0">
                <a:effectLst/>
                <a:latin typeface="Google Sans"/>
              </a:rPr>
              <a:t>s a technical standard for transmitting electronic mail email a network</a:t>
            </a:r>
            <a:endParaRPr lang="en-US" sz="2200"/>
          </a:p>
        </p:txBody>
      </p:sp>
      <p:sp>
        <p:nvSpPr>
          <p:cNvPr id="1040" name="Oval 1039">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26" name="Picture 2" descr="Email Protocol: IMAP vs. POP3 vs. SMTP">
            <a:extLst>
              <a:ext uri="{FF2B5EF4-FFF2-40B4-BE49-F238E27FC236}">
                <a16:creationId xmlns:a16="http://schemas.microsoft.com/office/drawing/2014/main" id="{7D1693F1-5846-FC2F-76F7-CB2A7FA8C3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09962" y="4040620"/>
            <a:ext cx="4221597" cy="2110798"/>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687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26F9-600A-2D7D-E5F2-9B290A463851}"/>
              </a:ext>
            </a:extLst>
          </p:cNvPr>
          <p:cNvSpPr>
            <a:spLocks noGrp="1"/>
          </p:cNvSpPr>
          <p:nvPr>
            <p:ph type="title"/>
          </p:nvPr>
        </p:nvSpPr>
        <p:spPr/>
        <p:txBody>
          <a:bodyPr/>
          <a:lstStyle/>
          <a:p>
            <a:r>
              <a:rPr lang="en-US"/>
              <a:t>What Is the Internet? </a:t>
            </a:r>
          </a:p>
        </p:txBody>
      </p:sp>
      <p:sp>
        <p:nvSpPr>
          <p:cNvPr id="3" name="Content Placeholder 2">
            <a:extLst>
              <a:ext uri="{FF2B5EF4-FFF2-40B4-BE49-F238E27FC236}">
                <a16:creationId xmlns:a16="http://schemas.microsoft.com/office/drawing/2014/main" id="{42E2FA44-0014-79F4-BB74-0ABF5D1D4995}"/>
              </a:ext>
            </a:extLst>
          </p:cNvPr>
          <p:cNvSpPr>
            <a:spLocks noGrp="1"/>
          </p:cNvSpPr>
          <p:nvPr>
            <p:ph idx="1"/>
          </p:nvPr>
        </p:nvSpPr>
        <p:spPr/>
        <p:txBody>
          <a:bodyPr/>
          <a:lstStyle/>
          <a:p>
            <a:r>
              <a:rPr lang="en-US" b="0" i="0">
                <a:solidFill>
                  <a:srgbClr val="2E364E"/>
                </a:solidFill>
                <a:effectLst/>
                <a:latin typeface="helveticaregular"/>
              </a:rPr>
              <a:t>The Internet is a globally connected network system that facilitates communication and </a:t>
            </a:r>
            <a:r>
              <a:rPr lang="en-US" b="0" i="0" u="none" strike="noStrike">
                <a:solidFill>
                  <a:srgbClr val="0077CC"/>
                </a:solidFill>
                <a:effectLst/>
                <a:latin typeface="helveticaregular"/>
                <a:hlinkClick r:id="rId2"/>
              </a:rPr>
              <a:t>data</a:t>
            </a:r>
            <a:r>
              <a:rPr lang="en-US" b="0" i="0">
                <a:solidFill>
                  <a:srgbClr val="2E364E"/>
                </a:solidFill>
                <a:effectLst/>
                <a:latin typeface="helveticaregular"/>
              </a:rPr>
              <a:t> services through a vast collection of private, public, business, academic, and government networks. It serves as a virtual infrastructure that links millions of </a:t>
            </a:r>
            <a:r>
              <a:rPr lang="en-US" b="0" i="0" u="none" strike="noStrike">
                <a:solidFill>
                  <a:srgbClr val="0077CC"/>
                </a:solidFill>
                <a:effectLst/>
                <a:latin typeface="helveticaregular"/>
                <a:hlinkClick r:id="rId3"/>
              </a:rPr>
              <a:t>computers</a:t>
            </a:r>
            <a:r>
              <a:rPr lang="en-US" b="0" i="0">
                <a:solidFill>
                  <a:srgbClr val="2E364E"/>
                </a:solidFill>
                <a:effectLst/>
                <a:latin typeface="helveticaregular"/>
              </a:rPr>
              <a:t> and electronic </a:t>
            </a:r>
            <a:r>
              <a:rPr lang="en-US" b="0" i="0" u="none" strike="noStrike">
                <a:solidFill>
                  <a:srgbClr val="0077CC"/>
                </a:solidFill>
                <a:effectLst/>
                <a:latin typeface="helveticaregular"/>
                <a:hlinkClick r:id="rId4"/>
              </a:rPr>
              <a:t>devices</a:t>
            </a:r>
            <a:r>
              <a:rPr lang="en-US" b="0" i="0">
                <a:solidFill>
                  <a:srgbClr val="2E364E"/>
                </a:solidFill>
                <a:effectLst/>
                <a:latin typeface="helveticaregular"/>
              </a:rPr>
              <a:t> worldwide, allowing users to exchange information seamlessly.</a:t>
            </a:r>
            <a:endParaRPr lang="en-US"/>
          </a:p>
        </p:txBody>
      </p:sp>
    </p:spTree>
    <p:extLst>
      <p:ext uri="{BB962C8B-B14F-4D97-AF65-F5344CB8AC3E}">
        <p14:creationId xmlns:p14="http://schemas.microsoft.com/office/powerpoint/2010/main" val="2187294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F865-603A-6EB7-ED81-6A7FD9E8DE68}"/>
              </a:ext>
            </a:extLst>
          </p:cNvPr>
          <p:cNvSpPr>
            <a:spLocks noGrp="1"/>
          </p:cNvSpPr>
          <p:nvPr>
            <p:ph type="title"/>
          </p:nvPr>
        </p:nvSpPr>
        <p:spPr/>
        <p:txBody>
          <a:bodyPr/>
          <a:lstStyle/>
          <a:p>
            <a:r>
              <a:rPr lang="en-US" dirty="0"/>
              <a:t>What is FTP, FTPS, and SFTP?</a:t>
            </a:r>
            <a:br>
              <a:rPr lang="en-US" dirty="0"/>
            </a:br>
            <a:endParaRPr lang="en-US" dirty="0"/>
          </a:p>
        </p:txBody>
      </p:sp>
      <p:sp>
        <p:nvSpPr>
          <p:cNvPr id="3" name="Content Placeholder 2">
            <a:extLst>
              <a:ext uri="{FF2B5EF4-FFF2-40B4-BE49-F238E27FC236}">
                <a16:creationId xmlns:a16="http://schemas.microsoft.com/office/drawing/2014/main" id="{EBAE8FF2-6816-8B8D-3561-AC77874EB629}"/>
              </a:ext>
            </a:extLst>
          </p:cNvPr>
          <p:cNvSpPr>
            <a:spLocks noGrp="1"/>
          </p:cNvSpPr>
          <p:nvPr>
            <p:ph idx="1"/>
          </p:nvPr>
        </p:nvSpPr>
        <p:spPr/>
        <p:txBody>
          <a:bodyPr>
            <a:normAutofit fontScale="77500" lnSpcReduction="20000"/>
          </a:bodyPr>
          <a:lstStyle/>
          <a:p>
            <a:r>
              <a:rPr lang="en-US" dirty="0"/>
              <a:t>All of these thing are protocols to transfer files over a network </a:t>
            </a:r>
          </a:p>
          <a:p>
            <a:pPr marL="0" indent="0">
              <a:buNone/>
            </a:pPr>
            <a:r>
              <a:rPr lang="en-US" sz="3000" b="1" dirty="0"/>
              <a:t>Each definition:</a:t>
            </a:r>
            <a:br>
              <a:rPr lang="en-US" dirty="0"/>
            </a:br>
            <a:r>
              <a:rPr lang="en-US" dirty="0"/>
              <a:t>FTP</a:t>
            </a:r>
            <a:br>
              <a:rPr lang="en-US" dirty="0"/>
            </a:br>
            <a:r>
              <a:rPr lang="en-US" dirty="0"/>
              <a:t>-</a:t>
            </a:r>
            <a:r>
              <a:rPr lang="en-US" b="0" i="0" dirty="0">
                <a:solidFill>
                  <a:srgbClr val="111111"/>
                </a:solidFill>
                <a:effectLst/>
                <a:latin typeface="Roboto" panose="02000000000000000000" pitchFamily="2" charset="0"/>
              </a:rPr>
              <a:t>File Transfer Protocol</a:t>
            </a:r>
          </a:p>
          <a:p>
            <a:pPr>
              <a:buFontTx/>
              <a:buChar char="-"/>
            </a:pPr>
            <a:r>
              <a:rPr lang="en-US" dirty="0">
                <a:solidFill>
                  <a:srgbClr val="111111"/>
                </a:solidFill>
                <a:latin typeface="Roboto" panose="02000000000000000000" pitchFamily="2" charset="0"/>
              </a:rPr>
              <a:t>Works over TCP/IP to transmit files over computers/remote devices</a:t>
            </a:r>
          </a:p>
          <a:p>
            <a:pPr marL="0" indent="0">
              <a:buNone/>
            </a:pPr>
            <a:r>
              <a:rPr lang="en-US" dirty="0">
                <a:solidFill>
                  <a:srgbClr val="111111"/>
                </a:solidFill>
                <a:latin typeface="Roboto" panose="02000000000000000000" pitchFamily="2" charset="0"/>
              </a:rPr>
              <a:t>FTPS</a:t>
            </a:r>
          </a:p>
          <a:p>
            <a:pPr marL="0" indent="0">
              <a:buNone/>
            </a:pPr>
            <a:r>
              <a:rPr lang="en-US" dirty="0">
                <a:solidFill>
                  <a:srgbClr val="111111"/>
                </a:solidFill>
                <a:latin typeface="Roboto" panose="02000000000000000000" pitchFamily="2" charset="0"/>
              </a:rPr>
              <a:t>-</a:t>
            </a:r>
            <a:r>
              <a:rPr lang="en-US" b="0" i="0" dirty="0">
                <a:solidFill>
                  <a:srgbClr val="111111"/>
                </a:solidFill>
                <a:effectLst/>
                <a:latin typeface="-apple-system"/>
              </a:rPr>
              <a:t>File Transfer Protocol Secure</a:t>
            </a:r>
            <a:endParaRPr lang="en-US" b="0" i="0" dirty="0">
              <a:solidFill>
                <a:srgbClr val="111111"/>
              </a:solidFill>
              <a:effectLst/>
              <a:latin typeface="Roboto" panose="02000000000000000000" pitchFamily="2" charset="0"/>
            </a:endParaRPr>
          </a:p>
          <a:p>
            <a:pPr>
              <a:buFontTx/>
              <a:buChar char="-"/>
            </a:pPr>
            <a:r>
              <a:rPr lang="en-US" dirty="0">
                <a:solidFill>
                  <a:srgbClr val="111111"/>
                </a:solidFill>
                <a:latin typeface="Roboto" panose="02000000000000000000" pitchFamily="2" charset="0"/>
              </a:rPr>
              <a:t>Adds support to the TLS </a:t>
            </a:r>
          </a:p>
          <a:p>
            <a:pPr>
              <a:buFontTx/>
              <a:buChar char="-"/>
            </a:pPr>
            <a:r>
              <a:rPr lang="en-US" dirty="0">
                <a:solidFill>
                  <a:srgbClr val="111111"/>
                </a:solidFill>
                <a:latin typeface="Roboto" panose="02000000000000000000" pitchFamily="2" charset="0"/>
              </a:rPr>
              <a:t>Unlike FTP it doesn’t transmit data in clear text, it provides a secure channel for data transmission. </a:t>
            </a:r>
          </a:p>
          <a:p>
            <a:pPr marL="0" indent="0">
              <a:buNone/>
            </a:pPr>
            <a:r>
              <a:rPr lang="en-US" dirty="0">
                <a:solidFill>
                  <a:srgbClr val="111111"/>
                </a:solidFill>
                <a:latin typeface="Roboto" panose="02000000000000000000" pitchFamily="2" charset="0"/>
              </a:rPr>
              <a:t>SFTP </a:t>
            </a:r>
          </a:p>
          <a:p>
            <a:pPr>
              <a:buFontTx/>
              <a:buChar char="-"/>
            </a:pPr>
            <a:r>
              <a:rPr lang="en-US" i="0" dirty="0">
                <a:solidFill>
                  <a:srgbClr val="323232"/>
                </a:solidFill>
                <a:effectLst/>
                <a:latin typeface="Arial" panose="020B0604020202020204" pitchFamily="34" charset="0"/>
              </a:rPr>
              <a:t>Secure File Transfer Protocol </a:t>
            </a:r>
          </a:p>
          <a:p>
            <a:pPr>
              <a:buFontTx/>
              <a:buChar char="-"/>
            </a:pPr>
            <a:r>
              <a:rPr lang="en-US" dirty="0">
                <a:solidFill>
                  <a:srgbClr val="323232"/>
                </a:solidFill>
                <a:latin typeface="Arial" panose="020B0604020202020204" pitchFamily="34" charset="0"/>
              </a:rPr>
              <a:t>Used for security </a:t>
            </a:r>
            <a:r>
              <a:rPr lang="en-US">
                <a:solidFill>
                  <a:srgbClr val="323232"/>
                </a:solidFill>
                <a:latin typeface="Arial" panose="020B0604020202020204" pitchFamily="34" charset="0"/>
              </a:rPr>
              <a:t>to transfer files </a:t>
            </a:r>
          </a:p>
          <a:p>
            <a:pPr>
              <a:buFontTx/>
              <a:buChar char="-"/>
            </a:pPr>
            <a:endParaRPr lang="en-US" i="0" dirty="0">
              <a:solidFill>
                <a:srgbClr val="323232"/>
              </a:solidFill>
              <a:effectLst/>
              <a:latin typeface="Arial" panose="020B0604020202020204" pitchFamily="34" charset="0"/>
            </a:endParaRPr>
          </a:p>
          <a:p>
            <a:pPr marL="0" indent="0">
              <a:buNone/>
            </a:pPr>
            <a:endParaRPr lang="en-US" dirty="0">
              <a:solidFill>
                <a:srgbClr val="111111"/>
              </a:solidFill>
              <a:latin typeface="Roboto" panose="02000000000000000000" pitchFamily="2" charset="0"/>
            </a:endParaRPr>
          </a:p>
        </p:txBody>
      </p:sp>
    </p:spTree>
    <p:extLst>
      <p:ext uri="{BB962C8B-B14F-4D97-AF65-F5344CB8AC3E}">
        <p14:creationId xmlns:p14="http://schemas.microsoft.com/office/powerpoint/2010/main" val="3903433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1E9B6-DC8D-FF61-F4C6-3CC849333B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D63BE8-C6FD-50C3-37A0-334C7B8CCBF3}"/>
              </a:ext>
            </a:extLst>
          </p:cNvPr>
          <p:cNvSpPr>
            <a:spLocks noGrp="1"/>
          </p:cNvSpPr>
          <p:nvPr>
            <p:ph idx="1"/>
          </p:nvPr>
        </p:nvSpPr>
        <p:spPr>
          <a:xfrm>
            <a:off x="529856" y="1825625"/>
            <a:ext cx="10515600" cy="4351338"/>
          </a:xfrm>
        </p:spPr>
        <p:txBody>
          <a:bodyPr vert="horz" lIns="91440" tIns="45720" rIns="91440" bIns="45720" rtlCol="0" anchor="t">
            <a:normAutofit fontScale="85000" lnSpcReduction="20000"/>
          </a:bodyPr>
          <a:lstStyle/>
          <a:p>
            <a:pPr marL="457200" lvl="1" indent="0">
              <a:buNone/>
            </a:pPr>
            <a:r>
              <a:rPr lang="en-US" sz="2800">
                <a:solidFill>
                  <a:srgbClr val="2D3B45"/>
                </a:solidFill>
                <a:ea typeface="+mn-lt"/>
                <a:cs typeface="+mn-lt"/>
                <a:hlinkClick r:id="rId2"/>
              </a:rPr>
              <a:t>About The World Wide Web (w3.org)</a:t>
            </a:r>
            <a:endParaRPr lang="en-US"/>
          </a:p>
          <a:p>
            <a:pPr marL="457200" lvl="1" indent="0">
              <a:buNone/>
            </a:pPr>
            <a:r>
              <a:rPr lang="en-US">
                <a:solidFill>
                  <a:srgbClr val="2D3B45"/>
                </a:solidFill>
                <a:ea typeface="+mn-lt"/>
                <a:cs typeface="+mn-lt"/>
                <a:hlinkClick r:id="rId3"/>
              </a:rPr>
              <a:t>World Wide Web (WWW) – </a:t>
            </a:r>
            <a:r>
              <a:rPr lang="en-US" err="1">
                <a:solidFill>
                  <a:srgbClr val="2D3B45"/>
                </a:solidFill>
                <a:ea typeface="+mn-lt"/>
                <a:cs typeface="+mn-lt"/>
                <a:hlinkClick r:id="rId3"/>
              </a:rPr>
              <a:t>GeeksforGeeks</a:t>
            </a:r>
            <a:endParaRPr lang="en-US">
              <a:solidFill>
                <a:srgbClr val="2D3B45"/>
              </a:solidFill>
              <a:ea typeface="+mn-lt"/>
              <a:cs typeface="+mn-lt"/>
            </a:endParaRPr>
          </a:p>
          <a:p>
            <a:pPr marL="457200" lvl="1" indent="0">
              <a:buNone/>
            </a:pPr>
            <a:r>
              <a:rPr lang="en-US">
                <a:hlinkClick r:id="rId4"/>
              </a:rPr>
              <a:t>https://ozekiphone.com/p_4398-voip-udp-vs.-voip-tcp.html</a:t>
            </a:r>
            <a:endParaRPr lang="en-US"/>
          </a:p>
          <a:p>
            <a:pPr marL="457200" lvl="1" indent="0">
              <a:buNone/>
            </a:pPr>
            <a:r>
              <a:rPr lang="en-US">
                <a:solidFill>
                  <a:srgbClr val="2D3B45"/>
                </a:solidFill>
                <a:ea typeface="+mn-lt"/>
                <a:cs typeface="+mn-lt"/>
                <a:hlinkClick r:id="rId5"/>
              </a:rPr>
              <a:t>https://eluminoustechnologies.com/blog/top-10-web-programming-languages/</a:t>
            </a:r>
            <a:r>
              <a:rPr lang="en-US">
                <a:solidFill>
                  <a:srgbClr val="2D3B45"/>
                </a:solidFill>
                <a:ea typeface="+mn-lt"/>
                <a:cs typeface="+mn-lt"/>
              </a:rPr>
              <a:t>  </a:t>
            </a:r>
          </a:p>
          <a:p>
            <a:pPr marL="0" indent="0">
              <a:spcBef>
                <a:spcPct val="0"/>
              </a:spcBef>
              <a:spcAft>
                <a:spcPct val="0"/>
              </a:spcAft>
              <a:buNone/>
            </a:pPr>
            <a:r>
              <a:rPr lang="en-US" sz="2400">
                <a:latin typeface="LatoWeb"/>
                <a:hlinkClick r:id="rId6"/>
              </a:rPr>
              <a:t>HTTPs://techyrick.com/world-wide-web/</a:t>
            </a:r>
            <a:endParaRPr lang="en-US" sz="2400">
              <a:latin typeface="LatoWeb"/>
            </a:endParaRPr>
          </a:p>
          <a:p>
            <a:pPr marL="0" indent="0">
              <a:spcBef>
                <a:spcPct val="0"/>
              </a:spcBef>
              <a:spcAft>
                <a:spcPct val="0"/>
              </a:spcAft>
              <a:buNone/>
            </a:pPr>
            <a:r>
              <a:rPr lang="en-US" sz="2400">
                <a:latin typeface="LatoWeb"/>
              </a:rPr>
              <a:t> </a:t>
            </a:r>
            <a:r>
              <a:rPr lang="en-US" sz="2400">
                <a:latin typeface="LatoWeb"/>
                <a:hlinkClick r:id="rId7"/>
              </a:rPr>
              <a:t>https://www.techtarget.com/whatis/definition/World-Wide-Web</a:t>
            </a:r>
            <a:r>
              <a:rPr lang="en-US" sz="2400">
                <a:latin typeface="LatoWeb"/>
              </a:rPr>
              <a:t>,</a:t>
            </a:r>
          </a:p>
          <a:p>
            <a:pPr marL="0" indent="0">
              <a:spcBef>
                <a:spcPct val="0"/>
              </a:spcBef>
              <a:spcAft>
                <a:spcPct val="0"/>
              </a:spcAft>
              <a:buNone/>
            </a:pPr>
            <a:r>
              <a:rPr lang="en-US" sz="2400">
                <a:latin typeface="LatoWeb"/>
                <a:hlinkClick r:id="rId8"/>
              </a:rPr>
              <a:t>https://www.ou.edu/research/electron/internet/www.htm</a:t>
            </a:r>
            <a:r>
              <a:rPr lang="en-US" sz="2400">
                <a:latin typeface="LatoWeb"/>
              </a:rPr>
              <a:t> </a:t>
            </a:r>
          </a:p>
          <a:p>
            <a:pPr marL="0" indent="0">
              <a:spcBef>
                <a:spcPct val="0"/>
              </a:spcBef>
              <a:spcAft>
                <a:spcPct val="0"/>
              </a:spcAft>
              <a:buNone/>
            </a:pPr>
            <a:r>
              <a:rPr lang="en-US">
                <a:ea typeface="+mn-lt"/>
                <a:cs typeface="+mn-lt"/>
                <a:hlinkClick r:id="rId9"/>
              </a:rPr>
              <a:t>Compare the eight best instant messaging and chat protocols (ably.com)</a:t>
            </a:r>
            <a:endParaRPr lang="en-US">
              <a:ea typeface="+mn-lt"/>
              <a:cs typeface="+mn-lt"/>
            </a:endParaRPr>
          </a:p>
          <a:p>
            <a:pPr marL="0" indent="0">
              <a:spcBef>
                <a:spcPct val="0"/>
              </a:spcBef>
              <a:spcAft>
                <a:spcPct val="0"/>
              </a:spcAft>
              <a:buNone/>
            </a:pPr>
            <a:r>
              <a:rPr lang="en-US">
                <a:hlinkClick r:id="rId10"/>
              </a:rPr>
              <a:t>https://www.geeksforgeeks.org/file-transfer-protocol-ftp-in-application-layer/</a:t>
            </a:r>
            <a:r>
              <a:rPr lang="en-US"/>
              <a:t> </a:t>
            </a:r>
          </a:p>
          <a:p>
            <a:pPr marL="0" indent="0">
              <a:spcBef>
                <a:spcPct val="0"/>
              </a:spcBef>
              <a:spcAft>
                <a:spcPct val="0"/>
              </a:spcAft>
              <a:buNone/>
            </a:pPr>
            <a:r>
              <a:rPr lang="en-US">
                <a:hlinkClick r:id="rId11"/>
              </a:rPr>
              <a:t>What is the Internet? Definition, Protocols &amp; How It Works (techopedia.com)</a:t>
            </a:r>
            <a:endParaRPr lang="en-US"/>
          </a:p>
          <a:p>
            <a:pPr marL="0" indent="0">
              <a:spcBef>
                <a:spcPct val="0"/>
              </a:spcBef>
              <a:spcAft>
                <a:spcPct val="0"/>
              </a:spcAft>
              <a:buNone/>
            </a:pPr>
            <a:r>
              <a:rPr lang="en-US">
                <a:hlinkClick r:id="rId12"/>
              </a:rPr>
              <a:t>https://www.cloudflare.com/learning/email-security/what-is-smtp/#:~:text=The%20Simple%20Mail%20Transfer%20Protocol%20(SMTP)%20is%20a%20technical%20standard,their%20underlying%20hardware%20or%20software</a:t>
            </a:r>
            <a:r>
              <a:rPr lang="en-US"/>
              <a:t>. </a:t>
            </a:r>
          </a:p>
          <a:p>
            <a:pPr marL="0" indent="0">
              <a:spcBef>
                <a:spcPct val="0"/>
              </a:spcBef>
              <a:spcAft>
                <a:spcPct val="0"/>
              </a:spcAft>
              <a:buNone/>
            </a:pPr>
            <a:r>
              <a:rPr lang="en-US"/>
              <a:t>https://www.atatus.com/blog/how-to-choose-the-email-protocol-imap-vs-pop3-vs-smtp/</a:t>
            </a:r>
          </a:p>
          <a:p>
            <a:pPr marL="457200" lvl="1" indent="0">
              <a:buNone/>
            </a:pPr>
            <a:endParaRPr lang="en-US"/>
          </a:p>
          <a:p>
            <a:endParaRPr lang="en-US"/>
          </a:p>
        </p:txBody>
      </p:sp>
    </p:spTree>
    <p:extLst>
      <p:ext uri="{BB962C8B-B14F-4D97-AF65-F5344CB8AC3E}">
        <p14:creationId xmlns:p14="http://schemas.microsoft.com/office/powerpoint/2010/main" val="11281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008F43C-8574-17B8-353B-5440237830D2}"/>
              </a:ext>
            </a:extLst>
          </p:cNvPr>
          <p:cNvSpPr>
            <a:spLocks noGrp="1"/>
          </p:cNvSpPr>
          <p:nvPr>
            <p:ph type="title"/>
          </p:nvPr>
        </p:nvSpPr>
        <p:spPr>
          <a:xfrm>
            <a:off x="838200" y="365125"/>
            <a:ext cx="5393361" cy="1325563"/>
          </a:xfrm>
        </p:spPr>
        <p:txBody>
          <a:bodyPr>
            <a:normAutofit/>
          </a:bodyPr>
          <a:lstStyle/>
          <a:p>
            <a:r>
              <a:rPr lang="en-US" b="1" i="0">
                <a:effectLst/>
                <a:latin typeface="LatoWeb"/>
              </a:rPr>
              <a:t>Definition of the World Wide Web</a:t>
            </a:r>
            <a:endParaRPr lang="en-US"/>
          </a:p>
        </p:txBody>
      </p:sp>
      <p:sp>
        <p:nvSpPr>
          <p:cNvPr id="1042" name="Freeform: Shape 104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7A02A15-0D77-29E6-CCCE-D16CDF471309}"/>
              </a:ext>
            </a:extLst>
          </p:cNvPr>
          <p:cNvSpPr>
            <a:spLocks noGrp="1"/>
          </p:cNvSpPr>
          <p:nvPr>
            <p:ph idx="1"/>
          </p:nvPr>
        </p:nvSpPr>
        <p:spPr>
          <a:xfrm>
            <a:off x="838200" y="1825625"/>
            <a:ext cx="5393361" cy="4351338"/>
          </a:xfrm>
        </p:spPr>
        <p:txBody>
          <a:bodyPr vert="horz" lIns="91440" tIns="45720" rIns="91440" bIns="45720" rtlCol="0">
            <a:normAutofit/>
          </a:bodyPr>
          <a:lstStyle/>
          <a:p>
            <a:pPr marL="0" indent="0">
              <a:spcBef>
                <a:spcPct val="0"/>
              </a:spcBef>
              <a:spcAft>
                <a:spcPts val="600"/>
              </a:spcAft>
              <a:buNone/>
            </a:pPr>
            <a:r>
              <a:rPr lang="en-US" altLang="en-US" sz="2600">
                <a:cs typeface="Arial"/>
              </a:rPr>
              <a:t>The World Wide Web is a system of interlinked documents and multimedia content that you can connect to over the internet, using web browsers. It lets users  view and interact with information from different websites that are connected by hyperlinks. The WWW was invented by Tim Berners-Lee in 1989. </a:t>
            </a:r>
            <a:r>
              <a:rPr lang="en-US" sz="2600" b="0" i="0">
                <a:effectLst/>
              </a:rPr>
              <a:t>The first website went live on August 6 1991.</a:t>
            </a:r>
          </a:p>
          <a:p>
            <a:pPr marL="0" indent="0">
              <a:spcBef>
                <a:spcPct val="0"/>
              </a:spcBef>
              <a:spcAft>
                <a:spcPts val="600"/>
              </a:spcAft>
              <a:buNone/>
            </a:pPr>
            <a:endParaRPr lang="en-US" sz="2600">
              <a:latin typeface="LatoWeb"/>
            </a:endParaRPr>
          </a:p>
        </p:txBody>
      </p:sp>
      <p:sp>
        <p:nvSpPr>
          <p:cNvPr id="1044" name="Oval 104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B28CC93F-78E7-D1E6-863F-D99F2AA810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87184" y="2043590"/>
            <a:ext cx="3781051" cy="212684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extLst>
            <a:ext uri="{909E8E84-426E-40DD-AFC4-6F175D3DCCD1}">
              <a14:hiddenFill xmlns:a14="http://schemas.microsoft.com/office/drawing/2010/main">
                <a:solidFill>
                  <a:srgbClr val="FFFFFF"/>
                </a:solidFill>
              </a14:hiddenFill>
            </a:ext>
          </a:extLst>
        </p:spPr>
      </p:pic>
      <p:sp>
        <p:nvSpPr>
          <p:cNvPr id="1046" name="Freeform: Shape 104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048" name="Straight Connector 104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050" name="Freeform: Shape 104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1052" name="Freeform: Shape 105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4" name="Freeform: Shape 105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798356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44" name="Arc 104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134EBB-6B74-53E3-966A-4A1D4BAE5002}"/>
              </a:ext>
            </a:extLst>
          </p:cNvPr>
          <p:cNvSpPr>
            <a:spLocks noGrp="1"/>
          </p:cNvSpPr>
          <p:nvPr>
            <p:ph type="title"/>
          </p:nvPr>
        </p:nvSpPr>
        <p:spPr>
          <a:xfrm>
            <a:off x="5894962" y="479493"/>
            <a:ext cx="5458838" cy="1325563"/>
          </a:xfrm>
        </p:spPr>
        <p:txBody>
          <a:bodyPr>
            <a:normAutofit/>
          </a:bodyPr>
          <a:lstStyle/>
          <a:p>
            <a:r>
              <a:rPr lang="en-US" sz="3100"/>
              <a:t>The three main internet protocols used for the worldwide web</a:t>
            </a:r>
          </a:p>
        </p:txBody>
      </p:sp>
      <p:sp>
        <p:nvSpPr>
          <p:cNvPr id="1046" name="Freeform: Shape 104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What is TCP/IP in Networking? | Fortinet">
            <a:extLst>
              <a:ext uri="{FF2B5EF4-FFF2-40B4-BE49-F238E27FC236}">
                <a16:creationId xmlns:a16="http://schemas.microsoft.com/office/drawing/2014/main" id="{E9B90FA1-3C76-6336-1CD4-7D5CA1892D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910914"/>
            <a:ext cx="4777381" cy="286642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269BC9C-6A57-3C50-0216-78C2FE7B006F}"/>
              </a:ext>
            </a:extLst>
          </p:cNvPr>
          <p:cNvSpPr>
            <a:spLocks noGrp="1"/>
          </p:cNvSpPr>
          <p:nvPr>
            <p:ph idx="1"/>
          </p:nvPr>
        </p:nvSpPr>
        <p:spPr>
          <a:xfrm>
            <a:off x="5894962" y="1984443"/>
            <a:ext cx="5458838" cy="4192520"/>
          </a:xfrm>
        </p:spPr>
        <p:txBody>
          <a:bodyPr>
            <a:normAutofit/>
          </a:bodyPr>
          <a:lstStyle/>
          <a:p>
            <a:pPr marL="0" indent="0">
              <a:buNone/>
            </a:pPr>
            <a:br>
              <a:rPr lang="en-US" sz="2200"/>
            </a:br>
            <a:r>
              <a:rPr lang="en-US" sz="2200">
                <a:latin typeface="Calibri" panose="020F0502020204030204" pitchFamily="34" charset="0"/>
                <a:ea typeface="Calibri" panose="020F0502020204030204" pitchFamily="34" charset="0"/>
                <a:cs typeface="Calibri" panose="020F0502020204030204" pitchFamily="34" charset="0"/>
              </a:rPr>
              <a:t>1. </a:t>
            </a:r>
            <a:r>
              <a:rPr lang="en-US" sz="2200" b="0" i="0">
                <a:effectLst/>
                <a:latin typeface="Calibri" panose="020F0502020204030204" pitchFamily="34" charset="0"/>
                <a:ea typeface="Calibri" panose="020F0502020204030204" pitchFamily="34" charset="0"/>
                <a:cs typeface="Calibri" panose="020F0502020204030204" pitchFamily="34" charset="0"/>
              </a:rPr>
              <a:t>Transmission Control Protocol (TCP): it's used by many core internet applications, including the World Wide Web. TCP defines the order of data transmission.  </a:t>
            </a:r>
          </a:p>
          <a:p>
            <a:pPr marL="0" indent="0">
              <a:buNone/>
            </a:pPr>
            <a:r>
              <a:rPr lang="en-US" sz="2200">
                <a:latin typeface="Calibri" panose="020F0502020204030204" pitchFamily="34" charset="0"/>
                <a:ea typeface="Calibri" panose="020F0502020204030204" pitchFamily="34" charset="0"/>
                <a:cs typeface="Calibri" panose="020F0502020204030204" pitchFamily="34" charset="0"/>
              </a:rPr>
              <a:t>2. </a:t>
            </a:r>
            <a:r>
              <a:rPr lang="en-US" sz="2200" b="0" i="0">
                <a:effectLst/>
                <a:latin typeface="Calibri" panose="020F0502020204030204" pitchFamily="34" charset="0"/>
                <a:ea typeface="Calibri" panose="020F0502020204030204" pitchFamily="34" charset="0"/>
                <a:cs typeface="Calibri" panose="020F0502020204030204" pitchFamily="34" charset="0"/>
              </a:rPr>
              <a:t>User Datagram Protocol (UDP):  UDP ensures that it reaches the correct application running on that computer. </a:t>
            </a:r>
          </a:p>
          <a:p>
            <a:pPr marL="0" indent="0">
              <a:buNone/>
            </a:pPr>
            <a:r>
              <a:rPr lang="en-US" sz="2200">
                <a:latin typeface="Calibri" panose="020F0502020204030204" pitchFamily="34" charset="0"/>
                <a:ea typeface="Calibri" panose="020F0502020204030204" pitchFamily="34" charset="0"/>
                <a:cs typeface="Calibri" panose="020F0502020204030204" pitchFamily="34" charset="0"/>
              </a:rPr>
              <a:t>3. </a:t>
            </a:r>
            <a:r>
              <a:rPr lang="en-US" sz="2200" b="0" i="0">
                <a:effectLst/>
                <a:latin typeface="Calibri" panose="020F0502020204030204" pitchFamily="34" charset="0"/>
                <a:ea typeface="Calibri" panose="020F0502020204030204" pitchFamily="34" charset="0"/>
                <a:cs typeface="Calibri" panose="020F0502020204030204" pitchFamily="34" charset="0"/>
              </a:rPr>
              <a:t>Domain Name System (DNS): This protocol translates domain names into numerical IP addresses that computers and routers use to fetch the correct websites and content.</a:t>
            </a:r>
            <a:endParaRPr lang="en-US" sz="22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169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6" name="Rectangle 2075">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78" name="Arc 2077">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03F6AB49-0636-87AD-4AF8-0C90223EBC3E}"/>
              </a:ext>
            </a:extLst>
          </p:cNvPr>
          <p:cNvSpPr>
            <a:spLocks noGrp="1"/>
          </p:cNvSpPr>
          <p:nvPr>
            <p:ph type="title"/>
          </p:nvPr>
        </p:nvSpPr>
        <p:spPr>
          <a:xfrm>
            <a:off x="838200" y="365125"/>
            <a:ext cx="10515599" cy="1325563"/>
          </a:xfrm>
        </p:spPr>
        <p:txBody>
          <a:bodyPr vert="horz" lIns="91440" tIns="45720" rIns="91440" bIns="45720" rtlCol="0" anchor="ctr">
            <a:normAutofit/>
          </a:bodyPr>
          <a:lstStyle/>
          <a:p>
            <a:r>
              <a:rPr lang="en-US" kern="1200">
                <a:solidFill>
                  <a:schemeClr val="tx1"/>
                </a:solidFill>
                <a:latin typeface="+mj-lt"/>
                <a:ea typeface="+mj-ea"/>
                <a:cs typeface="+mj-cs"/>
              </a:rPr>
              <a:t>Web Programming Languages</a:t>
            </a:r>
          </a:p>
        </p:txBody>
      </p:sp>
      <p:sp>
        <p:nvSpPr>
          <p:cNvPr id="4" name="TextBox 3">
            <a:extLst>
              <a:ext uri="{FF2B5EF4-FFF2-40B4-BE49-F238E27FC236}">
                <a16:creationId xmlns:a16="http://schemas.microsoft.com/office/drawing/2014/main" id="{F33AADE1-2F4B-91DA-EBA8-C6C47030785C}"/>
              </a:ext>
            </a:extLst>
          </p:cNvPr>
          <p:cNvSpPr txBox="1"/>
          <p:nvPr/>
        </p:nvSpPr>
        <p:spPr>
          <a:xfrm>
            <a:off x="838200" y="1825625"/>
            <a:ext cx="5393361" cy="4351338"/>
          </a:xfrm>
          <a:prstGeom prst="rect">
            <a:avLst/>
          </a:prstGeom>
        </p:spPr>
        <p:txBody>
          <a:bodyPr vert="horz" lIns="91440" tIns="45720" rIns="91440" bIns="45720" rtlCol="0">
            <a:normAutofit/>
          </a:bodyPr>
          <a:lstStyle/>
          <a:p>
            <a:pPr marL="228600" lvl="1" indent="-228600">
              <a:lnSpc>
                <a:spcPct val="90000"/>
              </a:lnSpc>
              <a:spcAft>
                <a:spcPts val="600"/>
              </a:spcAft>
              <a:buFont typeface="Arial" panose="020B0604020202020204" pitchFamily="34" charset="0"/>
              <a:buChar char="•"/>
            </a:pPr>
            <a:endParaRPr lang="en-US" sz="1400" b="0" i="0">
              <a:effectLst/>
            </a:endParaRPr>
          </a:p>
          <a:p>
            <a:pPr indent="-228600">
              <a:lnSpc>
                <a:spcPct val="90000"/>
              </a:lnSpc>
              <a:spcAft>
                <a:spcPts val="600"/>
              </a:spcAft>
              <a:buFont typeface="Arial" panose="020B0604020202020204" pitchFamily="34" charset="0"/>
              <a:buChar char="•"/>
            </a:pPr>
            <a:r>
              <a:rPr lang="en-US" sz="1400" b="1"/>
              <a:t>HTML (HyperText Markup Language)</a:t>
            </a:r>
            <a:r>
              <a:rPr lang="en-US" sz="1400"/>
              <a:t>:</a:t>
            </a:r>
          </a:p>
          <a:p>
            <a:pPr lvl="1" indent="-228600">
              <a:lnSpc>
                <a:spcPct val="90000"/>
              </a:lnSpc>
              <a:spcAft>
                <a:spcPts val="600"/>
              </a:spcAft>
              <a:buFont typeface="Arial" panose="020B0604020202020204" pitchFamily="34" charset="0"/>
              <a:buChar char="•"/>
            </a:pPr>
            <a:r>
              <a:rPr lang="en-US" sz="1400"/>
              <a:t> It is used to create headings, paragraphs, images, and links.</a:t>
            </a:r>
          </a:p>
          <a:p>
            <a:pPr indent="-228600">
              <a:lnSpc>
                <a:spcPct val="90000"/>
              </a:lnSpc>
              <a:spcAft>
                <a:spcPts val="600"/>
              </a:spcAft>
              <a:buFont typeface="Arial" panose="020B0604020202020204" pitchFamily="34" charset="0"/>
              <a:buChar char="•"/>
            </a:pPr>
            <a:r>
              <a:rPr lang="en-US" sz="1400" b="1"/>
              <a:t>CSS (Cascading Style Sheets)</a:t>
            </a:r>
            <a:r>
              <a:rPr lang="en-US" sz="1400"/>
              <a:t>:</a:t>
            </a:r>
          </a:p>
          <a:p>
            <a:pPr indent="-228600">
              <a:lnSpc>
                <a:spcPct val="90000"/>
              </a:lnSpc>
              <a:spcAft>
                <a:spcPts val="600"/>
              </a:spcAft>
              <a:buFont typeface="Arial" panose="020B0604020202020204" pitchFamily="34" charset="0"/>
              <a:buChar char="•"/>
            </a:pPr>
            <a:r>
              <a:rPr lang="en-US" sz="1400"/>
              <a:t> visual styling of web pages, like colors, fonts, and layout. It is used alongside HTML to make web pages look appealing.</a:t>
            </a:r>
          </a:p>
          <a:p>
            <a:pPr indent="-228600">
              <a:lnSpc>
                <a:spcPct val="90000"/>
              </a:lnSpc>
              <a:spcAft>
                <a:spcPts val="600"/>
              </a:spcAft>
              <a:buFont typeface="Arial" panose="020B0604020202020204" pitchFamily="34" charset="0"/>
              <a:buChar char="•"/>
            </a:pPr>
            <a:r>
              <a:rPr lang="en-US" sz="1400" b="1"/>
              <a:t>JavaScript</a:t>
            </a:r>
            <a:r>
              <a:rPr lang="en-US" sz="1400"/>
              <a:t>:</a:t>
            </a:r>
          </a:p>
          <a:p>
            <a:pPr marL="742950" lvl="1" indent="-228600">
              <a:lnSpc>
                <a:spcPct val="90000"/>
              </a:lnSpc>
              <a:spcAft>
                <a:spcPts val="600"/>
              </a:spcAft>
              <a:buFont typeface="Arial" panose="020B0604020202020204" pitchFamily="34" charset="0"/>
              <a:buChar char="•"/>
            </a:pPr>
            <a:r>
              <a:rPr lang="en-US" sz="1400"/>
              <a:t>allows you to add interactivity and dynamic features to web pages, like animations, form validation, and updating content without reloading the page.</a:t>
            </a:r>
          </a:p>
          <a:p>
            <a:pPr indent="-228600">
              <a:lnSpc>
                <a:spcPct val="90000"/>
              </a:lnSpc>
              <a:spcAft>
                <a:spcPts val="600"/>
              </a:spcAft>
              <a:buFont typeface="Arial" panose="020B0604020202020204" pitchFamily="34" charset="0"/>
              <a:buChar char="•"/>
            </a:pPr>
            <a:r>
              <a:rPr lang="en-US" sz="1400" b="1"/>
              <a:t>Python</a:t>
            </a:r>
            <a:r>
              <a:rPr lang="en-US" sz="1400"/>
              <a:t>:</a:t>
            </a:r>
          </a:p>
          <a:p>
            <a:pPr marL="742950" lvl="1" indent="-228600">
              <a:lnSpc>
                <a:spcPct val="90000"/>
              </a:lnSpc>
              <a:spcAft>
                <a:spcPts val="600"/>
              </a:spcAft>
              <a:buFont typeface="Arial" panose="020B0604020202020204" pitchFamily="34" charset="0"/>
              <a:buChar char="•"/>
            </a:pPr>
            <a:r>
              <a:rPr lang="en-US" sz="1400"/>
              <a:t>It is side server-side web development, handling backend tasks like database management, security, and application logic.</a:t>
            </a:r>
          </a:p>
          <a:p>
            <a:pPr indent="-228600">
              <a:lnSpc>
                <a:spcPct val="90000"/>
              </a:lnSpc>
              <a:spcAft>
                <a:spcPts val="600"/>
              </a:spcAft>
              <a:buFont typeface="Arial" panose="020B0604020202020204" pitchFamily="34" charset="0"/>
              <a:buChar char="•"/>
            </a:pPr>
            <a:r>
              <a:rPr lang="en-US" sz="1400" b="1"/>
              <a:t>PHP (Hypertext Preprocessor)</a:t>
            </a:r>
            <a:r>
              <a:rPr lang="en-US" sz="1400"/>
              <a:t>:</a:t>
            </a:r>
          </a:p>
          <a:p>
            <a:pPr marL="742950" lvl="1" indent="-228600">
              <a:lnSpc>
                <a:spcPct val="90000"/>
              </a:lnSpc>
              <a:spcAft>
                <a:spcPts val="600"/>
              </a:spcAft>
              <a:buFont typeface="Arial" panose="020B0604020202020204" pitchFamily="34" charset="0"/>
              <a:buChar char="•"/>
            </a:pPr>
            <a:r>
              <a:rPr lang="en-US" sz="1400"/>
              <a:t>A server-side scripting language used to manage dynamic content, databases, and session tracking.</a:t>
            </a:r>
            <a:endParaRPr lang="en-US" sz="1400" b="0" i="0">
              <a:effectLst/>
            </a:endParaRPr>
          </a:p>
          <a:p>
            <a:pPr indent="-228600">
              <a:lnSpc>
                <a:spcPct val="90000"/>
              </a:lnSpc>
              <a:spcAft>
                <a:spcPts val="600"/>
              </a:spcAft>
              <a:buFont typeface="Arial" panose="020B0604020202020204" pitchFamily="34" charset="0"/>
              <a:buChar char="•"/>
            </a:pPr>
            <a:endParaRPr lang="en-US" sz="1400"/>
          </a:p>
        </p:txBody>
      </p:sp>
      <p:sp>
        <p:nvSpPr>
          <p:cNvPr id="2080" name="Oval 2079">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050" name="Picture 2" descr="Computer Programming Languages - Types ...">
            <a:extLst>
              <a:ext uri="{FF2B5EF4-FFF2-40B4-BE49-F238E27FC236}">
                <a16:creationId xmlns:a16="http://schemas.microsoft.com/office/drawing/2014/main" id="{9020C1E5-93C8-E5DA-B758-972F811C490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44046" y="3657600"/>
            <a:ext cx="4787513" cy="249381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692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7463C-ADE2-2E46-5F15-09C690D18E52}"/>
              </a:ext>
            </a:extLst>
          </p:cNvPr>
          <p:cNvSpPr>
            <a:spLocks noGrp="1"/>
          </p:cNvSpPr>
          <p:nvPr>
            <p:ph type="ctrTitle"/>
          </p:nvPr>
        </p:nvSpPr>
        <p:spPr>
          <a:xfrm>
            <a:off x="6194716" y="739978"/>
            <a:ext cx="5334930" cy="3004145"/>
          </a:xfrm>
        </p:spPr>
        <p:txBody>
          <a:bodyPr>
            <a:normAutofit/>
          </a:bodyPr>
          <a:lstStyle/>
          <a:p>
            <a:r>
              <a:rPr lang="en-US"/>
              <a:t>Instant messaging </a:t>
            </a:r>
          </a:p>
        </p:txBody>
      </p:sp>
      <p:sp>
        <p:nvSpPr>
          <p:cNvPr id="3" name="Subtitle 2">
            <a:extLst>
              <a:ext uri="{FF2B5EF4-FFF2-40B4-BE49-F238E27FC236}">
                <a16:creationId xmlns:a16="http://schemas.microsoft.com/office/drawing/2014/main" id="{ABB69C89-7129-7B4A-5206-DA6676747506}"/>
              </a:ext>
            </a:extLst>
          </p:cNvPr>
          <p:cNvSpPr>
            <a:spLocks noGrp="1"/>
          </p:cNvSpPr>
          <p:nvPr>
            <p:ph type="subTitle" idx="1"/>
          </p:nvPr>
        </p:nvSpPr>
        <p:spPr>
          <a:xfrm>
            <a:off x="6194715" y="3836197"/>
            <a:ext cx="5334931" cy="2189214"/>
          </a:xfrm>
        </p:spPr>
        <p:txBody>
          <a:bodyPr vert="horz" lIns="91440" tIns="45720" rIns="91440" bIns="45720" rtlCol="0">
            <a:normAutofit/>
          </a:bodyPr>
          <a:lstStyle/>
          <a:p>
            <a:pPr marL="457200" indent="-457200">
              <a:buFont typeface="Calibri" panose="020B0604020202020204" pitchFamily="34" charset="0"/>
              <a:buChar char="-"/>
            </a:pPr>
            <a:r>
              <a:rPr lang="en-US">
                <a:latin typeface="Roboto"/>
                <a:ea typeface="Roboto"/>
                <a:cs typeface="Roboto"/>
              </a:rPr>
              <a:t>a message sent via the internet that appears on the recipient's screen as soon as it is transmitted.</a:t>
            </a:r>
            <a:endParaRPr lang="en-US"/>
          </a:p>
          <a:p>
            <a:endParaRPr lang="en-US"/>
          </a:p>
        </p:txBody>
      </p:sp>
      <p:sp>
        <p:nvSpPr>
          <p:cNvPr id="18" name="Freeform: Shape 17">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descr="Multi-coloured dialogue boxes">
            <a:extLst>
              <a:ext uri="{FF2B5EF4-FFF2-40B4-BE49-F238E27FC236}">
                <a16:creationId xmlns:a16="http://schemas.microsoft.com/office/drawing/2014/main" id="{6490E85A-E9AC-9BCF-12FD-43C3A618397D}"/>
              </a:ext>
            </a:extLst>
          </p:cNvPr>
          <p:cNvPicPr>
            <a:picLocks noChangeAspect="1"/>
          </p:cNvPicPr>
          <p:nvPr/>
        </p:nvPicPr>
        <p:blipFill>
          <a:blip r:embed="rId2"/>
          <a:srcRect l="9217" r="1328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8" name="Freeform: Shape 27">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539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FE098-09C4-D7AA-F5E2-33C7F0A031F2}"/>
              </a:ext>
            </a:extLst>
          </p:cNvPr>
          <p:cNvSpPr>
            <a:spLocks noGrp="1"/>
          </p:cNvSpPr>
          <p:nvPr>
            <p:ph type="title"/>
          </p:nvPr>
        </p:nvSpPr>
        <p:spPr>
          <a:xfrm>
            <a:off x="5227135" y="214567"/>
            <a:ext cx="5998840" cy="1557802"/>
          </a:xfrm>
          <a:noFill/>
        </p:spPr>
        <p:txBody>
          <a:bodyPr vert="horz" lIns="91440" tIns="45720" rIns="91440" bIns="45720" rtlCol="0" anchor="b">
            <a:normAutofit/>
          </a:bodyPr>
          <a:lstStyle/>
          <a:p>
            <a:r>
              <a:rPr lang="en-US" sz="5200"/>
              <a:t>Instant messaging Protocols </a:t>
            </a:r>
          </a:p>
        </p:txBody>
      </p:sp>
      <p:pic>
        <p:nvPicPr>
          <p:cNvPr id="5" name="Picture 4" descr="Person watching empty phone">
            <a:extLst>
              <a:ext uri="{FF2B5EF4-FFF2-40B4-BE49-F238E27FC236}">
                <a16:creationId xmlns:a16="http://schemas.microsoft.com/office/drawing/2014/main" id="{9B046617-CB53-EEE3-1111-814C919E8EE0}"/>
              </a:ext>
            </a:extLst>
          </p:cNvPr>
          <p:cNvPicPr>
            <a:picLocks noChangeAspect="1"/>
          </p:cNvPicPr>
          <p:nvPr/>
        </p:nvPicPr>
        <p:blipFill>
          <a:blip r:embed="rId2"/>
          <a:srcRect l="40497" r="10905" b="-1"/>
          <a:stretch/>
        </p:blipFill>
        <p:spPr>
          <a:xfrm>
            <a:off x="20" y="10"/>
            <a:ext cx="4992985" cy="6857990"/>
          </a:xfrm>
          <a:prstGeom prst="rect">
            <a:avLst/>
          </a:prstGeom>
        </p:spPr>
      </p:pic>
      <p:sp>
        <p:nvSpPr>
          <p:cNvPr id="3" name="TextBox 2">
            <a:extLst>
              <a:ext uri="{FF2B5EF4-FFF2-40B4-BE49-F238E27FC236}">
                <a16:creationId xmlns:a16="http://schemas.microsoft.com/office/drawing/2014/main" id="{C84E099E-D8D3-1C39-8283-1FBAF6C1E1CD}"/>
              </a:ext>
            </a:extLst>
          </p:cNvPr>
          <p:cNvSpPr txBox="1"/>
          <p:nvPr/>
        </p:nvSpPr>
        <p:spPr>
          <a:xfrm>
            <a:off x="6115317" y="2743200"/>
            <a:ext cx="5247340" cy="349687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600"/>
          </a:p>
        </p:txBody>
      </p:sp>
      <p:sp>
        <p:nvSpPr>
          <p:cNvPr id="4" name="TextBox 3">
            <a:extLst>
              <a:ext uri="{FF2B5EF4-FFF2-40B4-BE49-F238E27FC236}">
                <a16:creationId xmlns:a16="http://schemas.microsoft.com/office/drawing/2014/main" id="{5F128E1F-2A10-80EF-578A-2EF1948D90CB}"/>
              </a:ext>
            </a:extLst>
          </p:cNvPr>
          <p:cNvSpPr txBox="1"/>
          <p:nvPr/>
        </p:nvSpPr>
        <p:spPr>
          <a:xfrm>
            <a:off x="5651085" y="2125278"/>
            <a:ext cx="5574890" cy="2800767"/>
          </a:xfrm>
          <a:prstGeom prst="rect">
            <a:avLst/>
          </a:prstGeom>
          <a:noFill/>
        </p:spPr>
        <p:txBody>
          <a:bodyPr wrap="square" rtlCol="0">
            <a:spAutoFit/>
          </a:bodyPr>
          <a:lstStyle/>
          <a:p>
            <a:r>
              <a:rPr lang="en-US" sz="2000">
                <a:latin typeface="Calibri" panose="020F0502020204030204" pitchFamily="34" charset="0"/>
                <a:ea typeface="Calibri" panose="020F0502020204030204" pitchFamily="34" charset="0"/>
                <a:cs typeface="Calibri" panose="020F0502020204030204" pitchFamily="34" charset="0"/>
              </a:rPr>
              <a:t>IRC: </a:t>
            </a:r>
            <a:r>
              <a:rPr lang="en-US" sz="2000" i="0">
                <a:solidFill>
                  <a:srgbClr val="001D35"/>
                </a:solidFill>
                <a:effectLst/>
                <a:latin typeface="Calibri" panose="020F0502020204030204" pitchFamily="34" charset="0"/>
                <a:ea typeface="Calibri" panose="020F0502020204030204" pitchFamily="34" charset="0"/>
                <a:cs typeface="Calibri" panose="020F0502020204030204" pitchFamily="34" charset="0"/>
              </a:rPr>
              <a:t>Group discussion in chat rooms, private messages, data transfer, and server-side and client-side commands</a:t>
            </a:r>
          </a:p>
          <a:p>
            <a:endParaRPr lang="en-US" sz="2000">
              <a:solidFill>
                <a:srgbClr val="001D35"/>
              </a:solidFill>
              <a:latin typeface="Calibri" panose="020F0502020204030204" pitchFamily="34" charset="0"/>
              <a:ea typeface="Calibri" panose="020F0502020204030204" pitchFamily="34" charset="0"/>
              <a:cs typeface="Calibri" panose="020F0502020204030204" pitchFamily="34" charset="0"/>
            </a:endParaRPr>
          </a:p>
          <a:p>
            <a:r>
              <a:rPr lang="en-US" sz="2000">
                <a:solidFill>
                  <a:srgbClr val="001D35"/>
                </a:solidFill>
                <a:latin typeface="Calibri" panose="020F0502020204030204" pitchFamily="34" charset="0"/>
                <a:ea typeface="Calibri" panose="020F0502020204030204" pitchFamily="34" charset="0"/>
                <a:cs typeface="Calibri" panose="020F0502020204030204" pitchFamily="34" charset="0"/>
              </a:rPr>
              <a:t>SMPP: </a:t>
            </a:r>
            <a:r>
              <a:rPr lang="en-US" sz="2000" i="0">
                <a:solidFill>
                  <a:srgbClr val="0C1B2C"/>
                </a:solidFill>
                <a:effectLst/>
                <a:latin typeface="Calibri" panose="020F0502020204030204" pitchFamily="34" charset="0"/>
                <a:ea typeface="Calibri" panose="020F0502020204030204" pitchFamily="34" charset="0"/>
                <a:cs typeface="Calibri" panose="020F0502020204030204" pitchFamily="34" charset="0"/>
              </a:rPr>
              <a:t>SMPP (short message peer-to-peer protocol) is a telecommunications industry protocol for exchanging SMS messages over the Internet.</a:t>
            </a:r>
          </a:p>
          <a:p>
            <a:endParaRPr lang="en-US">
              <a:solidFill>
                <a:srgbClr val="0C1B2C"/>
              </a:solidFill>
              <a:latin typeface="Calibri" panose="020F0502020204030204" pitchFamily="34" charset="0"/>
              <a:ea typeface="Calibri" panose="020F0502020204030204" pitchFamily="34" charset="0"/>
              <a:cs typeface="Calibri" panose="020F0502020204030204" pitchFamily="34" charset="0"/>
            </a:endParaRPr>
          </a:p>
          <a:p>
            <a:endParaRPr lang="en-US">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604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les">
            <a:extLst>
              <a:ext uri="{FF2B5EF4-FFF2-40B4-BE49-F238E27FC236}">
                <a16:creationId xmlns:a16="http://schemas.microsoft.com/office/drawing/2014/main" id="{E8FF2237-34B8-4AAC-C46A-B42DF4C98AE1}"/>
              </a:ext>
            </a:extLst>
          </p:cNvPr>
          <p:cNvPicPr>
            <a:picLocks noChangeAspect="1"/>
          </p:cNvPicPr>
          <p:nvPr/>
        </p:nvPicPr>
        <p:blipFill>
          <a:blip r:embed="rId2"/>
          <a:srcRect l="14552" r="32794" b="3"/>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C24056-6B65-CBBB-7E4F-D3BDD22B272D}"/>
              </a:ext>
            </a:extLst>
          </p:cNvPr>
          <p:cNvSpPr>
            <a:spLocks noGrp="1"/>
          </p:cNvSpPr>
          <p:nvPr>
            <p:ph type="title"/>
          </p:nvPr>
        </p:nvSpPr>
        <p:spPr>
          <a:xfrm>
            <a:off x="6115317" y="405685"/>
            <a:ext cx="5464968" cy="1559301"/>
          </a:xfrm>
        </p:spPr>
        <p:txBody>
          <a:bodyPr>
            <a:normAutofit/>
          </a:bodyPr>
          <a:lstStyle/>
          <a:p>
            <a:r>
              <a:rPr lang="en-US" sz="4000"/>
              <a:t>File transfer </a:t>
            </a:r>
          </a:p>
        </p:txBody>
      </p:sp>
      <p:sp>
        <p:nvSpPr>
          <p:cNvPr id="3" name="Content Placeholder 2">
            <a:extLst>
              <a:ext uri="{FF2B5EF4-FFF2-40B4-BE49-F238E27FC236}">
                <a16:creationId xmlns:a16="http://schemas.microsoft.com/office/drawing/2014/main" id="{930AD2FA-C8C4-3159-5288-4DE6D3B02735}"/>
              </a:ext>
            </a:extLst>
          </p:cNvPr>
          <p:cNvSpPr>
            <a:spLocks noGrp="1"/>
          </p:cNvSpPr>
          <p:nvPr>
            <p:ph idx="1"/>
          </p:nvPr>
        </p:nvSpPr>
        <p:spPr>
          <a:xfrm>
            <a:off x="6115317" y="2743200"/>
            <a:ext cx="5247340" cy="3496878"/>
          </a:xfrm>
        </p:spPr>
        <p:txBody>
          <a:bodyPr vert="horz" lIns="91440" tIns="45720" rIns="91440" bIns="45720" rtlCol="0" anchor="ctr">
            <a:normAutofit/>
          </a:bodyPr>
          <a:lstStyle/>
          <a:p>
            <a:r>
              <a:rPr lang="en-US" sz="2000">
                <a:latin typeface="Roboto"/>
                <a:ea typeface="Roboto"/>
                <a:cs typeface="Roboto"/>
              </a:rPr>
              <a:t>File transfer refers to the </a:t>
            </a:r>
            <a:r>
              <a:rPr lang="en-US" sz="2000" b="1">
                <a:latin typeface="Roboto"/>
                <a:ea typeface="Roboto"/>
                <a:cs typeface="Roboto"/>
              </a:rPr>
              <a:t>exchange of data files</a:t>
            </a:r>
            <a:r>
              <a:rPr lang="en-US" sz="2000">
                <a:latin typeface="Roboto"/>
                <a:ea typeface="Roboto"/>
                <a:cs typeface="Roboto"/>
              </a:rPr>
              <a:t>, of any size or type, across computer systems and networks. According to Techopedia: “File transfer is the process of copying or moving a file from one computer to another over a network or internet connection.</a:t>
            </a:r>
            <a:endParaRPr lang="en-US" sz="2000"/>
          </a:p>
        </p:txBody>
      </p:sp>
    </p:spTree>
    <p:extLst>
      <p:ext uri="{BB962C8B-B14F-4D97-AF65-F5344CB8AC3E}">
        <p14:creationId xmlns:p14="http://schemas.microsoft.com/office/powerpoint/2010/main" val="1821292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2204396-64C1-A12F-D268-693556D47A2A}"/>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kern="1200">
                <a:solidFill>
                  <a:schemeClr val="tx1"/>
                </a:solidFill>
                <a:latin typeface="+mj-lt"/>
                <a:ea typeface="+mj-ea"/>
                <a:cs typeface="+mj-cs"/>
              </a:rPr>
              <a:t>FT protocol </a:t>
            </a:r>
          </a:p>
        </p:txBody>
      </p:sp>
      <p:sp>
        <p:nvSpPr>
          <p:cNvPr id="1033" name="Freeform: Shape 103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23D81F5-F406-B347-83DD-8AB0E5C104A5}"/>
              </a:ext>
            </a:extLst>
          </p:cNvPr>
          <p:cNvSpPr txBox="1"/>
          <p:nvPr/>
        </p:nvSpPr>
        <p:spPr>
          <a:xfrm>
            <a:off x="306238" y="1696228"/>
            <a:ext cx="5916580" cy="4597890"/>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r>
              <a:rPr lang="en-US" sz="1000" b="0" i="0">
                <a:effectLst/>
              </a:rPr>
              <a:t>File Transfer Protocol (FTP)</a:t>
            </a:r>
          </a:p>
          <a:p>
            <a:pPr indent="-228600">
              <a:lnSpc>
                <a:spcPct val="90000"/>
              </a:lnSpc>
              <a:spcAft>
                <a:spcPts val="600"/>
              </a:spcAft>
              <a:buFont typeface="Arial" panose="020B0604020202020204" pitchFamily="34" charset="0"/>
              <a:buChar char="•"/>
            </a:pPr>
            <a:r>
              <a:rPr lang="en-US" sz="1400"/>
              <a:t>A standard communication protocol that let users transfer files between a server and a client on a computer network. Fast BSS Transition (FT)</a:t>
            </a:r>
          </a:p>
          <a:p>
            <a:pPr indent="-228600">
              <a:lnSpc>
                <a:spcPct val="90000"/>
              </a:lnSpc>
              <a:spcAft>
                <a:spcPts val="600"/>
              </a:spcAft>
              <a:buFont typeface="Arial" panose="020B0604020202020204" pitchFamily="34" charset="0"/>
              <a:buChar char="•"/>
            </a:pPr>
            <a:r>
              <a:rPr lang="en-US" sz="1400"/>
              <a:t>Also known as IEEE 802.11r or </a:t>
            </a:r>
            <a:r>
              <a:rPr lang="en-US" sz="1400" err="1"/>
              <a:t>WiFi</a:t>
            </a:r>
            <a:r>
              <a:rPr lang="en-US" sz="1400"/>
              <a:t> Fast Roaming, this wireless protocol allows mobile devices to transition between access points (APs) more quickly and securely. FT reduces the time spent without connectivity when a device connects to a new AP by allowing the device to re-establish security and QoS parameters before reassociating with the new AP. </a:t>
            </a:r>
          </a:p>
          <a:p>
            <a:pPr indent="-228600">
              <a:lnSpc>
                <a:spcPct val="90000"/>
              </a:lnSpc>
              <a:spcAft>
                <a:spcPts val="600"/>
              </a:spcAft>
              <a:buFont typeface="Arial" panose="020B0604020202020204" pitchFamily="34" charset="0"/>
              <a:buChar char="•"/>
            </a:pPr>
            <a:r>
              <a:rPr lang="en-US" sz="1400" b="1">
                <a:solidFill>
                  <a:srgbClr val="111111"/>
                </a:solidFill>
                <a:latin typeface="Roboto"/>
                <a:ea typeface="Roboto"/>
                <a:cs typeface="Roboto"/>
              </a:rPr>
              <a:t>SFTP</a:t>
            </a:r>
            <a:r>
              <a:rPr lang="en-US" sz="1400">
                <a:solidFill>
                  <a:srgbClr val="111111"/>
                </a:solidFill>
                <a:latin typeface="Roboto"/>
                <a:ea typeface="Roboto"/>
                <a:cs typeface="Roboto"/>
              </a:rPr>
              <a:t>, or </a:t>
            </a:r>
            <a:r>
              <a:rPr lang="en-US" sz="1400" b="1">
                <a:solidFill>
                  <a:srgbClr val="111111"/>
                </a:solidFill>
                <a:latin typeface="Roboto"/>
                <a:ea typeface="Roboto"/>
                <a:cs typeface="Roboto"/>
              </a:rPr>
              <a:t>Secure File Transfer Protocol</a:t>
            </a:r>
            <a:r>
              <a:rPr lang="en-US" sz="1400">
                <a:solidFill>
                  <a:srgbClr val="111111"/>
                </a:solidFill>
                <a:latin typeface="Roboto"/>
                <a:ea typeface="Roboto"/>
                <a:cs typeface="Roboto"/>
              </a:rPr>
              <a:t>, is a secure version of the File Transfer Protocol (FTP). It is also known as SSH File Transfer Protocol because it's based on the Secure Shell (SSH) protocol. SFTP is designed to provide a secure method for transferring files between computers on a network using encryption to ensure that the data is protected during transit.</a:t>
            </a:r>
            <a:endParaRPr lang="en-US" sz="1400"/>
          </a:p>
          <a:p>
            <a:pPr indent="-228600">
              <a:lnSpc>
                <a:spcPct val="90000"/>
              </a:lnSpc>
              <a:spcAft>
                <a:spcPts val="600"/>
              </a:spcAft>
              <a:buFont typeface="Arial" panose="020B0604020202020204" pitchFamily="34" charset="0"/>
              <a:buChar char="•"/>
            </a:pPr>
            <a:r>
              <a:rPr lang="en-US" sz="1400"/>
              <a:t>FT allows for two options for message exchange between the client and the target AP: over-the-air or over the distribution system (DS), which is the wired network. </a:t>
            </a:r>
          </a:p>
          <a:p>
            <a:pPr indent="-228600">
              <a:lnSpc>
                <a:spcPct val="90000"/>
              </a:lnSpc>
              <a:spcAft>
                <a:spcPts val="600"/>
              </a:spcAft>
              <a:buFont typeface="Arial" panose="020B0604020202020204" pitchFamily="34" charset="0"/>
              <a:buChar char="•"/>
            </a:pPr>
            <a:r>
              <a:rPr lang="en-US" sz="1400" u="sng">
                <a:solidFill>
                  <a:srgbClr val="4007A2"/>
                </a:solidFill>
                <a:hlinkClick r:id="rId2"/>
              </a:rPr>
              <a:t>FTPS is a </a:t>
            </a:r>
            <a:r>
              <a:rPr lang="en-US" sz="1400" b="1" u="sng">
                <a:solidFill>
                  <a:srgbClr val="4007A2"/>
                </a:solidFill>
                <a:hlinkClick r:id="rId2"/>
              </a:rPr>
              <a:t>secure file transfer protocol that adds support for the TLS and SSL cryptographic protocols</a:t>
            </a:r>
            <a:r>
              <a:rPr lang="en-US" sz="1400" b="1" baseline="30000">
                <a:solidFill>
                  <a:srgbClr val="123BB6"/>
                </a:solidFill>
                <a:hlinkClick r:id="rId3"/>
              </a:rPr>
              <a:t>1</a:t>
            </a:r>
            <a:r>
              <a:rPr lang="en-US" sz="1400" b="1" baseline="30000">
                <a:solidFill>
                  <a:srgbClr val="123BB6"/>
                </a:solidFill>
                <a:hlinkClick r:id="rId4"/>
              </a:rPr>
              <a:t>2</a:t>
            </a:r>
            <a:r>
              <a:rPr lang="en-US" sz="1400">
                <a:solidFill>
                  <a:srgbClr val="111111"/>
                </a:solidFill>
              </a:rPr>
              <a:t>. </a:t>
            </a:r>
            <a:r>
              <a:rPr lang="en-US" sz="1400">
                <a:solidFill>
                  <a:srgbClr val="4007A2"/>
                </a:solidFill>
                <a:hlinkClick r:id="rId5"/>
              </a:rPr>
              <a:t>FTPS allows you to connect securely with your trading partners, customers, and users, and authenticate them through passwords, client certificates, and server certificates</a:t>
            </a:r>
            <a:r>
              <a:rPr lang="en-US" sz="1400" b="1" baseline="30000">
                <a:solidFill>
                  <a:srgbClr val="123BB6"/>
                </a:solidFill>
                <a:hlinkClick r:id="rId6"/>
              </a:rPr>
              <a:t>2</a:t>
            </a:r>
            <a:r>
              <a:rPr lang="en-US" sz="1400">
                <a:solidFill>
                  <a:srgbClr val="111111"/>
                </a:solidFill>
              </a:rPr>
              <a:t>. </a:t>
            </a:r>
            <a:r>
              <a:rPr lang="en-US" sz="1400">
                <a:solidFill>
                  <a:srgbClr val="4007A2"/>
                </a:solidFill>
                <a:hlinkClick r:id="rId7"/>
              </a:rPr>
              <a:t>FTPS is an extension to the commonly used FTP, which uses TCP as a transport layer protocol and is good for simple file transfers</a:t>
            </a:r>
            <a:r>
              <a:rPr lang="en-US" sz="1400" b="1" baseline="30000">
                <a:solidFill>
                  <a:srgbClr val="123BB6"/>
                </a:solidFill>
                <a:hlinkClick r:id="rId8"/>
              </a:rPr>
              <a:t>1</a:t>
            </a:r>
            <a:r>
              <a:rPr lang="en-US" sz="1400" b="1" baseline="30000">
                <a:solidFill>
                  <a:srgbClr val="123BB6"/>
                </a:solidFill>
                <a:hlinkClick r:id="rId9"/>
              </a:rPr>
              <a:t>3</a:t>
            </a:r>
            <a:r>
              <a:rPr lang="en-US" sz="1400">
                <a:solidFill>
                  <a:srgbClr val="111111"/>
                </a:solidFill>
              </a:rPr>
              <a:t>.</a:t>
            </a:r>
            <a:endParaRPr lang="en-US" sz="1400"/>
          </a:p>
        </p:txBody>
      </p:sp>
      <p:sp>
        <p:nvSpPr>
          <p:cNvPr id="1035" name="Oval 103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ile Transfer Protocol (FTP) in ...">
            <a:extLst>
              <a:ext uri="{FF2B5EF4-FFF2-40B4-BE49-F238E27FC236}">
                <a16:creationId xmlns:a16="http://schemas.microsoft.com/office/drawing/2014/main" id="{32319869-3BDD-A7EB-E3B6-D2B3BDE15023}"/>
              </a:ext>
            </a:extLst>
          </p:cNvPr>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7004820" y="2146744"/>
            <a:ext cx="4663416" cy="236871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extLst>
            <a:ext uri="{909E8E84-426E-40DD-AFC4-6F175D3DCCD1}">
              <a14:hiddenFill xmlns:a14="http://schemas.microsoft.com/office/drawing/2010/main">
                <a:solidFill>
                  <a:srgbClr val="FFFFFF"/>
                </a:solidFill>
              </a14:hiddenFill>
            </a:ext>
          </a:extLst>
        </p:spPr>
      </p:pic>
      <p:sp>
        <p:nvSpPr>
          <p:cNvPr id="1037" name="Freeform: Shape 103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039" name="Straight Connector 103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041" name="Freeform: Shape 104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5" name="Freeform: Shape 104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832867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E649A3-D842-BB96-7BFF-2EF554D31091}"/>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FTPS protocol </a:t>
            </a:r>
          </a:p>
        </p:txBody>
      </p:sp>
      <p:sp>
        <p:nvSpPr>
          <p:cNvPr id="3" name="Content Placeholder 2">
            <a:extLst>
              <a:ext uri="{FF2B5EF4-FFF2-40B4-BE49-F238E27FC236}">
                <a16:creationId xmlns:a16="http://schemas.microsoft.com/office/drawing/2014/main" id="{F31ABF21-7941-F7C1-266A-457081909881}"/>
              </a:ext>
            </a:extLst>
          </p:cNvPr>
          <p:cNvSpPr>
            <a:spLocks noGrp="1"/>
          </p:cNvSpPr>
          <p:nvPr>
            <p:ph idx="1"/>
          </p:nvPr>
        </p:nvSpPr>
        <p:spPr>
          <a:xfrm>
            <a:off x="6503158" y="649480"/>
            <a:ext cx="4862447" cy="5546047"/>
          </a:xfrm>
        </p:spPr>
        <p:txBody>
          <a:bodyPr anchor="ctr">
            <a:normAutofit/>
          </a:bodyPr>
          <a:lstStyle/>
          <a:p>
            <a:r>
              <a:rPr lang="en-US" sz="2000" b="0" i="0">
                <a:effectLst/>
                <a:latin typeface="Google Sans"/>
              </a:rPr>
              <a:t>Uses Secure Sockets Layer (SSL) or Transport Layer Security (TLS) protocols to encrypt data in transit</a:t>
            </a:r>
            <a:endParaRPr lang="en-US" sz="2000"/>
          </a:p>
        </p:txBody>
      </p:sp>
    </p:spTree>
    <p:extLst>
      <p:ext uri="{BB962C8B-B14F-4D97-AF65-F5344CB8AC3E}">
        <p14:creationId xmlns:p14="http://schemas.microsoft.com/office/powerpoint/2010/main" val="457063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0E19D8891FFD4AB0D08447E85CFA3D" ma:contentTypeVersion="17" ma:contentTypeDescription="Create a new document." ma:contentTypeScope="" ma:versionID="6e3b13a59caff30b73a1858a17eee4db">
  <xsd:schema xmlns:xsd="http://www.w3.org/2001/XMLSchema" xmlns:xs="http://www.w3.org/2001/XMLSchema" xmlns:p="http://schemas.microsoft.com/office/2006/metadata/properties" xmlns:ns3="1cfc1845-9108-4618-bc1a-63445a120a23" xmlns:ns4="377ecb50-ed83-4b0f-b04c-958618003fb5" targetNamespace="http://schemas.microsoft.com/office/2006/metadata/properties" ma:root="true" ma:fieldsID="baf8c716fa14ae9c78ca1ad2d6715bb7" ns3:_="" ns4:_="">
    <xsd:import namespace="1cfc1845-9108-4618-bc1a-63445a120a23"/>
    <xsd:import namespace="377ecb50-ed83-4b0f-b04c-958618003fb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ServiceDateTaken" minOccurs="0"/>
                <xsd:element ref="ns3:MediaLengthInSeconds" minOccurs="0"/>
                <xsd:element ref="ns3:MediaServiceAutoKeyPoints" minOccurs="0"/>
                <xsd:element ref="ns3:MediaServiceKeyPoint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fc1845-9108-4618-bc1a-63445a120a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77ecb50-ed83-4b0f-b04c-958618003fb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cfc1845-9108-4618-bc1a-63445a120a23" xsi:nil="true"/>
  </documentManagement>
</p:properties>
</file>

<file path=customXml/itemProps1.xml><?xml version="1.0" encoding="utf-8"?>
<ds:datastoreItem xmlns:ds="http://schemas.openxmlformats.org/officeDocument/2006/customXml" ds:itemID="{FAC7EFA7-C371-462B-9D9B-6B98B4047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fc1845-9108-4618-bc1a-63445a120a23"/>
    <ds:schemaRef ds:uri="377ecb50-ed83-4b0f-b04c-958618003f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3BC011-CB84-4234-BD56-416CB802E53C}">
  <ds:schemaRefs>
    <ds:schemaRef ds:uri="http://schemas.microsoft.com/sharepoint/v3/contenttype/forms"/>
  </ds:schemaRefs>
</ds:datastoreItem>
</file>

<file path=customXml/itemProps3.xml><?xml version="1.0" encoding="utf-8"?>
<ds:datastoreItem xmlns:ds="http://schemas.openxmlformats.org/officeDocument/2006/customXml" ds:itemID="{86E21EBD-4594-49B9-8CBB-582B3B4DE9D9}">
  <ds:schemaRefs>
    <ds:schemaRef ds:uri="http://schemas.microsoft.com/office/infopath/2007/PartnerControls"/>
    <ds:schemaRef ds:uri="1cfc1845-9108-4618-bc1a-63445a120a23"/>
    <ds:schemaRef ds:uri="http://www.w3.org/XML/1998/namespac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openxmlformats.org/package/2006/metadata/core-properties"/>
    <ds:schemaRef ds:uri="377ecb50-ed83-4b0f-b04c-958618003fb5"/>
  </ds:schemaRefs>
</ds:datastoreItem>
</file>

<file path=docProps/app.xml><?xml version="1.0" encoding="utf-8"?>
<Properties xmlns="http://schemas.openxmlformats.org/officeDocument/2006/extended-properties" xmlns:vt="http://schemas.openxmlformats.org/officeDocument/2006/docPropsVTypes">
  <TotalTime>1</TotalTime>
  <Words>1149</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-apple-system</vt:lpstr>
      <vt:lpstr>Aptos</vt:lpstr>
      <vt:lpstr>Aptos Display</vt:lpstr>
      <vt:lpstr>Arial</vt:lpstr>
      <vt:lpstr>Calibri</vt:lpstr>
      <vt:lpstr>Google Sans</vt:lpstr>
      <vt:lpstr>helveticaregular</vt:lpstr>
      <vt:lpstr>LatoWeb</vt:lpstr>
      <vt:lpstr>Roboto</vt:lpstr>
      <vt:lpstr>Office Theme</vt:lpstr>
      <vt:lpstr>Web Warriors </vt:lpstr>
      <vt:lpstr>Definition of the World Wide Web</vt:lpstr>
      <vt:lpstr>The three main internet protocols used for the worldwide web</vt:lpstr>
      <vt:lpstr>Web Programming Languages</vt:lpstr>
      <vt:lpstr>Instant messaging </vt:lpstr>
      <vt:lpstr>Instant messaging Protocols </vt:lpstr>
      <vt:lpstr>File transfer </vt:lpstr>
      <vt:lpstr>FT protocol </vt:lpstr>
      <vt:lpstr>FTPS protocol </vt:lpstr>
      <vt:lpstr>SFTP Protocols</vt:lpstr>
      <vt:lpstr>Email Definition</vt:lpstr>
      <vt:lpstr>Email Protocols </vt:lpstr>
      <vt:lpstr>What Is the Internet? </vt:lpstr>
      <vt:lpstr>What is FTP, FTPS, and SFTP? </vt:lpstr>
      <vt:lpstr>PowerPoint Presentation</vt:lpstr>
    </vt:vector>
  </TitlesOfParts>
  <Company>EPS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Makayla Hogg</dc:creator>
  <cp:lastModifiedBy>Suri Kasel</cp:lastModifiedBy>
  <cp:revision>2</cp:revision>
  <dcterms:created xsi:type="dcterms:W3CDTF">2024-09-23T21:08:48Z</dcterms:created>
  <dcterms:modified xsi:type="dcterms:W3CDTF">2024-10-02T15:04:21Z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2145c00-f4d6-4f27-874c-dea6154370e3_Enabled">
    <vt:lpwstr>true</vt:lpwstr>
  </property>
  <property fmtid="{D5CDD505-2E9C-101B-9397-08002B2CF9AE}" pid="3" name="MSIP_Label_f2145c00-f4d6-4f27-874c-dea6154370e3_SetDate">
    <vt:lpwstr>2024-09-23T21:08:48Z</vt:lpwstr>
  </property>
  <property fmtid="{D5CDD505-2E9C-101B-9397-08002B2CF9AE}" pid="4" name="MSIP_Label_f2145c00-f4d6-4f27-874c-dea6154370e3_Method">
    <vt:lpwstr>Standard</vt:lpwstr>
  </property>
  <property fmtid="{D5CDD505-2E9C-101B-9397-08002B2CF9AE}" pid="5" name="MSIP_Label_f2145c00-f4d6-4f27-874c-dea6154370e3_Name">
    <vt:lpwstr>defa4170-0d19-0005-0004-bc88714345d2</vt:lpwstr>
  </property>
  <property fmtid="{D5CDD505-2E9C-101B-9397-08002B2CF9AE}" pid="6" name="MSIP_Label_f2145c00-f4d6-4f27-874c-dea6154370e3_SiteId">
    <vt:lpwstr>b2681e8b-dd20-46cf-b163-371a2d7c6014</vt:lpwstr>
  </property>
  <property fmtid="{D5CDD505-2E9C-101B-9397-08002B2CF9AE}" pid="7" name="MSIP_Label_f2145c00-f4d6-4f27-874c-dea6154370e3_ActionId">
    <vt:lpwstr>ee95b0c7-44ae-4fd6-82df-3373bb199ad4</vt:lpwstr>
  </property>
  <property fmtid="{D5CDD505-2E9C-101B-9397-08002B2CF9AE}" pid="8" name="MSIP_Label_f2145c00-f4d6-4f27-874c-dea6154370e3_ContentBits">
    <vt:lpwstr>0</vt:lpwstr>
  </property>
  <property fmtid="{D5CDD505-2E9C-101B-9397-08002B2CF9AE}" pid="9" name="ContentTypeId">
    <vt:lpwstr>0x010100A70E19D8891FFD4AB0D08447E85CFA3D</vt:lpwstr>
  </property>
</Properties>
</file>