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5" r:id="rId3"/>
    <p:sldId id="277" r:id="rId4"/>
    <p:sldId id="303" r:id="rId5"/>
    <p:sldId id="270" r:id="rId6"/>
    <p:sldId id="265" r:id="rId7"/>
    <p:sldId id="304" r:id="rId8"/>
    <p:sldId id="296" r:id="rId9"/>
    <p:sldId id="295" r:id="rId10"/>
    <p:sldId id="294" r:id="rId11"/>
    <p:sldId id="282" r:id="rId12"/>
    <p:sldId id="258" r:id="rId13"/>
    <p:sldId id="281" r:id="rId14"/>
    <p:sldId id="280" r:id="rId15"/>
    <p:sldId id="264" r:id="rId16"/>
    <p:sldId id="297" r:id="rId17"/>
    <p:sldId id="298" r:id="rId18"/>
    <p:sldId id="311" r:id="rId19"/>
    <p:sldId id="309" r:id="rId20"/>
    <p:sldId id="310" r:id="rId21"/>
    <p:sldId id="300" r:id="rId22"/>
    <p:sldId id="312" r:id="rId23"/>
    <p:sldId id="299" r:id="rId24"/>
    <p:sldId id="301" r:id="rId25"/>
    <p:sldId id="302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EB9"/>
    <a:srgbClr val="7784B9"/>
    <a:srgbClr val="B0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DD22-4877-4328-B889-9B29F219F336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B7317-3CE4-49D4-BAD1-B0578468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8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6E09-9DF1-4731-94BC-A93BEC18F98B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D18-01AA-4247-9FC1-8BEB33CCEFF3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2B70-EAF9-49EB-B3C0-7A843BF3DD4D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766-3FC2-4FB4-BC86-E5656D55E88A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DA95-30CE-43D8-BB55-3C50E938B917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E659-FF89-4A76-A7E7-F93AD39AF385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6C37-B749-46FC-BAD3-EAD9AC2B66AA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5E97-DE92-4C72-88B8-3962322EA6EF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730D-6EBF-4ECC-B260-CE7881EE3927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528-AB56-4B86-979B-B7653F38FA7F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9690-D7D2-47AC-8F7D-6B3E71C9AD9F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4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7BFB-9092-42C6-915A-4EF55A8FB184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8F25-CF4F-4338-BB35-D08325CF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8"/>
          <a:stretch/>
        </p:blipFill>
        <p:spPr>
          <a:xfrm>
            <a:off x="0" y="1608119"/>
            <a:ext cx="12161520" cy="52452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84563" y="319117"/>
            <a:ext cx="10058400" cy="31999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Automated Freshness And Defection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Scheduling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764" r="1390" b="11446"/>
          <a:stretch/>
        </p:blipFill>
        <p:spPr>
          <a:xfrm>
            <a:off x="2121106" y="4094475"/>
            <a:ext cx="7680960" cy="2181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937" r="1621" b="12829"/>
          <a:stretch/>
        </p:blipFill>
        <p:spPr>
          <a:xfrm>
            <a:off x="2121106" y="1163782"/>
            <a:ext cx="7680960" cy="29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Scheduling</a:t>
            </a:r>
            <a:endParaRPr lang="en-US" b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8"/>
          <a:stretch/>
        </p:blipFill>
        <p:spPr>
          <a:xfrm>
            <a:off x="1341120" y="1735196"/>
            <a:ext cx="9509760" cy="4049739"/>
          </a:xfr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5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Context Diagram</a:t>
            </a:r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u="sng" dirty="0"/>
              <a:t>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24" y="1131116"/>
            <a:ext cx="6309360" cy="54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Flow Diagram</a:t>
            </a:r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u="sng" dirty="0"/>
              <a:t>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19" y="1453815"/>
            <a:ext cx="4971872" cy="4846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4763" y="1117793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82527" y="1159114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71" y="1745764"/>
            <a:ext cx="3301491" cy="4351338"/>
          </a:xfrm>
        </p:spPr>
      </p:pic>
    </p:spTree>
    <p:extLst>
      <p:ext uri="{BB962C8B-B14F-4D97-AF65-F5344CB8AC3E}">
        <p14:creationId xmlns:p14="http://schemas.microsoft.com/office/powerpoint/2010/main" val="330773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Workflow Diagram</a:t>
            </a:r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u="sng" dirty="0"/>
              <a:t>                        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1107983"/>
            <a:ext cx="6217920" cy="5501565"/>
          </a:xfr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5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9" y="166005"/>
            <a:ext cx="10515600" cy="9666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24" y="949725"/>
            <a:ext cx="7455359" cy="55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5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311565"/>
            <a:ext cx="5183909" cy="486539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ctr">
              <a:buClr>
                <a:srgbClr val="679015"/>
              </a:buClr>
              <a:buNone/>
            </a:pPr>
            <a:r>
              <a:rPr lang="en-GB" b="1" dirty="0">
                <a:ea typeface="+mn-lt"/>
                <a:cs typeface="+mn-lt"/>
              </a:rPr>
              <a:t>Functional Requirements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The system should be able to identify stale and defected fruits.</a:t>
            </a:r>
            <a:endParaRPr lang="en-US" dirty="0"/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T</a:t>
            </a:r>
            <a:r>
              <a:rPr lang="en-GB" dirty="0">
                <a:ea typeface="+mn-lt"/>
                <a:cs typeface="+mn-lt"/>
              </a:rPr>
              <a:t>he system should be able to separate the defected fruits from the fresh ones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The system should have an enriched and versatile database of fruits.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322A4DB-D2B5-4EF8-838F-BFD13DA62817}"/>
              </a:ext>
            </a:extLst>
          </p:cNvPr>
          <p:cNvSpPr txBox="1">
            <a:spLocks/>
          </p:cNvSpPr>
          <p:nvPr/>
        </p:nvSpPr>
        <p:spPr>
          <a:xfrm>
            <a:off x="6478269" y="1311565"/>
            <a:ext cx="4875530" cy="447958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ea typeface="+mn-lt"/>
                <a:cs typeface="+mn-lt"/>
              </a:rPr>
              <a:t>Non-Functional Requirements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T</a:t>
            </a:r>
            <a:r>
              <a:rPr lang="en-GB" dirty="0">
                <a:ea typeface="+mn-lt"/>
                <a:cs typeface="+mn-lt"/>
              </a:rPr>
              <a:t>he system should need the least amount of human inspection during the automated process.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The system should be user-friendly.</a:t>
            </a:r>
          </a:p>
          <a:p>
            <a:pPr marL="0" indent="0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  <a:p>
            <a:pPr marL="304165" indent="-304165">
              <a:buClr>
                <a:srgbClr val="679015"/>
              </a:buClr>
            </a:pPr>
            <a:endParaRPr lang="en-GB" dirty="0"/>
          </a:p>
          <a:p>
            <a:pPr>
              <a:buClr>
                <a:srgbClr val="89C01C">
                  <a:lumMod val="75000"/>
                </a:srgbClr>
              </a:buClr>
            </a:pP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53018" y="1468582"/>
            <a:ext cx="0" cy="391621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2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467112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 algn="just">
              <a:buClr>
                <a:srgbClr val="679015"/>
              </a:buClr>
            </a:pPr>
            <a:r>
              <a:rPr lang="en-GB" dirty="0"/>
              <a:t>We used </a:t>
            </a:r>
            <a:r>
              <a:rPr lang="en-GB" dirty="0" err="1"/>
              <a:t>Katalon</a:t>
            </a:r>
            <a:r>
              <a:rPr lang="en-GB" dirty="0"/>
              <a:t> software for testing different functionalities of the system.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Authentication, processing and interaction were tested in a total of 3 test suites.</a:t>
            </a:r>
            <a:endParaRPr lang="en-GB" dirty="0"/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We performed 6 different test cases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The outcome ensures that minimal faults/crashes occur during the usage of the system by the respected users.</a:t>
            </a:r>
            <a:endParaRPr lang="en-GB" dirty="0"/>
          </a:p>
          <a:p>
            <a:pPr marL="304165" indent="-304165">
              <a:buClr>
                <a:srgbClr val="679015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83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5B9BD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Software Testing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311565"/>
            <a:ext cx="5183909" cy="486539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ctr">
              <a:buClr>
                <a:srgbClr val="679015"/>
              </a:buClr>
              <a:buNone/>
            </a:pPr>
            <a:r>
              <a:rPr lang="en-GB" b="1" dirty="0">
                <a:ea typeface="+mn-lt"/>
                <a:cs typeface="+mn-lt"/>
              </a:rPr>
              <a:t>Authentication</a:t>
            </a:r>
          </a:p>
          <a:p>
            <a:pPr marL="0" indent="0" algn="just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322A4DB-D2B5-4EF8-838F-BFD13DA62817}"/>
              </a:ext>
            </a:extLst>
          </p:cNvPr>
          <p:cNvSpPr txBox="1">
            <a:spLocks/>
          </p:cNvSpPr>
          <p:nvPr/>
        </p:nvSpPr>
        <p:spPr>
          <a:xfrm>
            <a:off x="6478269" y="1311565"/>
            <a:ext cx="4875530" cy="447958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ea typeface="+mn-lt"/>
                <a:cs typeface="+mn-lt"/>
              </a:rPr>
              <a:t>False Authentication</a:t>
            </a:r>
          </a:p>
          <a:p>
            <a:pPr marL="0" indent="0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  <a:p>
            <a:pPr marL="304165" indent="-304165">
              <a:buClr>
                <a:srgbClr val="679015"/>
              </a:buClr>
            </a:pPr>
            <a:endParaRPr lang="en-GB" dirty="0"/>
          </a:p>
          <a:p>
            <a:pPr>
              <a:buClr>
                <a:srgbClr val="89C01C">
                  <a:lumMod val="75000"/>
                </a:srgbClr>
              </a:buClr>
            </a:pP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53018" y="1468582"/>
            <a:ext cx="0" cy="391621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image3.png"/>
          <p:cNvPicPr>
            <a:picLocks/>
          </p:cNvPicPr>
          <p:nvPr/>
        </p:nvPicPr>
        <p:blipFill rotWithShape="1">
          <a:blip r:embed="rId3"/>
          <a:srcRect b="12962"/>
          <a:stretch/>
        </p:blipFill>
        <p:spPr>
          <a:xfrm>
            <a:off x="839787" y="2397998"/>
            <a:ext cx="5157787" cy="2209499"/>
          </a:xfrm>
          <a:prstGeom prst="rect">
            <a:avLst/>
          </a:prstGeom>
          <a:ln/>
        </p:spPr>
      </p:pic>
      <p:pic>
        <p:nvPicPr>
          <p:cNvPr id="14" name="image2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8269" y="2422226"/>
            <a:ext cx="5183188" cy="23331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628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5B9BD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Software Testing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311565"/>
            <a:ext cx="5183909" cy="486539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ctr">
              <a:buClr>
                <a:srgbClr val="679015"/>
              </a:buClr>
              <a:buNone/>
            </a:pPr>
            <a:r>
              <a:rPr lang="en-GB" b="1" dirty="0">
                <a:ea typeface="+mn-lt"/>
                <a:cs typeface="+mn-lt"/>
              </a:rPr>
              <a:t>Image Processing</a:t>
            </a:r>
          </a:p>
          <a:p>
            <a:pPr marL="0" indent="0" algn="just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322A4DB-D2B5-4EF8-838F-BFD13DA62817}"/>
              </a:ext>
            </a:extLst>
          </p:cNvPr>
          <p:cNvSpPr txBox="1">
            <a:spLocks/>
          </p:cNvSpPr>
          <p:nvPr/>
        </p:nvSpPr>
        <p:spPr>
          <a:xfrm>
            <a:off x="6478269" y="1311565"/>
            <a:ext cx="4875530" cy="447958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ea typeface="+mn-lt"/>
                <a:cs typeface="+mn-lt"/>
              </a:rPr>
              <a:t>Records Retrieval</a:t>
            </a:r>
          </a:p>
          <a:p>
            <a:pPr marL="0" indent="0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  <a:p>
            <a:pPr marL="304165" indent="-304165">
              <a:buClr>
                <a:srgbClr val="679015"/>
              </a:buClr>
            </a:pPr>
            <a:endParaRPr lang="en-GB" dirty="0"/>
          </a:p>
          <a:p>
            <a:pPr>
              <a:buClr>
                <a:srgbClr val="89C01C">
                  <a:lumMod val="75000"/>
                </a:srgbClr>
              </a:buClr>
            </a:pP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53018" y="1468582"/>
            <a:ext cx="0" cy="391621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759" y="2251189"/>
            <a:ext cx="5275350" cy="2378710"/>
          </a:xfrm>
          <a:prstGeom prst="rect">
            <a:avLst/>
          </a:prstGeom>
          <a:ln/>
        </p:spPr>
      </p:pic>
      <p:pic>
        <p:nvPicPr>
          <p:cNvPr id="12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78269" y="2081644"/>
            <a:ext cx="4762613" cy="2717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96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Group Foxtrot-A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343071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 algn="just">
              <a:buClr>
                <a:srgbClr val="679015"/>
              </a:buClr>
            </a:pPr>
            <a:endParaRPr lang="en-GB" dirty="0"/>
          </a:p>
          <a:p>
            <a:pPr marL="304165" indent="-304165">
              <a:buClr>
                <a:srgbClr val="679015"/>
              </a:buClr>
            </a:pPr>
            <a:endParaRPr lang="en-GB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583945"/>
              </p:ext>
            </p:extLst>
          </p:nvPr>
        </p:nvGraphicFramePr>
        <p:xfrm>
          <a:off x="2004290" y="1646772"/>
          <a:ext cx="9257632" cy="39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0">
                  <a:extLst>
                    <a:ext uri="{9D8B030D-6E8A-4147-A177-3AD203B41FA5}">
                      <a16:colId xmlns:a16="http://schemas.microsoft.com/office/drawing/2014/main" val="119175850"/>
                    </a:ext>
                  </a:extLst>
                </a:gridCol>
                <a:gridCol w="4445602">
                  <a:extLst>
                    <a:ext uri="{9D8B030D-6E8A-4147-A177-3AD203B41FA5}">
                      <a16:colId xmlns:a16="http://schemas.microsoft.com/office/drawing/2014/main" val="2108328366"/>
                    </a:ext>
                  </a:extLst>
                </a:gridCol>
              </a:tblGrid>
              <a:tr h="513273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08746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Sumaiya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Kashmin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Zim</a:t>
                      </a:r>
                      <a:r>
                        <a:rPr lang="en-US" sz="200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201814016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26665"/>
                  </a:ext>
                </a:extLst>
              </a:tr>
              <a:tr h="6625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Zannatul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Ferdous</a:t>
                      </a:r>
                      <a:r>
                        <a:rPr lang="en-US" sz="2000" dirty="0"/>
                        <a:t>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201814024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19431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Eusha</a:t>
                      </a:r>
                      <a:r>
                        <a:rPr lang="en-US" sz="2000" dirty="0"/>
                        <a:t> Khan	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201814032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60216"/>
                  </a:ext>
                </a:extLst>
              </a:tr>
              <a:tr h="6951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Fardeen</a:t>
                      </a:r>
                      <a:r>
                        <a:rPr lang="en-US" sz="2000" dirty="0"/>
                        <a:t> Ashraf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201814046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51524"/>
                  </a:ext>
                </a:extLst>
              </a:tr>
              <a:tr h="5132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Md. </a:t>
                      </a:r>
                      <a:r>
                        <a:rPr lang="en-US" sz="2000" dirty="0" err="1"/>
                        <a:t>Shahir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Zaoad</a:t>
                      </a:r>
                      <a:r>
                        <a:rPr lang="en-US" sz="200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201814058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9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5B9BD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Software Testing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311565"/>
            <a:ext cx="5183909" cy="486539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ctr">
              <a:buClr>
                <a:srgbClr val="679015"/>
              </a:buClr>
              <a:buNone/>
            </a:pPr>
            <a:r>
              <a:rPr lang="en-GB" b="1" dirty="0">
                <a:ea typeface="+mn-lt"/>
                <a:cs typeface="+mn-lt"/>
              </a:rPr>
              <a:t>Component Button Testing </a:t>
            </a:r>
          </a:p>
          <a:p>
            <a:pPr marL="0" indent="0" algn="just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322A4DB-D2B5-4EF8-838F-BFD13DA62817}"/>
              </a:ext>
            </a:extLst>
          </p:cNvPr>
          <p:cNvSpPr txBox="1">
            <a:spLocks/>
          </p:cNvSpPr>
          <p:nvPr/>
        </p:nvSpPr>
        <p:spPr>
          <a:xfrm>
            <a:off x="6478269" y="1311565"/>
            <a:ext cx="4875530" cy="447958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err="1">
                <a:ea typeface="+mn-lt"/>
                <a:cs typeface="+mn-lt"/>
              </a:rPr>
              <a:t>Navbar</a:t>
            </a:r>
            <a:r>
              <a:rPr lang="en-GB" b="1" dirty="0">
                <a:ea typeface="+mn-lt"/>
                <a:cs typeface="+mn-lt"/>
              </a:rPr>
              <a:t> Routing</a:t>
            </a:r>
          </a:p>
          <a:p>
            <a:pPr marL="0" indent="0">
              <a:buClr>
                <a:srgbClr val="679015"/>
              </a:buClr>
              <a:buNone/>
            </a:pPr>
            <a:endParaRPr lang="en-GB" dirty="0">
              <a:ea typeface="+mn-lt"/>
              <a:cs typeface="+mn-lt"/>
            </a:endParaRPr>
          </a:p>
          <a:p>
            <a:pPr marL="304165" indent="-304165">
              <a:buClr>
                <a:srgbClr val="679015"/>
              </a:buClr>
            </a:pPr>
            <a:endParaRPr lang="en-GB" dirty="0"/>
          </a:p>
          <a:p>
            <a:pPr>
              <a:buClr>
                <a:srgbClr val="89C01C">
                  <a:lumMod val="75000"/>
                </a:srgbClr>
              </a:buClr>
            </a:pP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53018" y="1468582"/>
            <a:ext cx="0" cy="391621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78269" y="2081644"/>
            <a:ext cx="4762613" cy="2717800"/>
          </a:xfrm>
          <a:prstGeom prst="rect">
            <a:avLst/>
          </a:prstGeom>
          <a:ln/>
        </p:spPr>
      </p:pic>
      <p:pic>
        <p:nvPicPr>
          <p:cNvPr id="13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199" y="2081644"/>
            <a:ext cx="5110019" cy="2997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3138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Experimental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12169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823418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just">
              <a:buClr>
                <a:srgbClr val="679015"/>
              </a:buClr>
            </a:pPr>
            <a:r>
              <a:rPr lang="en-US" dirty="0"/>
              <a:t>An evaluation study was conducted by using the agile process to measure the functionality and usability of the proposed system. 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For each primary functionalities of the system, a test case scenario was prepared and then conducted five times.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The evaluation tasks were done by five people. </a:t>
            </a:r>
            <a:endParaRPr lang="en-US" dirty="0" smtClean="0"/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The participants are somehow related to business or industrial field.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4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Experimental Study – Functional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78" y="1467112"/>
            <a:ext cx="9144000" cy="48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Experimental Study -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0" y="1187709"/>
            <a:ext cx="8961120" cy="51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967509" y="1674582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 algn="just">
              <a:buClr>
                <a:srgbClr val="679015"/>
              </a:buClr>
            </a:pPr>
            <a:r>
              <a:rPr lang="en-GB" dirty="0"/>
              <a:t>It can detect and separate only three types of fruits.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 smtClean="0"/>
              <a:t>Detection </a:t>
            </a:r>
            <a:r>
              <a:rPr lang="en-GB" dirty="0"/>
              <a:t>speed </a:t>
            </a:r>
            <a:r>
              <a:rPr lang="en-GB" dirty="0" smtClean="0"/>
              <a:t>needs to </a:t>
            </a:r>
            <a:r>
              <a:rPr lang="en-GB" dirty="0"/>
              <a:t>be </a:t>
            </a:r>
            <a:r>
              <a:rPr lang="en-GB" dirty="0" smtClean="0"/>
              <a:t>improved.</a:t>
            </a:r>
            <a:endParaRPr lang="en-GB" dirty="0"/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Conveyor belt speed </a:t>
            </a:r>
            <a:r>
              <a:rPr lang="en-GB" dirty="0" smtClean="0"/>
              <a:t>needs to </a:t>
            </a:r>
            <a:r>
              <a:rPr lang="en-GB" dirty="0"/>
              <a:t>be improved.</a:t>
            </a:r>
          </a:p>
          <a:p>
            <a:pPr marL="0" indent="0" algn="just">
              <a:buClr>
                <a:srgbClr val="679015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31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467112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 algn="just">
              <a:buClr>
                <a:srgbClr val="679015"/>
              </a:buClr>
            </a:pPr>
            <a:r>
              <a:rPr lang="en-GB" dirty="0"/>
              <a:t>New features such as auto-packaging of fresh fruits can be developed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Same method can be applied to a wider range of fruits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The system can be implemented for other food products such as vegetables and stored foods (e.g. canned food)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Improved image processing and machine learning methods can be implemented to grade food items according to their freshness</a:t>
            </a:r>
          </a:p>
          <a:p>
            <a:pPr marL="0" indent="0" algn="just">
              <a:buClr>
                <a:srgbClr val="679015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67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3782"/>
            <a:ext cx="10515600" cy="20309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706880" y="3189863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9909" y="6297614"/>
            <a:ext cx="2743200" cy="365125"/>
          </a:xfrm>
        </p:spPr>
        <p:txBody>
          <a:bodyPr/>
          <a:lstStyle/>
          <a:p>
            <a:fld id="{E3EE8F25-CF4F-4338-BB35-D08325CFC52E}" type="slidenum">
              <a:rPr lang="en-US" smtClean="0"/>
              <a:t>3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52BA9B-CBD6-448E-B540-1FD6CEB13229}"/>
              </a:ext>
            </a:extLst>
          </p:cNvPr>
          <p:cNvSpPr txBox="1"/>
          <p:nvPr/>
        </p:nvSpPr>
        <p:spPr>
          <a:xfrm>
            <a:off x="1280765" y="1456083"/>
            <a:ext cx="204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Objectives and features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9266-E3F3-4672-A66C-3DE91A73920A}"/>
              </a:ext>
            </a:extLst>
          </p:cNvPr>
          <p:cNvSpPr txBox="1"/>
          <p:nvPr/>
        </p:nvSpPr>
        <p:spPr>
          <a:xfrm>
            <a:off x="3715156" y="2933091"/>
            <a:ext cx="228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 Scheduling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F5BE45-2C2F-4E06-A376-CB5E9CF6BF31}"/>
              </a:ext>
            </a:extLst>
          </p:cNvPr>
          <p:cNvSpPr txBox="1"/>
          <p:nvPr/>
        </p:nvSpPr>
        <p:spPr>
          <a:xfrm>
            <a:off x="7661826" y="4750946"/>
            <a:ext cx="191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Software testing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98DD9E-4078-4C15-AC07-AE690B7290A1}"/>
              </a:ext>
            </a:extLst>
          </p:cNvPr>
          <p:cNvSpPr txBox="1"/>
          <p:nvPr/>
        </p:nvSpPr>
        <p:spPr>
          <a:xfrm>
            <a:off x="2418221" y="2138749"/>
            <a:ext cx="231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Contribution of the system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06405B5-3D9D-4081-A7DA-5FB06C378005}"/>
              </a:ext>
            </a:extLst>
          </p:cNvPr>
          <p:cNvCxnSpPr>
            <a:cxnSpLocks/>
          </p:cNvCxnSpPr>
          <p:nvPr/>
        </p:nvCxnSpPr>
        <p:spPr>
          <a:xfrm>
            <a:off x="2316480" y="2210443"/>
            <a:ext cx="731520" cy="365760"/>
          </a:xfrm>
          <a:prstGeom prst="bentConnector3">
            <a:avLst>
              <a:gd name="adj1" fmla="val 205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5831110" y="3967117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45000C-1D03-4ACA-A471-19D977BFB30C}"/>
              </a:ext>
            </a:extLst>
          </p:cNvPr>
          <p:cNvSpPr/>
          <p:nvPr/>
        </p:nvSpPr>
        <p:spPr>
          <a:xfrm>
            <a:off x="3048000" y="2446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Presentation Outline</a:t>
            </a:r>
            <a:endParaRPr lang="en-US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5BE45-2C2F-4E06-A376-CB5E9CF6BF31}"/>
              </a:ext>
            </a:extLst>
          </p:cNvPr>
          <p:cNvSpPr txBox="1"/>
          <p:nvPr/>
        </p:nvSpPr>
        <p:spPr>
          <a:xfrm>
            <a:off x="5199226" y="3530714"/>
            <a:ext cx="160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SF Pro Display" panose="00000500000000000000" pitchFamily="2" charset="0"/>
              </a:rPr>
              <a:t>Diagrams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5BE45-2C2F-4E06-A376-CB5E9CF6BF31}"/>
              </a:ext>
            </a:extLst>
          </p:cNvPr>
          <p:cNvSpPr txBox="1"/>
          <p:nvPr/>
        </p:nvSpPr>
        <p:spPr>
          <a:xfrm>
            <a:off x="6379998" y="4171869"/>
            <a:ext cx="173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Requirements 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5BE45-2C2F-4E06-A376-CB5E9CF6BF31}"/>
              </a:ext>
            </a:extLst>
          </p:cNvPr>
          <p:cNvSpPr txBox="1"/>
          <p:nvPr/>
        </p:nvSpPr>
        <p:spPr>
          <a:xfrm>
            <a:off x="8667186" y="5367778"/>
            <a:ext cx="28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Experimental study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5BE45-2C2F-4E06-A376-CB5E9CF6BF31}"/>
              </a:ext>
            </a:extLst>
          </p:cNvPr>
          <p:cNvSpPr txBox="1"/>
          <p:nvPr/>
        </p:nvSpPr>
        <p:spPr>
          <a:xfrm>
            <a:off x="10170471" y="5944018"/>
            <a:ext cx="191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Limitations</a:t>
            </a:r>
            <a:endParaRPr lang="en-US" sz="2000" dirty="0">
              <a:ea typeface="SF Pro Display" panose="00000500000000000000" pitchFamily="2" charset="0"/>
            </a:endParaRPr>
          </a:p>
        </p:txBody>
      </p: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3594124" y="2799568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4826114" y="3333201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7074227" y="4524912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9846416" y="5762433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52BA9B-CBD6-448E-B540-1FD6CEB13229}"/>
              </a:ext>
            </a:extLst>
          </p:cNvPr>
          <p:cNvSpPr txBox="1"/>
          <p:nvPr/>
        </p:nvSpPr>
        <p:spPr>
          <a:xfrm>
            <a:off x="171465" y="1055974"/>
            <a:ext cx="204202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SF Pro Display" panose="00000500000000000000" pitchFamily="2" charset="0"/>
              </a:rPr>
              <a:t>Introduction</a:t>
            </a:r>
          </a:p>
        </p:txBody>
      </p:sp>
      <p:cxnSp>
        <p:nvCxnSpPr>
          <p:cNvPr id="25" name="Connector: Elbow 48">
            <a:extLst>
              <a:ext uri="{FF2B5EF4-FFF2-40B4-BE49-F238E27FC236}">
                <a16:creationId xmlns:a16="http://schemas.microsoft.com/office/drawing/2014/main" id="{D06405B5-3D9D-4081-A7DA-5FB06C378005}"/>
              </a:ext>
            </a:extLst>
          </p:cNvPr>
          <p:cNvCxnSpPr>
            <a:cxnSpLocks/>
          </p:cNvCxnSpPr>
          <p:nvPr/>
        </p:nvCxnSpPr>
        <p:spPr>
          <a:xfrm>
            <a:off x="1192477" y="1470683"/>
            <a:ext cx="548640" cy="365760"/>
          </a:xfrm>
          <a:prstGeom prst="bentConnector3">
            <a:avLst>
              <a:gd name="adj1" fmla="val 205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51">
            <a:extLst>
              <a:ext uri="{FF2B5EF4-FFF2-40B4-BE49-F238E27FC236}">
                <a16:creationId xmlns:a16="http://schemas.microsoft.com/office/drawing/2014/main" id="{2BB918BD-0AA2-4762-A3C5-FAF9055D7E06}"/>
              </a:ext>
            </a:extLst>
          </p:cNvPr>
          <p:cNvCxnSpPr>
            <a:cxnSpLocks/>
          </p:cNvCxnSpPr>
          <p:nvPr/>
        </p:nvCxnSpPr>
        <p:spPr>
          <a:xfrm>
            <a:off x="8399544" y="5191094"/>
            <a:ext cx="680730" cy="409505"/>
          </a:xfrm>
          <a:prstGeom prst="bentConnector3">
            <a:avLst>
              <a:gd name="adj1" fmla="val -861"/>
            </a:avLst>
          </a:prstGeom>
          <a:ln w="19050">
            <a:solidFill>
              <a:srgbClr val="0C9548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290491"/>
            <a:ext cx="10515600" cy="5116698"/>
          </a:xfrm>
        </p:spPr>
        <p:txBody>
          <a:bodyPr vert="horz" lIns="121899" tIns="60949" rIns="121899" bIns="60949" rtlCol="0" anchor="t">
            <a:noAutofit/>
          </a:bodyPr>
          <a:lstStyle/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</a:pPr>
            <a:r>
              <a:rPr lang="en-US" dirty="0"/>
              <a:t>One of the biggest problems in the food industry is that it faces food spoilage and these spoilt items are going undetected and onto the hands of the consumer. </a:t>
            </a:r>
          </a:p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</a:pPr>
            <a:r>
              <a:rPr lang="en-US" dirty="0"/>
              <a:t>The process of checking of quality of items is done manually depending on human eye which in most of the cases fails to give an accurate result.</a:t>
            </a:r>
          </a:p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</a:pPr>
            <a:r>
              <a:rPr lang="en-US" dirty="0"/>
              <a:t>This automated defect detection project intends to create an automated system to identify raw and stale elements and separate them from the fresh ones.</a:t>
            </a:r>
          </a:p>
          <a:p>
            <a:pPr algn="just">
              <a:buClr>
                <a:srgbClr val="679015"/>
              </a:buClr>
            </a:pPr>
            <a:endParaRPr lang="en-GB" dirty="0"/>
          </a:p>
          <a:p>
            <a:pPr marL="304165" indent="-304165">
              <a:buClr>
                <a:srgbClr val="679015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6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467112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just">
              <a:lnSpc>
                <a:spcPct val="100000"/>
              </a:lnSpc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To create a detector of freshness and defection for grading general fruits (apples, bananas, oranges) for industrial use</a:t>
            </a:r>
            <a:endParaRPr lang="en-US" dirty="0"/>
          </a:p>
          <a:p>
            <a:pPr algn="just">
              <a:lnSpc>
                <a:spcPct val="100000"/>
              </a:lnSpc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To establish an efficient automated process to increase the accuracy of spoilt fruits detection</a:t>
            </a:r>
            <a:endParaRPr lang="en-GB" dirty="0"/>
          </a:p>
          <a:p>
            <a:pPr algn="just">
              <a:lnSpc>
                <a:spcPct val="100000"/>
              </a:lnSpc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To reduce required manual manpower and human dependency at industrial level</a:t>
            </a:r>
            <a:endParaRPr lang="en-GB" dirty="0"/>
          </a:p>
          <a:p>
            <a:pPr algn="just">
              <a:lnSpc>
                <a:spcPct val="100000"/>
              </a:lnSpc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To introduce image recognition system and computer vision to make the defect detection system viable, robust and fast</a:t>
            </a:r>
            <a:endParaRPr lang="en-GB" dirty="0"/>
          </a:p>
          <a:p>
            <a:pPr>
              <a:buClr>
                <a:srgbClr val="679015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16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4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090"/>
            <a:ext cx="10515600" cy="4351338"/>
          </a:xfrm>
        </p:spPr>
        <p:txBody>
          <a:bodyPr>
            <a:normAutofit/>
          </a:bodyPr>
          <a:lstStyle/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Classification of 3 types of fruits (Apple, Banana, Orange)</a:t>
            </a:r>
            <a:endParaRPr lang="en-GB" dirty="0"/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Identification of freshness and hence determining whether fruits are stale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Automatic separation of fresh and defected fruits according to their fruit type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Keeping records of daily inspected fruits using database through </a:t>
            </a:r>
            <a:r>
              <a:rPr lang="en-GB" dirty="0" smtClean="0"/>
              <a:t>local network</a:t>
            </a:r>
            <a:r>
              <a:rPr lang="en-GB" dirty="0"/>
              <a:t> 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Permit owner access to the date-wise statistical data from the </a:t>
            </a:r>
            <a:r>
              <a:rPr lang="en-GB" dirty="0" smtClean="0">
                <a:ea typeface="+mn-lt"/>
                <a:cs typeface="+mn-lt"/>
              </a:rPr>
              <a:t>database using website.</a:t>
            </a:r>
            <a:endParaRPr lang="en-GB" dirty="0"/>
          </a:p>
          <a:p>
            <a:pPr marL="304165" indent="-304165">
              <a:buClr>
                <a:srgbClr val="679015"/>
              </a:buClr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647046"/>
            <a:ext cx="10515600" cy="45299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just">
              <a:buClr>
                <a:srgbClr val="679015"/>
              </a:buClr>
            </a:pPr>
            <a:r>
              <a:rPr lang="en-GB" dirty="0">
                <a:ea typeface="+mn-lt"/>
                <a:cs typeface="+mn-lt"/>
              </a:rPr>
              <a:t>Client of the project is Food industry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It has two ends of users</a:t>
            </a:r>
          </a:p>
          <a:p>
            <a:pPr lvl="1" algn="just">
              <a:buClr>
                <a:srgbClr val="679015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ea typeface="+mn-lt"/>
                <a:cs typeface="+mn-lt"/>
              </a:rPr>
              <a:t>Owners</a:t>
            </a:r>
          </a:p>
          <a:p>
            <a:pPr lvl="1" algn="just">
              <a:buClr>
                <a:srgbClr val="679015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Workers</a:t>
            </a:r>
          </a:p>
          <a:p>
            <a:pPr>
              <a:buClr>
                <a:srgbClr val="679015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 algn="just">
              <a:buClr>
                <a:srgbClr val="679015"/>
              </a:buClr>
              <a:buNone/>
            </a:pPr>
            <a:endParaRPr lang="en-GB" b="1" dirty="0">
              <a:ea typeface="+mn-lt"/>
              <a:cs typeface="+mn-lt"/>
            </a:endParaRPr>
          </a:p>
          <a:p>
            <a:pPr marL="0" indent="0">
              <a:buClr>
                <a:srgbClr val="679015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7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942"/>
            <a:ext cx="10515600" cy="10054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8F25-CF4F-4338-BB35-D08325CFC52E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199" y="1052945"/>
            <a:ext cx="10515600" cy="450518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just">
              <a:buClr>
                <a:srgbClr val="679015"/>
              </a:buClr>
              <a:buNone/>
            </a:pPr>
            <a:endParaRPr lang="en-GB" b="1" dirty="0">
              <a:ea typeface="+mn-lt"/>
              <a:cs typeface="+mn-lt"/>
            </a:endParaRPr>
          </a:p>
          <a:p>
            <a:pPr marL="304165" indent="-304165" algn="just">
              <a:buClr>
                <a:srgbClr val="679015"/>
              </a:buClr>
            </a:pPr>
            <a:r>
              <a:rPr lang="en-GB" dirty="0"/>
              <a:t>We created </a:t>
            </a:r>
            <a:r>
              <a:rPr lang="en-GB" dirty="0">
                <a:ea typeface="+mn-lt"/>
                <a:cs typeface="+mn-lt"/>
              </a:rPr>
              <a:t>a detector of freshness and defection for grading fruits to establish an efficient automated process with an increase the accuracy of spoilt fruits detection at industrial level.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We trained the model using Convolutional Neural Network (CNN) &amp; classified the fruits into </a:t>
            </a:r>
            <a:r>
              <a:rPr lang="en-US" b="1" dirty="0"/>
              <a:t>6 categories</a:t>
            </a:r>
            <a:r>
              <a:rPr lang="en-US" dirty="0"/>
              <a:t>.</a:t>
            </a:r>
          </a:p>
          <a:p>
            <a:pPr marL="0" indent="0" algn="just">
              <a:buClr>
                <a:srgbClr val="679015"/>
              </a:buClr>
              <a:buNone/>
            </a:pPr>
            <a:r>
              <a:rPr lang="en-US" sz="2600" dirty="0"/>
              <a:t>		-Fresh Apple, Fresh Banana, Fresh Orange, </a:t>
            </a:r>
          </a:p>
          <a:p>
            <a:pPr marL="0" indent="0" algn="just">
              <a:buClr>
                <a:srgbClr val="679015"/>
              </a:buClr>
              <a:buNone/>
            </a:pPr>
            <a:r>
              <a:rPr lang="en-US" sz="2600" dirty="0"/>
              <a:t>		  Defected Apple, Defected Banana, Defected Orange</a:t>
            </a:r>
          </a:p>
          <a:p>
            <a:pPr marL="304165" indent="-304165" algn="just">
              <a:buClr>
                <a:srgbClr val="679015"/>
              </a:buClr>
            </a:pPr>
            <a:r>
              <a:rPr lang="en-US" dirty="0"/>
              <a:t>The accuracy we obtained from the </a:t>
            </a:r>
            <a:r>
              <a:rPr lang="en-US"/>
              <a:t>trained model is </a:t>
            </a:r>
            <a:r>
              <a:rPr lang="en-US" dirty="0"/>
              <a:t>98.4%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46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8995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Scheduling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0BD-0231-4B00-8090-FF1C179359B0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81" y="157942"/>
            <a:ext cx="1079436" cy="1005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531A-A233-4C6C-9D8D-AC15BC530004}"/>
              </a:ext>
            </a:extLst>
          </p:cNvPr>
          <p:cNvSpPr/>
          <p:nvPr/>
        </p:nvSpPr>
        <p:spPr>
          <a:xfrm>
            <a:off x="0" y="6660052"/>
            <a:ext cx="12192000" cy="261706"/>
          </a:xfrm>
          <a:prstGeom prst="rect">
            <a:avLst/>
          </a:prstGeom>
          <a:solidFill>
            <a:srgbClr val="2433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585E3-CEB0-4017-8B1B-EA2321892A18}"/>
              </a:ext>
            </a:extLst>
          </p:cNvPr>
          <p:cNvCxnSpPr>
            <a:cxnSpLocks/>
          </p:cNvCxnSpPr>
          <p:nvPr/>
        </p:nvCxnSpPr>
        <p:spPr>
          <a:xfrm>
            <a:off x="1614978" y="900040"/>
            <a:ext cx="8778240" cy="49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637" r="1291" b="16706"/>
          <a:stretch/>
        </p:blipFill>
        <p:spPr>
          <a:xfrm>
            <a:off x="2099782" y="1056174"/>
            <a:ext cx="7589520" cy="2753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5344" r="1098" b="13059"/>
          <a:stretch/>
        </p:blipFill>
        <p:spPr>
          <a:xfrm>
            <a:off x="2099782" y="3809325"/>
            <a:ext cx="7589520" cy="26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7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602</Words>
  <Application>Microsoft Office PowerPoint</Application>
  <PresentationFormat>Widescreen</PresentationFormat>
  <Paragraphs>131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SF Pro Display</vt:lpstr>
      <vt:lpstr>Wingdings</vt:lpstr>
      <vt:lpstr>Office Theme</vt:lpstr>
      <vt:lpstr>Automated Freshness And Defection Detector</vt:lpstr>
      <vt:lpstr>Group Foxtrot-A</vt:lpstr>
      <vt:lpstr>Project analysis slide 2</vt:lpstr>
      <vt:lpstr>Introduction</vt:lpstr>
      <vt:lpstr>Objective</vt:lpstr>
      <vt:lpstr>Features</vt:lpstr>
      <vt:lpstr>Users of the System</vt:lpstr>
      <vt:lpstr>Contribution</vt:lpstr>
      <vt:lpstr>Project Scheduling</vt:lpstr>
      <vt:lpstr>Project Scheduling</vt:lpstr>
      <vt:lpstr>Project Scheduling</vt:lpstr>
      <vt:lpstr>Context Diagram                           </vt:lpstr>
      <vt:lpstr>Data Flow Diagram                           </vt:lpstr>
      <vt:lpstr>Workflow Diagram                           </vt:lpstr>
      <vt:lpstr>System Architecture</vt:lpstr>
      <vt:lpstr>User Requirements</vt:lpstr>
      <vt:lpstr>Software Testing</vt:lpstr>
      <vt:lpstr>Software Testing</vt:lpstr>
      <vt:lpstr>Software Testing</vt:lpstr>
      <vt:lpstr>Software Testing</vt:lpstr>
      <vt:lpstr>Experimental Study</vt:lpstr>
      <vt:lpstr>Experimental Study – Functional Accuracy</vt:lpstr>
      <vt:lpstr>Experimental Study - Data Analysis</vt:lpstr>
      <vt:lpstr>Limitations</vt:lpstr>
      <vt:lpstr>Future Work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143</cp:revision>
  <dcterms:created xsi:type="dcterms:W3CDTF">2021-06-07T18:19:18Z</dcterms:created>
  <dcterms:modified xsi:type="dcterms:W3CDTF">2021-07-01T14:02:08Z</dcterms:modified>
</cp:coreProperties>
</file>