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664"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December 12, 2011</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December 12,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December 12,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December 12,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December 12, 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December 12, 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December 12, 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December 12, 2011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December 12, 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December 12, 2011</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December 12, 2011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December 12, 2011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mysql.com/doc/refman/5.0/en/connector-ne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Programming with MySQL</a:t>
            </a:r>
            <a:endParaRPr lang="en-US" dirty="0"/>
          </a:p>
        </p:txBody>
      </p:sp>
      <p:sp>
        <p:nvSpPr>
          <p:cNvPr id="3" name="Subtitle 2"/>
          <p:cNvSpPr>
            <a:spLocks noGrp="1"/>
          </p:cNvSpPr>
          <p:nvPr>
            <p:ph type="subTitle" idx="1"/>
          </p:nvPr>
        </p:nvSpPr>
        <p:spPr/>
        <p:txBody>
          <a:bodyPr/>
          <a:lstStyle/>
          <a:p>
            <a:pPr algn="ctr"/>
            <a:r>
              <a:rPr lang="en-US" dirty="0" smtClean="0"/>
              <a:t>C# and PHP</a:t>
            </a:r>
            <a:endParaRPr lang="en-US" dirty="0"/>
          </a:p>
        </p:txBody>
      </p:sp>
    </p:spTree>
    <p:extLst>
      <p:ext uri="{BB962C8B-B14F-4D97-AF65-F5344CB8AC3E}">
        <p14:creationId xmlns:p14="http://schemas.microsoft.com/office/powerpoint/2010/main" val="18384972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MySQL</a:t>
            </a:r>
            <a:endParaRPr lang="en-US" dirty="0"/>
          </a:p>
        </p:txBody>
      </p:sp>
      <p:sp>
        <p:nvSpPr>
          <p:cNvPr id="3" name="Content Placeholder 2"/>
          <p:cNvSpPr>
            <a:spLocks noGrp="1"/>
          </p:cNvSpPr>
          <p:nvPr>
            <p:ph idx="1"/>
          </p:nvPr>
        </p:nvSpPr>
        <p:spPr/>
        <p:txBody>
          <a:bodyPr/>
          <a:lstStyle/>
          <a:p>
            <a:r>
              <a:rPr lang="en-US" dirty="0" smtClean="0"/>
              <a:t>While there are many issues with the MySQL++, the MySQL C# connector works beautifully.</a:t>
            </a:r>
          </a:p>
          <a:p>
            <a:r>
              <a:rPr lang="en-US" dirty="0" smtClean="0"/>
              <a:t>Written in 100% C#, the C# connector uses the .NET framework.</a:t>
            </a:r>
          </a:p>
          <a:p>
            <a:r>
              <a:rPr lang="en-US" dirty="0" smtClean="0"/>
              <a:t>Fully manages, it doesn’t use the MySQL client library (like C++ does)</a:t>
            </a:r>
            <a:endParaRPr lang="en-US" dirty="0"/>
          </a:p>
        </p:txBody>
      </p:sp>
    </p:spTree>
    <p:extLst>
      <p:ext uri="{BB962C8B-B14F-4D97-AF65-F5344CB8AC3E}">
        <p14:creationId xmlns:p14="http://schemas.microsoft.com/office/powerpoint/2010/main" val="299813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MySQL Code</a:t>
            </a:r>
            <a:endParaRPr lang="en-US" dirty="0"/>
          </a:p>
        </p:txBody>
      </p:sp>
      <p:pic>
        <p:nvPicPr>
          <p:cNvPr id="6" name="Content Placeholder 5" descr="3.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102" t="-103395" r="1102" b="-92375"/>
          <a:stretch/>
        </p:blipFill>
        <p:spPr>
          <a:xfrm>
            <a:off x="1099013" y="2501531"/>
            <a:ext cx="6777037" cy="3508375"/>
          </a:xfrm>
        </p:spPr>
      </p:pic>
      <p:sp>
        <p:nvSpPr>
          <p:cNvPr id="7" name="TextBox 6"/>
          <p:cNvSpPr txBox="1"/>
          <p:nvPr/>
        </p:nvSpPr>
        <p:spPr>
          <a:xfrm>
            <a:off x="1475366" y="2876274"/>
            <a:ext cx="5051727" cy="646331"/>
          </a:xfrm>
          <a:prstGeom prst="rect">
            <a:avLst/>
          </a:prstGeom>
          <a:noFill/>
        </p:spPr>
        <p:txBody>
          <a:bodyPr wrap="square" rtlCol="0">
            <a:spAutoFit/>
          </a:bodyPr>
          <a:lstStyle/>
          <a:p>
            <a:r>
              <a:rPr lang="en-US" dirty="0" smtClean="0"/>
              <a:t>Connection String used to authenticate with MySQL server</a:t>
            </a:r>
            <a:endParaRPr lang="en-US" dirty="0"/>
          </a:p>
        </p:txBody>
      </p:sp>
    </p:spTree>
    <p:extLst>
      <p:ext uri="{BB962C8B-B14F-4D97-AF65-F5344CB8AC3E}">
        <p14:creationId xmlns:p14="http://schemas.microsoft.com/office/powerpoint/2010/main" val="215675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and C# code</a:t>
            </a:r>
            <a:endParaRPr lang="en-US" dirty="0"/>
          </a:p>
        </p:txBody>
      </p:sp>
      <p:pic>
        <p:nvPicPr>
          <p:cNvPr id="4" name="Content Placeholder 3" descr="Untitled 2.jpg"/>
          <p:cNvPicPr>
            <a:picLocks noGrp="1" noChangeAspect="1"/>
          </p:cNvPicPr>
          <p:nvPr>
            <p:ph idx="1"/>
          </p:nvPr>
        </p:nvPicPr>
        <p:blipFill>
          <a:blip r:embed="rId2">
            <a:extLst>
              <a:ext uri="{28A0092B-C50C-407E-A947-70E740481C1C}">
                <a14:useLocalDpi xmlns:a14="http://schemas.microsoft.com/office/drawing/2010/main" val="0"/>
              </a:ext>
            </a:extLst>
          </a:blip>
          <a:srcRect l="-32441" r="-32441"/>
          <a:stretch>
            <a:fillRect/>
          </a:stretch>
        </p:blipFill>
        <p:spPr/>
      </p:pic>
    </p:spTree>
    <p:extLst>
      <p:ext uri="{BB962C8B-B14F-4D97-AF65-F5344CB8AC3E}">
        <p14:creationId xmlns:p14="http://schemas.microsoft.com/office/powerpoint/2010/main" val="256864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and C# code</a:t>
            </a:r>
          </a:p>
        </p:txBody>
      </p:sp>
      <p:pic>
        <p:nvPicPr>
          <p:cNvPr id="4" name="Content Placeholder 3" descr="Untitled.jpg"/>
          <p:cNvPicPr>
            <a:picLocks noGrp="1" noChangeAspect="1"/>
          </p:cNvPicPr>
          <p:nvPr>
            <p:ph idx="1"/>
          </p:nvPr>
        </p:nvPicPr>
        <p:blipFill>
          <a:blip r:embed="rId2">
            <a:extLst>
              <a:ext uri="{28A0092B-C50C-407E-A947-70E740481C1C}">
                <a14:useLocalDpi xmlns:a14="http://schemas.microsoft.com/office/drawing/2010/main" val="0"/>
              </a:ext>
            </a:extLst>
          </a:blip>
          <a:srcRect l="-79076" r="-79076"/>
          <a:stretch>
            <a:fillRect/>
          </a:stretch>
        </p:blipFill>
        <p:spPr/>
      </p:pic>
    </p:spTree>
    <p:extLst>
      <p:ext uri="{BB962C8B-B14F-4D97-AF65-F5344CB8AC3E}">
        <p14:creationId xmlns:p14="http://schemas.microsoft.com/office/powerpoint/2010/main" val="324143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MySQL is a great, flexible database management system that works well on the web or with local applications.</a:t>
            </a:r>
          </a:p>
          <a:p>
            <a:r>
              <a:rPr lang="en-US" dirty="0" smtClean="0"/>
              <a:t>C++ does not work well at all with MySQL and therefor I do not like it…</a:t>
            </a:r>
            <a:endParaRPr lang="en-US" dirty="0"/>
          </a:p>
        </p:txBody>
      </p:sp>
    </p:spTree>
    <p:extLst>
      <p:ext uri="{BB962C8B-B14F-4D97-AF65-F5344CB8AC3E}">
        <p14:creationId xmlns:p14="http://schemas.microsoft.com/office/powerpoint/2010/main" val="369707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normAutofit/>
          </a:bodyPr>
          <a:lstStyle/>
          <a:p>
            <a:r>
              <a:rPr lang="fr-FR" sz="1600" dirty="0">
                <a:hlinkClick r:id="rId2"/>
              </a:rPr>
              <a:t>http://dev.mysql.com/doc/refman/5.0/en/connector-</a:t>
            </a:r>
            <a:r>
              <a:rPr lang="fr-FR" sz="1600" dirty="0" smtClean="0">
                <a:hlinkClick r:id="rId2"/>
              </a:rPr>
              <a:t>net.html</a:t>
            </a:r>
            <a:endParaRPr lang="fr-FR" sz="1600" dirty="0" smtClean="0"/>
          </a:p>
          <a:p>
            <a:r>
              <a:rPr lang="en-US" sz="1600" smtClean="0"/>
              <a:t>http</a:t>
            </a:r>
            <a:r>
              <a:rPr lang="en-US" sz="1600" dirty="0"/>
              <a:t>://</a:t>
            </a:r>
            <a:r>
              <a:rPr lang="en-US" sz="1600" dirty="0" err="1"/>
              <a:t>itc.conversationsnetwork.org</a:t>
            </a:r>
            <a:r>
              <a:rPr lang="en-US" sz="1600" dirty="0"/>
              <a:t>/shows/detail3298.html</a:t>
            </a:r>
            <a:r>
              <a:rPr lang="en-US" sz="1600" dirty="0" smtClean="0"/>
              <a:t>#</a:t>
            </a:r>
          </a:p>
          <a:p>
            <a:r>
              <a:rPr lang="en-US" sz="1600" dirty="0"/>
              <a:t>http://</a:t>
            </a:r>
            <a:r>
              <a:rPr lang="en-US" sz="1600" dirty="0" err="1"/>
              <a:t>dev.mysql.com</a:t>
            </a:r>
            <a:r>
              <a:rPr lang="en-US" sz="1600" dirty="0"/>
              <a:t>/doc/</a:t>
            </a:r>
            <a:r>
              <a:rPr lang="en-US" sz="1600" dirty="0" err="1"/>
              <a:t>refman</a:t>
            </a:r>
            <a:r>
              <a:rPr lang="en-US" sz="1600" dirty="0"/>
              <a:t>/5.1/en/what-is-</a:t>
            </a:r>
            <a:r>
              <a:rPr lang="en-US" sz="1600" dirty="0" err="1"/>
              <a:t>mysql.html</a:t>
            </a:r>
            <a:endParaRPr lang="en-US" sz="1600" dirty="0" smtClean="0"/>
          </a:p>
        </p:txBody>
      </p:sp>
    </p:spTree>
    <p:extLst>
      <p:ext uri="{BB962C8B-B14F-4D97-AF65-F5344CB8AC3E}">
        <p14:creationId xmlns:p14="http://schemas.microsoft.com/office/powerpoint/2010/main" val="52774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MySQL is a relational database management system written in C and C++</a:t>
            </a:r>
          </a:p>
          <a:p>
            <a:r>
              <a:rPr lang="en-US" dirty="0" smtClean="0"/>
              <a:t>It’s open source, so it’s source code is available for tinkering.</a:t>
            </a:r>
          </a:p>
          <a:p>
            <a:r>
              <a:rPr lang="en-US" dirty="0" smtClean="0"/>
              <a:t>It was developed in 1995 and has frequent releases, updating the stability.</a:t>
            </a:r>
          </a:p>
          <a:p>
            <a:r>
              <a:rPr lang="en-US" dirty="0" smtClean="0"/>
              <a:t>The current version is 5.5.19 which was released on December 8</a:t>
            </a:r>
            <a:r>
              <a:rPr lang="en-US" baseline="30000" dirty="0" smtClean="0"/>
              <a:t>th</a:t>
            </a:r>
            <a:r>
              <a:rPr lang="en-US" dirty="0" smtClean="0"/>
              <a:t>.</a:t>
            </a:r>
            <a:endParaRPr lang="en-US" dirty="0"/>
          </a:p>
        </p:txBody>
      </p:sp>
    </p:spTree>
    <p:extLst>
      <p:ext uri="{BB962C8B-B14F-4D97-AF65-F5344CB8AC3E}">
        <p14:creationId xmlns:p14="http://schemas.microsoft.com/office/powerpoint/2010/main" val="6934580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Cross-Platform Use</a:t>
            </a:r>
            <a:endParaRPr lang="en-US" dirty="0"/>
          </a:p>
        </p:txBody>
      </p:sp>
      <p:sp>
        <p:nvSpPr>
          <p:cNvPr id="3" name="Content Placeholder 2"/>
          <p:cNvSpPr>
            <a:spLocks noGrp="1"/>
          </p:cNvSpPr>
          <p:nvPr>
            <p:ph idx="1"/>
          </p:nvPr>
        </p:nvSpPr>
        <p:spPr/>
        <p:txBody>
          <a:bodyPr/>
          <a:lstStyle/>
          <a:p>
            <a:r>
              <a:rPr lang="en-US" sz="1800" dirty="0" smtClean="0"/>
              <a:t>While the most popular distributions of MySQL are packaged in the “AMP” bundles (LAMP, MAMP, WAMP), recently MySQL has released the MySQL Workbench which allows users to utilize MySQL features without the need for Apache and PHP/Perl/Python.</a:t>
            </a:r>
          </a:p>
          <a:p>
            <a:endParaRPr lang="en-US" dirty="0" smtClean="0"/>
          </a:p>
          <a:p>
            <a:pPr marL="68580" indent="0">
              <a:buNone/>
            </a:pPr>
            <a:endParaRPr lang="en-US" dirty="0"/>
          </a:p>
        </p:txBody>
      </p:sp>
      <p:pic>
        <p:nvPicPr>
          <p:cNvPr id="4" name="Picture 3"/>
          <p:cNvPicPr>
            <a:picLocks noChangeAspect="1"/>
          </p:cNvPicPr>
          <p:nvPr/>
        </p:nvPicPr>
        <p:blipFill>
          <a:blip r:embed="rId2"/>
          <a:stretch>
            <a:fillRect/>
          </a:stretch>
        </p:blipFill>
        <p:spPr>
          <a:xfrm>
            <a:off x="2717292" y="3821189"/>
            <a:ext cx="3667402" cy="2575060"/>
          </a:xfrm>
          <a:prstGeom prst="rect">
            <a:avLst/>
          </a:prstGeom>
        </p:spPr>
      </p:pic>
    </p:spTree>
    <p:extLst>
      <p:ext uri="{BB962C8B-B14F-4D97-AF65-F5344CB8AC3E}">
        <p14:creationId xmlns:p14="http://schemas.microsoft.com/office/powerpoint/2010/main" val="197030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Programs</a:t>
            </a:r>
            <a:endParaRPr lang="en-US" dirty="0"/>
          </a:p>
        </p:txBody>
      </p:sp>
      <p:sp>
        <p:nvSpPr>
          <p:cNvPr id="3" name="Content Placeholder 2"/>
          <p:cNvSpPr>
            <a:spLocks noGrp="1"/>
          </p:cNvSpPr>
          <p:nvPr>
            <p:ph idx="1"/>
          </p:nvPr>
        </p:nvSpPr>
        <p:spPr/>
        <p:txBody>
          <a:bodyPr>
            <a:normAutofit/>
          </a:bodyPr>
          <a:lstStyle/>
          <a:p>
            <a:r>
              <a:rPr lang="en-US" sz="1800" dirty="0" smtClean="0"/>
              <a:t>While there are many different front ends for MySQL (which is done mostly through command line), the most popular is phpMyAdmin, which is a free web-based front end, is widely installed on web hosts, written in PHP and is included in LAMP, WAMP, and MAMP.</a:t>
            </a:r>
            <a:endParaRPr lang="en-US" sz="1800" dirty="0"/>
          </a:p>
        </p:txBody>
      </p:sp>
      <p:pic>
        <p:nvPicPr>
          <p:cNvPr id="4" name="Picture 3"/>
          <p:cNvPicPr>
            <a:picLocks noChangeAspect="1"/>
          </p:cNvPicPr>
          <p:nvPr/>
        </p:nvPicPr>
        <p:blipFill>
          <a:blip r:embed="rId2"/>
          <a:stretch>
            <a:fillRect/>
          </a:stretch>
        </p:blipFill>
        <p:spPr>
          <a:xfrm>
            <a:off x="2919073" y="3830994"/>
            <a:ext cx="3187823" cy="2599847"/>
          </a:xfrm>
          <a:prstGeom prst="rect">
            <a:avLst/>
          </a:prstGeom>
        </p:spPr>
      </p:pic>
    </p:spTree>
    <p:extLst>
      <p:ext uri="{BB962C8B-B14F-4D97-AF65-F5344CB8AC3E}">
        <p14:creationId xmlns:p14="http://schemas.microsoft.com/office/powerpoint/2010/main" val="232819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in Today’s World</a:t>
            </a:r>
            <a:endParaRPr lang="en-US" dirty="0"/>
          </a:p>
        </p:txBody>
      </p:sp>
      <p:sp>
        <p:nvSpPr>
          <p:cNvPr id="3" name="Content Placeholder 2"/>
          <p:cNvSpPr>
            <a:spLocks noGrp="1"/>
          </p:cNvSpPr>
          <p:nvPr>
            <p:ph idx="1"/>
          </p:nvPr>
        </p:nvSpPr>
        <p:spPr/>
        <p:txBody>
          <a:bodyPr/>
          <a:lstStyle/>
          <a:p>
            <a:r>
              <a:rPr lang="en-US" dirty="0" smtClean="0"/>
              <a:t>Facebook</a:t>
            </a:r>
          </a:p>
          <a:p>
            <a:r>
              <a:rPr lang="en-US" dirty="0" smtClean="0"/>
              <a:t>Wikipedia</a:t>
            </a:r>
          </a:p>
          <a:p>
            <a:r>
              <a:rPr lang="en-US" dirty="0" smtClean="0"/>
              <a:t>Google</a:t>
            </a:r>
          </a:p>
          <a:p>
            <a:r>
              <a:rPr lang="en-US" dirty="0" smtClean="0"/>
              <a:t>Twitter</a:t>
            </a:r>
          </a:p>
          <a:p>
            <a:r>
              <a:rPr lang="en-US" dirty="0" smtClean="0"/>
              <a:t>Flickr</a:t>
            </a:r>
          </a:p>
          <a:p>
            <a:r>
              <a:rPr lang="en-US" dirty="0" err="1" smtClean="0"/>
              <a:t>Youtube</a:t>
            </a:r>
            <a:endParaRPr lang="en-US" dirty="0" smtClean="0"/>
          </a:p>
          <a:p>
            <a:endParaRPr lang="en-US" dirty="0"/>
          </a:p>
        </p:txBody>
      </p:sp>
    </p:spTree>
    <p:extLst>
      <p:ext uri="{BB962C8B-B14F-4D97-AF65-F5344CB8AC3E}">
        <p14:creationId xmlns:p14="http://schemas.microsoft.com/office/powerpoint/2010/main" val="307528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6949042"/>
              </p:ext>
            </p:extLst>
          </p:nvPr>
        </p:nvGraphicFramePr>
        <p:xfrm>
          <a:off x="1291194" y="2324100"/>
          <a:ext cx="6777040" cy="1188720"/>
        </p:xfrm>
        <a:graphic>
          <a:graphicData uri="http://schemas.openxmlformats.org/drawingml/2006/table">
            <a:tbl>
              <a:tblPr firstRow="1" bandRow="1">
                <a:tableStyleId>{5C22544A-7EE6-4342-B048-85BDC9FD1C3A}</a:tableStyleId>
              </a:tblPr>
              <a:tblGrid>
                <a:gridCol w="884504"/>
                <a:gridCol w="560265"/>
                <a:gridCol w="644306"/>
                <a:gridCol w="793709"/>
                <a:gridCol w="616292"/>
                <a:gridCol w="522915"/>
                <a:gridCol w="737683"/>
                <a:gridCol w="719007"/>
                <a:gridCol w="578941"/>
                <a:gridCol w="719418"/>
              </a:tblGrid>
              <a:tr h="370840">
                <a:tc>
                  <a:txBody>
                    <a:bodyPr/>
                    <a:lstStyle/>
                    <a:p>
                      <a:r>
                        <a:rPr lang="en-US" sz="1100" dirty="0" smtClean="0"/>
                        <a:t>Max DB Size</a:t>
                      </a:r>
                      <a:endParaRPr lang="en-US" sz="1100" dirty="0"/>
                    </a:p>
                  </a:txBody>
                  <a:tcPr/>
                </a:tc>
                <a:tc>
                  <a:txBody>
                    <a:bodyPr/>
                    <a:lstStyle/>
                    <a:p>
                      <a:r>
                        <a:rPr lang="en-US" sz="1100" dirty="0" smtClean="0"/>
                        <a:t>Max Table Size</a:t>
                      </a:r>
                      <a:endParaRPr lang="en-US" sz="1100" dirty="0"/>
                    </a:p>
                  </a:txBody>
                  <a:tcPr/>
                </a:tc>
                <a:tc>
                  <a:txBody>
                    <a:bodyPr/>
                    <a:lstStyle/>
                    <a:p>
                      <a:r>
                        <a:rPr lang="en-US" sz="1100" dirty="0" smtClean="0"/>
                        <a:t>Max Row Size</a:t>
                      </a:r>
                      <a:endParaRPr lang="en-US" sz="1100" dirty="0"/>
                    </a:p>
                  </a:txBody>
                  <a:tcPr/>
                </a:tc>
                <a:tc>
                  <a:txBody>
                    <a:bodyPr/>
                    <a:lstStyle/>
                    <a:p>
                      <a:r>
                        <a:rPr lang="en-US" sz="1100" dirty="0" smtClean="0"/>
                        <a:t>Max Columns</a:t>
                      </a:r>
                      <a:r>
                        <a:rPr lang="en-US" sz="1100" baseline="0" dirty="0" smtClean="0"/>
                        <a:t> per row</a:t>
                      </a:r>
                      <a:endParaRPr lang="en-US" sz="1100" dirty="0"/>
                    </a:p>
                  </a:txBody>
                  <a:tcPr/>
                </a:tc>
                <a:tc>
                  <a:txBody>
                    <a:bodyPr/>
                    <a:lstStyle/>
                    <a:p>
                      <a:r>
                        <a:rPr lang="en-US" sz="1100" dirty="0" smtClean="0"/>
                        <a:t>Max Blob/</a:t>
                      </a:r>
                      <a:r>
                        <a:rPr lang="en-US" sz="1100" dirty="0" err="1" smtClean="0"/>
                        <a:t>Clob</a:t>
                      </a:r>
                      <a:r>
                        <a:rPr lang="en-US" sz="1100" dirty="0" smtClean="0"/>
                        <a:t> Size</a:t>
                      </a:r>
                      <a:endParaRPr lang="en-US" sz="1100" dirty="0"/>
                    </a:p>
                  </a:txBody>
                  <a:tcPr/>
                </a:tc>
                <a:tc>
                  <a:txBody>
                    <a:bodyPr/>
                    <a:lstStyle/>
                    <a:p>
                      <a:r>
                        <a:rPr lang="en-US" sz="1100" dirty="0" smtClean="0"/>
                        <a:t>Max Char Size</a:t>
                      </a:r>
                      <a:endParaRPr lang="en-US" sz="1100" dirty="0"/>
                    </a:p>
                  </a:txBody>
                  <a:tcPr/>
                </a:tc>
                <a:tc>
                  <a:txBody>
                    <a:bodyPr/>
                    <a:lstStyle/>
                    <a:p>
                      <a:r>
                        <a:rPr lang="en-US" sz="1100" dirty="0" smtClean="0"/>
                        <a:t>Max Number Size</a:t>
                      </a:r>
                      <a:endParaRPr lang="en-US" sz="1100" dirty="0"/>
                    </a:p>
                  </a:txBody>
                  <a:tcPr/>
                </a:tc>
                <a:tc>
                  <a:txBody>
                    <a:bodyPr/>
                    <a:lstStyle/>
                    <a:p>
                      <a:r>
                        <a:rPr lang="en-US" sz="1100" dirty="0" smtClean="0"/>
                        <a:t>Min Date Value</a:t>
                      </a:r>
                    </a:p>
                  </a:txBody>
                  <a:tcPr/>
                </a:tc>
                <a:tc>
                  <a:txBody>
                    <a:bodyPr/>
                    <a:lstStyle/>
                    <a:p>
                      <a:r>
                        <a:rPr lang="en-US" sz="1100" dirty="0" smtClean="0"/>
                        <a:t>Max</a:t>
                      </a:r>
                      <a:r>
                        <a:rPr lang="en-US" sz="1100" baseline="0" dirty="0" smtClean="0"/>
                        <a:t> Date Value</a:t>
                      </a:r>
                      <a:endParaRPr lang="en-US" sz="1100" dirty="0" smtClean="0"/>
                    </a:p>
                  </a:txBody>
                  <a:tcPr/>
                </a:tc>
                <a:tc>
                  <a:txBody>
                    <a:bodyPr/>
                    <a:lstStyle/>
                    <a:p>
                      <a:r>
                        <a:rPr lang="en-US" sz="1100" dirty="0" smtClean="0"/>
                        <a:t>Max Column name size</a:t>
                      </a:r>
                    </a:p>
                  </a:txBody>
                  <a:tcPr/>
                </a:tc>
              </a:tr>
              <a:tr h="370840">
                <a:tc>
                  <a:txBody>
                    <a:bodyPr/>
                    <a:lstStyle/>
                    <a:p>
                      <a:r>
                        <a:rPr lang="en-US" sz="1100" dirty="0" smtClean="0"/>
                        <a:t>Unlimited</a:t>
                      </a:r>
                      <a:endParaRPr lang="en-US" sz="1100" dirty="0"/>
                    </a:p>
                  </a:txBody>
                  <a:tcPr/>
                </a:tc>
                <a:tc>
                  <a:txBody>
                    <a:bodyPr/>
                    <a:lstStyle/>
                    <a:p>
                      <a:r>
                        <a:rPr lang="en-US" sz="1100" dirty="0" smtClean="0"/>
                        <a:t>256 TB</a:t>
                      </a:r>
                      <a:endParaRPr lang="en-US" sz="1100" dirty="0"/>
                    </a:p>
                  </a:txBody>
                  <a:tcPr/>
                </a:tc>
                <a:tc>
                  <a:txBody>
                    <a:bodyPr/>
                    <a:lstStyle/>
                    <a:p>
                      <a:r>
                        <a:rPr lang="en-US" sz="1100" dirty="0" smtClean="0"/>
                        <a:t>64 kb</a:t>
                      </a:r>
                      <a:r>
                        <a:rPr lang="en-US" sz="1100" baseline="30000" dirty="0" smtClean="0"/>
                        <a:t>3</a:t>
                      </a:r>
                      <a:endParaRPr lang="en-US" sz="1100" baseline="30000" dirty="0"/>
                    </a:p>
                  </a:txBody>
                  <a:tcPr/>
                </a:tc>
                <a:tc>
                  <a:txBody>
                    <a:bodyPr/>
                    <a:lstStyle/>
                    <a:p>
                      <a:r>
                        <a:rPr lang="en-US" sz="1100" dirty="0" smtClean="0"/>
                        <a:t>4096</a:t>
                      </a:r>
                      <a:r>
                        <a:rPr lang="en-US" sz="1100" baseline="30000" dirty="0" smtClean="0"/>
                        <a:t>4</a:t>
                      </a:r>
                      <a:endParaRPr lang="en-US" sz="1100" baseline="30000" dirty="0"/>
                    </a:p>
                  </a:txBody>
                  <a:tcPr/>
                </a:tc>
                <a:tc>
                  <a:txBody>
                    <a:bodyPr/>
                    <a:lstStyle/>
                    <a:p>
                      <a:r>
                        <a:rPr lang="en-US" sz="1100" dirty="0" smtClean="0"/>
                        <a:t>4GB </a:t>
                      </a:r>
                      <a:endParaRPr lang="en-US" sz="1100" dirty="0"/>
                    </a:p>
                  </a:txBody>
                  <a:tcPr/>
                </a:tc>
                <a:tc>
                  <a:txBody>
                    <a:bodyPr/>
                    <a:lstStyle/>
                    <a:p>
                      <a:r>
                        <a:rPr lang="en-US" sz="1100" dirty="0" smtClean="0"/>
                        <a:t>64 kb</a:t>
                      </a:r>
                      <a:endParaRPr lang="en-US" sz="1100" dirty="0"/>
                    </a:p>
                  </a:txBody>
                  <a:tcPr/>
                </a:tc>
                <a:tc>
                  <a:txBody>
                    <a:bodyPr/>
                    <a:lstStyle/>
                    <a:p>
                      <a:r>
                        <a:rPr lang="en-US" sz="1100" dirty="0" smtClean="0"/>
                        <a:t>64 bits</a:t>
                      </a:r>
                      <a:endParaRPr lang="en-US" sz="1100" dirty="0"/>
                    </a:p>
                  </a:txBody>
                  <a:tcPr/>
                </a:tc>
                <a:tc>
                  <a:txBody>
                    <a:bodyPr/>
                    <a:lstStyle/>
                    <a:p>
                      <a:r>
                        <a:rPr lang="en-US" sz="1100" dirty="0" smtClean="0"/>
                        <a:t>1000</a:t>
                      </a:r>
                    </a:p>
                  </a:txBody>
                  <a:tcPr/>
                </a:tc>
                <a:tc>
                  <a:txBody>
                    <a:bodyPr/>
                    <a:lstStyle/>
                    <a:p>
                      <a:r>
                        <a:rPr lang="en-US" sz="1100" dirty="0" smtClean="0"/>
                        <a:t>9999</a:t>
                      </a:r>
                    </a:p>
                  </a:txBody>
                  <a:tcPr/>
                </a:tc>
                <a:tc>
                  <a:txBody>
                    <a:bodyPr/>
                    <a:lstStyle/>
                    <a:p>
                      <a:r>
                        <a:rPr lang="en-US" sz="1100" dirty="0" smtClean="0"/>
                        <a:t>64</a:t>
                      </a:r>
                    </a:p>
                  </a:txBody>
                  <a:tcPr/>
                </a:tc>
              </a:tr>
            </a:tbl>
          </a:graphicData>
        </a:graphic>
      </p:graphicFrame>
    </p:spTree>
    <p:extLst>
      <p:ext uri="{BB962C8B-B14F-4D97-AF65-F5344CB8AC3E}">
        <p14:creationId xmlns:p14="http://schemas.microsoft.com/office/powerpoint/2010/main" val="162478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Introduction</a:t>
            </a:r>
            <a:endParaRPr lang="en-US" dirty="0"/>
          </a:p>
        </p:txBody>
      </p:sp>
      <p:sp>
        <p:nvSpPr>
          <p:cNvPr id="3" name="Content Placeholder 2"/>
          <p:cNvSpPr>
            <a:spLocks noGrp="1"/>
          </p:cNvSpPr>
          <p:nvPr>
            <p:ph idx="1"/>
          </p:nvPr>
        </p:nvSpPr>
        <p:spPr/>
        <p:txBody>
          <a:bodyPr/>
          <a:lstStyle/>
          <a:p>
            <a:r>
              <a:rPr lang="en-US" dirty="0" smtClean="0"/>
              <a:t>PHP  is a general purpose scripting language used for creating dynamic web pages.</a:t>
            </a:r>
          </a:p>
          <a:p>
            <a:r>
              <a:rPr lang="en-US" dirty="0" smtClean="0"/>
              <a:t>Syntax similar to C</a:t>
            </a:r>
          </a:p>
          <a:p>
            <a:r>
              <a:rPr lang="en-US" dirty="0" smtClean="0"/>
              <a:t>Stands for PHP Hypertext Preprocessor</a:t>
            </a:r>
          </a:p>
          <a:p>
            <a:r>
              <a:rPr lang="en-US" dirty="0" smtClean="0"/>
              <a:t>Created in 1995; most recent update August 2011 (5.3.8)</a:t>
            </a:r>
          </a:p>
        </p:txBody>
      </p:sp>
    </p:spTree>
    <p:extLst>
      <p:ext uri="{BB962C8B-B14F-4D97-AF65-F5344CB8AC3E}">
        <p14:creationId xmlns:p14="http://schemas.microsoft.com/office/powerpoint/2010/main" val="169658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and MySQL</a:t>
            </a:r>
            <a:endParaRPr lang="en-US" dirty="0"/>
          </a:p>
        </p:txBody>
      </p:sp>
      <p:sp>
        <p:nvSpPr>
          <p:cNvPr id="3" name="Content Placeholder 2"/>
          <p:cNvSpPr>
            <a:spLocks noGrp="1"/>
          </p:cNvSpPr>
          <p:nvPr>
            <p:ph idx="1"/>
          </p:nvPr>
        </p:nvSpPr>
        <p:spPr/>
        <p:txBody>
          <a:bodyPr/>
          <a:lstStyle/>
          <a:p>
            <a:r>
              <a:rPr lang="en-US" sz="1800" dirty="0" smtClean="0"/>
              <a:t>PHP is often bundled with MySQL as part of the “AMP” packages. </a:t>
            </a:r>
          </a:p>
          <a:p>
            <a:r>
              <a:rPr lang="en-US" sz="1800" dirty="0" smtClean="0"/>
              <a:t>While MySQL queries do not need it’s own class, for readability and the programmer’s sanity, it is much more efficient.</a:t>
            </a:r>
          </a:p>
          <a:p>
            <a:endParaRPr lang="en-US" dirty="0"/>
          </a:p>
        </p:txBody>
      </p:sp>
      <p:pic>
        <p:nvPicPr>
          <p:cNvPr id="4" name="Picture 3" descr="Screen Shot 2011-12-12 at 3.39.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818" y="4336367"/>
            <a:ext cx="4010032" cy="1304075"/>
          </a:xfrm>
          <a:prstGeom prst="rect">
            <a:avLst/>
          </a:prstGeom>
        </p:spPr>
      </p:pic>
    </p:spTree>
    <p:extLst>
      <p:ext uri="{BB962C8B-B14F-4D97-AF65-F5344CB8AC3E}">
        <p14:creationId xmlns:p14="http://schemas.microsoft.com/office/powerpoint/2010/main" val="39166790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and MySQL</a:t>
            </a:r>
            <a:endParaRPr lang="en-US" dirty="0"/>
          </a:p>
        </p:txBody>
      </p:sp>
      <p:pic>
        <p:nvPicPr>
          <p:cNvPr id="6" name="Content Placeholder 5" descr="Screen Shot 2011-12-12 at 3.41.19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6452" t="-25077" r="-29700" b="-3135"/>
          <a:stretch/>
        </p:blipFill>
        <p:spPr>
          <a:xfrm>
            <a:off x="65364" y="1326075"/>
            <a:ext cx="5150681" cy="5061495"/>
          </a:xfrm>
        </p:spPr>
      </p:pic>
      <p:pic>
        <p:nvPicPr>
          <p:cNvPr id="7" name="Picture 6" descr="Screen Shot 2011-12-12 at 3.43.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237" y="3496504"/>
            <a:ext cx="4444773" cy="462002"/>
          </a:xfrm>
          <a:prstGeom prst="rect">
            <a:avLst/>
          </a:prstGeom>
        </p:spPr>
      </p:pic>
    </p:spTree>
    <p:extLst>
      <p:ext uri="{BB962C8B-B14F-4D97-AF65-F5344CB8AC3E}">
        <p14:creationId xmlns:p14="http://schemas.microsoft.com/office/powerpoint/2010/main" val="55394646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250</TotalTime>
  <Words>483</Words>
  <Application>Microsoft Macintosh PowerPoint</Application>
  <PresentationFormat>On-screen Show (4:3)</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Programming with MySQL</vt:lpstr>
      <vt:lpstr>MySQL Introduction</vt:lpstr>
      <vt:lpstr>Cross-Platform Use</vt:lpstr>
      <vt:lpstr>Third Party Programs</vt:lpstr>
      <vt:lpstr>Uses in Today’s World</vt:lpstr>
      <vt:lpstr>Limitations</vt:lpstr>
      <vt:lpstr>PHP Introduction</vt:lpstr>
      <vt:lpstr>PHP and MySQL</vt:lpstr>
      <vt:lpstr>PHP and MySQL</vt:lpstr>
      <vt:lpstr>C# and  MySQL</vt:lpstr>
      <vt:lpstr>C# and MySQL Code</vt:lpstr>
      <vt:lpstr>MySQL and C# code</vt:lpstr>
      <vt:lpstr>MySQL and C# code</vt:lpstr>
      <vt:lpstr>Summary</vt:lpstr>
      <vt:lpstr>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Databases</dc:title>
  <dc:creator>Joe Skinner</dc:creator>
  <cp:lastModifiedBy>Joe Skinner</cp:lastModifiedBy>
  <cp:revision>10</cp:revision>
  <dcterms:created xsi:type="dcterms:W3CDTF">2011-12-12T17:27:32Z</dcterms:created>
  <dcterms:modified xsi:type="dcterms:W3CDTF">2011-12-12T21:37:38Z</dcterms:modified>
</cp:coreProperties>
</file>