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7" r:id="rId5"/>
    <p:sldId id="266" r:id="rId6"/>
    <p:sldId id="268" r:id="rId7"/>
    <p:sldId id="259" r:id="rId8"/>
    <p:sldId id="265" r:id="rId9"/>
    <p:sldId id="264" r:id="rId10"/>
    <p:sldId id="269" r:id="rId11"/>
    <p:sldId id="260" r:id="rId12"/>
    <p:sldId id="270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9A342-C45D-40B1-A27E-198E9842942E}" type="datetimeFigureOut">
              <a:rPr lang="en-US"/>
              <a:t>6/9/2017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C3392-67D2-4E7D-AB9B-E0F32C22F6E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C3392-67D2-4E7D-AB9B-E0F32C22F6E6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80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C3392-67D2-4E7D-AB9B-E0F32C22F6E6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31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C3392-67D2-4E7D-AB9B-E0F32C22F6E6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72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C3392-67D2-4E7D-AB9B-E0F32C22F6E6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96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C3392-67D2-4E7D-AB9B-E0F32C22F6E6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85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C3392-67D2-4E7D-AB9B-E0F32C22F6E6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49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C3392-67D2-4E7D-AB9B-E0F32C22F6E6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27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C3392-67D2-4E7D-AB9B-E0F32C22F6E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73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C3392-67D2-4E7D-AB9B-E0F32C22F6E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52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C3392-67D2-4E7D-AB9B-E0F32C22F6E6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62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C3392-67D2-4E7D-AB9B-E0F32C22F6E6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32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C3392-67D2-4E7D-AB9B-E0F32C22F6E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37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C3392-67D2-4E7D-AB9B-E0F32C22F6E6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00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C3392-67D2-4E7D-AB9B-E0F32C22F6E6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2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C3392-67D2-4E7D-AB9B-E0F32C22F6E6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34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ython.org.br/FerramentasDeTesa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library/unittest.mock-examples.html" TargetMode="External"/><Relationship Id="rId5" Type="http://schemas.openxmlformats.org/officeDocument/2006/relationships/hyperlink" Target="http://python-mock.sourceforge.net/&#160;" TargetMode="External"/><Relationship Id="rId4" Type="http://schemas.openxmlformats.org/officeDocument/2006/relationships/hyperlink" Target="http://pyunit.sourceforge.net/pyunit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 title="righ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Logo FATECSJC[1]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843" y="941544"/>
            <a:ext cx="4270314" cy="24874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901" y="3741641"/>
            <a:ext cx="10134198" cy="1857901"/>
          </a:xfrm>
        </p:spPr>
        <p:txBody>
          <a:bodyPr anchor="t">
            <a:normAutofit/>
          </a:bodyPr>
          <a:lstStyle/>
          <a:p>
            <a:r>
              <a:rPr lang="en-US" sz="7200"/>
              <a:t>Unit test on python</a:t>
            </a:r>
            <a:endParaRPr lang="en-US" sz="7200">
              <a:latin typeface="Impac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3314" y="5715000"/>
            <a:ext cx="8045373" cy="66067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/>
              <a:t>Sham </a:t>
            </a:r>
            <a:r>
              <a:rPr lang="en-US" sz="1900" err="1"/>
              <a:t>vinicius</a:t>
            </a:r>
            <a:r>
              <a:rPr lang="en-US" sz="1900"/>
              <a:t> </a:t>
            </a:r>
            <a:r>
              <a:rPr lang="en-US" sz="1900" err="1"/>
              <a:t>fiorin</a:t>
            </a:r>
          </a:p>
          <a:p>
            <a:pPr>
              <a:lnSpc>
                <a:spcPct val="80000"/>
              </a:lnSpc>
            </a:pPr>
            <a:r>
              <a:rPr lang="en-US" sz="1900" err="1">
                <a:latin typeface="Gill Sans MT"/>
              </a:rPr>
              <a:t>Analise</a:t>
            </a:r>
            <a:r>
              <a:rPr lang="en-US" sz="1900">
                <a:latin typeface="Gill Sans MT"/>
              </a:rPr>
              <a:t> e </a:t>
            </a:r>
            <a:r>
              <a:rPr lang="en-US" sz="1900" err="1">
                <a:latin typeface="Gill Sans MT"/>
              </a:rPr>
              <a:t>desenvolvimento</a:t>
            </a:r>
            <a:r>
              <a:rPr lang="en-US" sz="1900">
                <a:latin typeface="Gill Sans MT"/>
              </a:rPr>
              <a:t> de </a:t>
            </a:r>
            <a:r>
              <a:rPr lang="en-US" sz="1900" err="1">
                <a:latin typeface="Gill Sans MT"/>
              </a:rPr>
              <a:t>sistemas</a:t>
            </a:r>
            <a:endParaRPr lang="en-US" sz="190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501849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Mock</a:t>
            </a:r>
          </a:p>
        </p:txBody>
      </p:sp>
      <p:pic>
        <p:nvPicPr>
          <p:cNvPr id="4" name="Content Placeholder 3" descr="side effects com side effect 3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4500" y="1971675"/>
            <a:ext cx="9560262" cy="4127555"/>
          </a:xfrm>
        </p:spPr>
      </p:pic>
    </p:spTree>
    <p:extLst>
      <p:ext uri="{BB962C8B-B14F-4D97-AF65-F5344CB8AC3E}">
        <p14:creationId xmlns:p14="http://schemas.microsoft.com/office/powerpoint/2010/main" val="405309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Mock</a:t>
            </a:r>
          </a:p>
        </p:txBody>
      </p:sp>
      <p:pic>
        <p:nvPicPr>
          <p:cNvPr id="4" name="Content Placeholder 3" descr="side efeect mock 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0051" y="2733785"/>
            <a:ext cx="9624549" cy="2295324"/>
          </a:xfrm>
        </p:spPr>
      </p:pic>
    </p:spTree>
    <p:extLst>
      <p:ext uri="{BB962C8B-B14F-4D97-AF65-F5344CB8AC3E}">
        <p14:creationId xmlns:p14="http://schemas.microsoft.com/office/powerpoint/2010/main" val="1718157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Mock com </a:t>
            </a:r>
            <a:br>
              <a:rPr lang="en-US">
                <a:solidFill>
                  <a:schemeClr val="tx1"/>
                </a:solidFill>
              </a:rPr>
            </a:br>
            <a:r>
              <a:rPr lang="en-US" err="1"/>
              <a:t>pymock</a:t>
            </a:r>
          </a:p>
        </p:txBody>
      </p:sp>
      <p:pic>
        <p:nvPicPr>
          <p:cNvPr id="4" name="Content Placeholder 3" descr="pymock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554" y="95895"/>
            <a:ext cx="6767983" cy="6550998"/>
          </a:xfrm>
        </p:spPr>
      </p:pic>
    </p:spTree>
    <p:extLst>
      <p:ext uri="{BB962C8B-B14F-4D97-AF65-F5344CB8AC3E}">
        <p14:creationId xmlns:p14="http://schemas.microsoft.com/office/powerpoint/2010/main" val="1887224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2A1A00"/>
                </a:solidFill>
              </a:rPr>
              <a:t>Suite</a:t>
            </a:r>
          </a:p>
        </p:txBody>
      </p:sp>
      <p:pic>
        <p:nvPicPr>
          <p:cNvPr id="4" name="Content Placeholder 3" descr="suit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5320" y="2593199"/>
            <a:ext cx="10717566" cy="1953420"/>
          </a:xfrm>
        </p:spPr>
      </p:pic>
    </p:spTree>
    <p:extLst>
      <p:ext uri="{BB962C8B-B14F-4D97-AF65-F5344CB8AC3E}">
        <p14:creationId xmlns:p14="http://schemas.microsoft.com/office/powerpoint/2010/main" val="1289235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referencias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/>
              <a:t>Python </a:t>
            </a:r>
            <a:r>
              <a:rPr lang="en-US" sz="1600" err="1"/>
              <a:t>Brasil</a:t>
            </a:r>
            <a:r>
              <a:rPr lang="en-US" sz="1600"/>
              <a:t>. </a:t>
            </a:r>
            <a:r>
              <a:rPr lang="en-US" sz="1600" err="1"/>
              <a:t>Acesso</a:t>
            </a:r>
            <a:r>
              <a:rPr lang="en-US" sz="1600"/>
              <a:t> </a:t>
            </a:r>
            <a:r>
              <a:rPr lang="en-US" sz="1600" err="1"/>
              <a:t>em</a:t>
            </a:r>
            <a:r>
              <a:rPr lang="en-US" sz="1600"/>
              <a:t>: 07/06/2017; </a:t>
            </a:r>
            <a:r>
              <a:rPr lang="en-US" sz="1600" err="1"/>
              <a:t>Disponivel</a:t>
            </a:r>
            <a:r>
              <a:rPr lang="en-US" sz="1600"/>
              <a:t> </a:t>
            </a:r>
            <a:r>
              <a:rPr lang="en-US" sz="1600" err="1"/>
              <a:t>em</a:t>
            </a:r>
            <a:r>
              <a:rPr lang="en-US" sz="1600"/>
              <a:t>: </a:t>
            </a:r>
            <a:r>
              <a:rPr lang="en-US" sz="1600">
                <a:solidFill>
                  <a:schemeClr val="tx1"/>
                </a:solidFill>
                <a:hlinkClick r:id="rId3"/>
              </a:rPr>
              <a:t>https://wiki.python.org.br/FerramentasDeTesate</a:t>
            </a:r>
            <a:endParaRPr lang="en-US" sz="1600">
              <a:solidFill>
                <a:srgbClr val="000000"/>
              </a:solidFill>
              <a:latin typeface="Gill Sans MT"/>
              <a:hlinkClick r:id="rId3"/>
            </a:endParaRPr>
          </a:p>
          <a:p>
            <a:r>
              <a:rPr lang="en-US" sz="1400">
                <a:solidFill>
                  <a:schemeClr val="tx1"/>
                </a:solidFill>
                <a:latin typeface="Gill Sans MT"/>
              </a:rPr>
              <a:t>PURCELL; STEVE. </a:t>
            </a:r>
            <a:r>
              <a:rPr lang="en-US" sz="1400" err="1">
                <a:solidFill>
                  <a:srgbClr val="595959"/>
                </a:solidFill>
                <a:latin typeface="Gill Sans MT"/>
              </a:rPr>
              <a:t>Acesso</a:t>
            </a:r>
            <a:r>
              <a:rPr lang="en-US" sz="1400">
                <a:solidFill>
                  <a:srgbClr val="595959"/>
                </a:solidFill>
                <a:latin typeface="Gill Sans MT"/>
              </a:rPr>
              <a:t> </a:t>
            </a:r>
            <a:r>
              <a:rPr lang="en-US" sz="1400" err="1">
                <a:solidFill>
                  <a:srgbClr val="595959"/>
                </a:solidFill>
                <a:latin typeface="Gill Sans MT"/>
              </a:rPr>
              <a:t>em</a:t>
            </a:r>
            <a:r>
              <a:rPr lang="en-US" sz="1400">
                <a:solidFill>
                  <a:srgbClr val="595959"/>
                </a:solidFill>
                <a:latin typeface="Gill Sans MT"/>
              </a:rPr>
              <a:t>: 07/06/2017. </a:t>
            </a:r>
            <a:r>
              <a:rPr lang="en-US" sz="1400" err="1">
                <a:solidFill>
                  <a:srgbClr val="595959"/>
                </a:solidFill>
                <a:latin typeface="Gill Sans MT"/>
              </a:rPr>
              <a:t>Disponivel</a:t>
            </a:r>
            <a:r>
              <a:rPr lang="en-US" sz="1400">
                <a:solidFill>
                  <a:srgbClr val="595959"/>
                </a:solidFill>
                <a:latin typeface="Gill Sans MT"/>
              </a:rPr>
              <a:t> </a:t>
            </a:r>
            <a:r>
              <a:rPr lang="en-US" sz="1400" err="1">
                <a:solidFill>
                  <a:srgbClr val="595959"/>
                </a:solidFill>
                <a:latin typeface="Gill Sans MT"/>
              </a:rPr>
              <a:t>em</a:t>
            </a:r>
            <a:r>
              <a:rPr lang="en-US" sz="1400">
                <a:solidFill>
                  <a:srgbClr val="595959"/>
                </a:solidFill>
                <a:latin typeface="Gill Sans MT"/>
              </a:rPr>
              <a:t>: </a:t>
            </a:r>
            <a:r>
              <a:rPr lang="en-US" sz="1400">
                <a:solidFill>
                  <a:schemeClr val="tx1"/>
                </a:solidFill>
                <a:latin typeface="Gill Sans MT"/>
                <a:hlinkClick r:id="rId4"/>
              </a:rPr>
              <a:t>http://pyunit.sourceforge.net/pyunit.html</a:t>
            </a:r>
            <a:r>
              <a:rPr lang="en-US" sz="1400">
                <a:solidFill>
                  <a:schemeClr val="tx1"/>
                </a:solidFill>
                <a:latin typeface="Gill Sans MT"/>
              </a:rPr>
              <a:t>  </a:t>
            </a:r>
          </a:p>
          <a:p>
            <a:r>
              <a:rPr lang="en-US" sz="1400">
                <a:solidFill>
                  <a:schemeClr val="tx1"/>
                </a:solidFill>
                <a:latin typeface="Gill Sans MT"/>
              </a:rPr>
              <a:t>The Python Mock Module; </a:t>
            </a:r>
            <a:r>
              <a:rPr lang="en-US" sz="1400" err="1">
                <a:solidFill>
                  <a:srgbClr val="595959"/>
                </a:solidFill>
                <a:latin typeface="Gill Sans MT"/>
              </a:rPr>
              <a:t>Acesso</a:t>
            </a:r>
            <a:r>
              <a:rPr lang="en-US" sz="1400">
                <a:solidFill>
                  <a:srgbClr val="595959"/>
                </a:solidFill>
                <a:latin typeface="Gill Sans MT"/>
              </a:rPr>
              <a:t> </a:t>
            </a:r>
            <a:r>
              <a:rPr lang="en-US" sz="1400" err="1">
                <a:solidFill>
                  <a:srgbClr val="595959"/>
                </a:solidFill>
                <a:latin typeface="Gill Sans MT"/>
              </a:rPr>
              <a:t>em</a:t>
            </a:r>
            <a:r>
              <a:rPr lang="en-US" sz="1400">
                <a:solidFill>
                  <a:srgbClr val="595959"/>
                </a:solidFill>
                <a:latin typeface="Gill Sans MT"/>
              </a:rPr>
              <a:t>: 07/06/2017. </a:t>
            </a:r>
            <a:r>
              <a:rPr lang="en-US" sz="1400" err="1">
                <a:solidFill>
                  <a:srgbClr val="595959"/>
                </a:solidFill>
                <a:latin typeface="Gill Sans MT"/>
              </a:rPr>
              <a:t>Disponivel</a:t>
            </a:r>
            <a:r>
              <a:rPr lang="en-US" sz="1400">
                <a:solidFill>
                  <a:srgbClr val="595959"/>
                </a:solidFill>
                <a:latin typeface="Gill Sans MT"/>
              </a:rPr>
              <a:t> </a:t>
            </a:r>
            <a:r>
              <a:rPr lang="en-US" sz="1400" err="1">
                <a:solidFill>
                  <a:srgbClr val="595959"/>
                </a:solidFill>
                <a:latin typeface="Gill Sans MT"/>
              </a:rPr>
              <a:t>em</a:t>
            </a:r>
            <a:r>
              <a:rPr lang="en-US" sz="1400">
                <a:solidFill>
                  <a:srgbClr val="595959"/>
                </a:solidFill>
                <a:latin typeface="Gill Sans MT"/>
              </a:rPr>
              <a:t>: </a:t>
            </a:r>
            <a:r>
              <a:rPr lang="en-US" sz="1400">
                <a:solidFill>
                  <a:schemeClr val="tx1"/>
                </a:solidFill>
                <a:latin typeface="Gill Sans MT"/>
                <a:hlinkClick r:id="rId5"/>
              </a:rPr>
              <a:t>http://python-mock.sourceforge.net/ </a:t>
            </a:r>
            <a:endParaRPr lang="en-US" sz="1400">
              <a:solidFill>
                <a:schemeClr val="tx1"/>
              </a:solidFill>
              <a:latin typeface="Gill Sans MT"/>
            </a:endParaRPr>
          </a:p>
          <a:p>
            <a:r>
              <a:rPr lang="en-US" sz="1400">
                <a:solidFill>
                  <a:schemeClr val="tx1"/>
                </a:solidFill>
                <a:latin typeface="Gill Sans MT"/>
              </a:rPr>
              <a:t>getting started, </a:t>
            </a:r>
            <a:r>
              <a:rPr lang="en-US" sz="1400" err="1">
                <a:solidFill>
                  <a:schemeClr val="tx1"/>
                </a:solidFill>
                <a:latin typeface="Gill Sans MT"/>
              </a:rPr>
              <a:t>unittest.mock</a:t>
            </a:r>
            <a:r>
              <a:rPr lang="en-US" sz="1400">
                <a:solidFill>
                  <a:schemeClr val="tx1"/>
                </a:solidFill>
                <a:latin typeface="Gill Sans MT"/>
              </a:rPr>
              <a:t>; </a:t>
            </a:r>
            <a:r>
              <a:rPr lang="en-US" sz="1400" err="1">
                <a:solidFill>
                  <a:srgbClr val="595959"/>
                </a:solidFill>
                <a:latin typeface="Gill Sans MT"/>
              </a:rPr>
              <a:t>Acesso</a:t>
            </a:r>
            <a:r>
              <a:rPr lang="en-US" sz="1400">
                <a:solidFill>
                  <a:srgbClr val="595959"/>
                </a:solidFill>
                <a:latin typeface="Gill Sans MT"/>
              </a:rPr>
              <a:t> </a:t>
            </a:r>
            <a:r>
              <a:rPr lang="en-US" sz="1400" err="1">
                <a:solidFill>
                  <a:srgbClr val="595959"/>
                </a:solidFill>
                <a:latin typeface="Gill Sans MT"/>
              </a:rPr>
              <a:t>em</a:t>
            </a:r>
            <a:r>
              <a:rPr lang="en-US" sz="1400">
                <a:solidFill>
                  <a:srgbClr val="595959"/>
                </a:solidFill>
                <a:latin typeface="Gill Sans MT"/>
              </a:rPr>
              <a:t>: 07/06/2017. </a:t>
            </a:r>
            <a:r>
              <a:rPr lang="en-US" sz="1400" err="1">
                <a:solidFill>
                  <a:srgbClr val="595959"/>
                </a:solidFill>
                <a:latin typeface="Gill Sans MT"/>
              </a:rPr>
              <a:t>Disponivel</a:t>
            </a:r>
            <a:r>
              <a:rPr lang="en-US" sz="1400">
                <a:solidFill>
                  <a:srgbClr val="595959"/>
                </a:solidFill>
                <a:latin typeface="Gill Sans MT"/>
              </a:rPr>
              <a:t> </a:t>
            </a:r>
            <a:r>
              <a:rPr lang="en-US" sz="1400" err="1">
                <a:solidFill>
                  <a:srgbClr val="595959"/>
                </a:solidFill>
                <a:latin typeface="Gill Sans MT"/>
              </a:rPr>
              <a:t>em</a:t>
            </a:r>
            <a:r>
              <a:rPr lang="en-US" sz="1400">
                <a:solidFill>
                  <a:srgbClr val="595959"/>
                </a:solidFill>
                <a:latin typeface="Gill Sans MT"/>
              </a:rPr>
              <a:t>:</a:t>
            </a:r>
            <a:r>
              <a:rPr lang="en-US" sz="1400">
                <a:solidFill>
                  <a:srgbClr val="000000"/>
                </a:solidFill>
                <a:latin typeface="Gill Sans MT"/>
              </a:rPr>
              <a:t> </a:t>
            </a:r>
            <a:r>
              <a:rPr lang="en-US" sz="1400">
                <a:solidFill>
                  <a:schemeClr val="tx1"/>
                </a:solidFill>
                <a:latin typeface="Gill Sans MT"/>
                <a:hlinkClick r:id="rId6"/>
              </a:rPr>
              <a:t>https://docs.python.org/3/library/unittest.mock-examples.html</a:t>
            </a:r>
            <a:r>
              <a:rPr lang="en-US" sz="1400">
                <a:solidFill>
                  <a:schemeClr val="tx1"/>
                </a:solidFill>
                <a:latin typeface="Gill Sans MT"/>
              </a:rPr>
              <a:t> </a:t>
            </a:r>
            <a:br>
              <a:rPr lang="en-US" sz="1000">
                <a:solidFill>
                  <a:schemeClr val="tx1"/>
                </a:solidFill>
                <a:latin typeface="Gill Sans MT"/>
              </a:rPr>
            </a:br>
            <a:endParaRPr lang="en-US" sz="1400">
              <a:solidFill>
                <a:schemeClr val="tx1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485470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Resultado de imagem para cordilheira dos andes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38105" y="-1101956"/>
            <a:ext cx="12014836" cy="797684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4301" y="5000625"/>
            <a:ext cx="6015897" cy="1492132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rgbClr val="FFFFFF"/>
                </a:solidFill>
              </a:rPr>
              <a:t>Obrigado</a:t>
            </a:r>
            <a:br>
              <a:rPr lang="en-US">
                <a:solidFill>
                  <a:schemeClr val="tx1"/>
                </a:solidFill>
              </a:rPr>
            </a:b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13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rgbClr val="2A1A00"/>
                </a:solidFill>
              </a:rPr>
              <a:t>roteiro</a:t>
            </a:r>
            <a:endParaRPr lang="en-US" err="1">
              <a:solidFill>
                <a:schemeClr val="tx1"/>
              </a:solidFill>
              <a:latin typeface="Impac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950" y="1636713"/>
            <a:ext cx="10365002" cy="507898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err="1">
                <a:solidFill>
                  <a:srgbClr val="000000"/>
                </a:solidFill>
                <a:latin typeface="Arial"/>
                <a:cs typeface="Arial"/>
              </a:rPr>
              <a:t>Introdução</a:t>
            </a: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2400" err="1">
                <a:solidFill>
                  <a:srgbClr val="000000"/>
                </a:solidFill>
                <a:latin typeface="Arial"/>
                <a:cs typeface="Arial"/>
              </a:rPr>
              <a:t>Unittest</a:t>
            </a:r>
            <a:r>
              <a:rPr lang="en-US" sz="2400">
                <a:solidFill>
                  <a:srgbClr val="000000"/>
                </a:solidFill>
                <a:latin typeface="Arial"/>
                <a:cs typeface="Arial"/>
              </a:rPr>
              <a:t> no Python</a:t>
            </a:r>
          </a:p>
          <a:p>
            <a:r>
              <a:rPr lang="en-US" sz="2400">
                <a:solidFill>
                  <a:srgbClr val="000000"/>
                </a:solidFill>
                <a:latin typeface="Arial"/>
                <a:cs typeface="Arial"/>
              </a:rPr>
              <a:t>Setup</a:t>
            </a:r>
          </a:p>
          <a:p>
            <a:r>
              <a:rPr lang="en-US" sz="2400" err="1">
                <a:solidFill>
                  <a:srgbClr val="000000"/>
                </a:solidFill>
                <a:latin typeface="Arial"/>
                <a:cs typeface="Arial"/>
              </a:rPr>
              <a:t>Linha</a:t>
            </a:r>
            <a:r>
              <a:rPr lang="en-US" sz="2400">
                <a:solidFill>
                  <a:srgbClr val="000000"/>
                </a:solidFill>
                <a:latin typeface="Arial"/>
                <a:cs typeface="Arial"/>
              </a:rPr>
              <a:t> de </a:t>
            </a:r>
            <a:r>
              <a:rPr lang="en-US" sz="2400" err="1">
                <a:solidFill>
                  <a:srgbClr val="000000"/>
                </a:solidFill>
                <a:latin typeface="Arial"/>
                <a:cs typeface="Arial"/>
              </a:rPr>
              <a:t>comando</a:t>
            </a: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2400" err="1">
                <a:solidFill>
                  <a:srgbClr val="000000"/>
                </a:solidFill>
                <a:latin typeface="Arial"/>
                <a:cs typeface="Arial"/>
              </a:rPr>
              <a:t>Testando</a:t>
            </a:r>
            <a:r>
              <a:rPr lang="en-US" sz="2400">
                <a:solidFill>
                  <a:srgbClr val="000000"/>
                </a:solidFill>
                <a:latin typeface="Arial"/>
                <a:cs typeface="Arial"/>
              </a:rPr>
              <a:t> Insertion Sort </a:t>
            </a:r>
          </a:p>
          <a:p>
            <a:r>
              <a:rPr lang="en-US" sz="2400">
                <a:solidFill>
                  <a:schemeClr val="tx1"/>
                </a:solidFill>
                <a:latin typeface="Arial"/>
                <a:cs typeface="Arial"/>
              </a:rPr>
              <a:t>Mock</a:t>
            </a:r>
          </a:p>
          <a:p>
            <a:r>
              <a:rPr lang="en-US" sz="2400" err="1">
                <a:solidFill>
                  <a:schemeClr val="tx1"/>
                </a:solidFill>
                <a:latin typeface="Gill Sans MT"/>
              </a:rPr>
              <a:t>pymock</a:t>
            </a:r>
            <a:endParaRPr lang="en-US" sz="2400">
              <a:solidFill>
                <a:schemeClr val="tx1"/>
              </a:solidFill>
              <a:latin typeface="Gill Sans MT"/>
              <a:cs typeface="Arial"/>
            </a:endParaRPr>
          </a:p>
          <a:p>
            <a:r>
              <a:rPr lang="en-US" sz="2400">
                <a:solidFill>
                  <a:schemeClr val="tx1"/>
                </a:solidFill>
                <a:latin typeface="Gill Sans MT"/>
              </a:rPr>
              <a:t>Suite</a:t>
            </a:r>
            <a:endParaRPr lang="en-US" sz="2400">
              <a:solidFill>
                <a:schemeClr val="tx1"/>
              </a:solidFill>
              <a:latin typeface="Gill Sans M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6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unittest</a:t>
            </a:r>
            <a:endParaRPr lang="en-US" err="1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err="1">
                <a:solidFill>
                  <a:schemeClr val="tx1"/>
                </a:solidFill>
                <a:latin typeface="Arial"/>
                <a:cs typeface="Arial"/>
              </a:rPr>
              <a:t>Unittest</a:t>
            </a:r>
            <a:r>
              <a:rPr lang="en-US" sz="2400">
                <a:solidFill>
                  <a:schemeClr val="tx1"/>
                </a:solidFill>
                <a:latin typeface="Arial"/>
                <a:cs typeface="Arial"/>
              </a:rPr>
              <a:t> é o </a:t>
            </a:r>
            <a:r>
              <a:rPr lang="en-US" sz="2400" err="1">
                <a:solidFill>
                  <a:schemeClr val="tx1"/>
                </a:solidFill>
                <a:latin typeface="Arial"/>
                <a:cs typeface="Arial"/>
              </a:rPr>
              <a:t>primeiro</a:t>
            </a:r>
            <a:r>
              <a:rPr lang="en-US" sz="240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i="1">
                <a:solidFill>
                  <a:schemeClr val="tx1"/>
                </a:solidFill>
                <a:latin typeface="Arial"/>
                <a:cs typeface="Arial"/>
              </a:rPr>
              <a:t>framework</a:t>
            </a:r>
            <a:r>
              <a:rPr lang="en-US" sz="2400">
                <a:solidFill>
                  <a:schemeClr val="tx1"/>
                </a:solidFill>
                <a:latin typeface="Arial"/>
                <a:cs typeface="Arial"/>
              </a:rPr>
              <a:t> para testes </a:t>
            </a:r>
            <a:r>
              <a:rPr lang="en-US" sz="2400" err="1">
                <a:solidFill>
                  <a:schemeClr val="tx1"/>
                </a:solidFill>
                <a:latin typeface="Arial"/>
                <a:cs typeface="Arial"/>
              </a:rPr>
              <a:t>unitários</a:t>
            </a:r>
            <a:r>
              <a:rPr lang="en-US" sz="2400">
                <a:solidFill>
                  <a:schemeClr val="tx1"/>
                </a:solidFill>
                <a:latin typeface="Arial"/>
                <a:cs typeface="Arial"/>
              </a:rPr>
              <a:t> a </a:t>
            </a:r>
            <a:r>
              <a:rPr lang="en-US" sz="2400" err="1">
                <a:solidFill>
                  <a:schemeClr val="tx1"/>
                </a:solidFill>
                <a:latin typeface="Arial"/>
                <a:cs typeface="Arial"/>
              </a:rPr>
              <a:t>ser</a:t>
            </a:r>
            <a:r>
              <a:rPr lang="en-US" sz="240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/>
                <a:cs typeface="Arial"/>
              </a:rPr>
              <a:t>incluída</a:t>
            </a:r>
            <a:r>
              <a:rPr lang="en-US" sz="240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/>
                <a:cs typeface="Arial"/>
              </a:rPr>
              <a:t>na</a:t>
            </a:r>
            <a:r>
              <a:rPr lang="en-US" sz="240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/>
                <a:cs typeface="Arial"/>
              </a:rPr>
              <a:t>biblioteca</a:t>
            </a:r>
            <a:r>
              <a:rPr lang="en-US" sz="240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/>
                <a:cs typeface="Arial"/>
              </a:rPr>
              <a:t>padrão</a:t>
            </a:r>
            <a:r>
              <a:rPr lang="en-US" sz="2400">
                <a:solidFill>
                  <a:schemeClr val="tx1"/>
                </a:solidFill>
                <a:latin typeface="Arial"/>
                <a:cs typeface="Arial"/>
              </a:rPr>
              <a:t> da </a:t>
            </a:r>
            <a:r>
              <a:rPr lang="en-US" sz="2400" err="1">
                <a:solidFill>
                  <a:schemeClr val="tx1"/>
                </a:solidFill>
                <a:latin typeface="Arial"/>
                <a:cs typeface="Arial"/>
              </a:rPr>
              <a:t>linguagem</a:t>
            </a:r>
            <a:r>
              <a:rPr lang="en-US" sz="2400">
                <a:solidFill>
                  <a:schemeClr val="tx1"/>
                </a:solidFill>
                <a:latin typeface="Arial"/>
                <a:cs typeface="Arial"/>
              </a:rPr>
              <a:t> Python;</a:t>
            </a:r>
            <a:endParaRPr lang="en-US" sz="2400">
              <a:solidFill>
                <a:srgbClr val="595959"/>
              </a:solidFill>
              <a:latin typeface="Arial"/>
              <a:cs typeface="Arial"/>
            </a:endParaRPr>
          </a:p>
          <a:p>
            <a:r>
              <a:rPr lang="en-US" sz="2400" err="1">
                <a:solidFill>
                  <a:schemeClr val="tx1"/>
                </a:solidFill>
                <a:latin typeface="Arial"/>
                <a:cs typeface="Arial"/>
              </a:rPr>
              <a:t>Fácil</a:t>
            </a:r>
            <a:r>
              <a:rPr lang="en-US" sz="2400">
                <a:solidFill>
                  <a:schemeClr val="tx1"/>
                </a:solidFill>
                <a:latin typeface="Arial"/>
                <a:cs typeface="Arial"/>
              </a:rPr>
              <a:t> de </a:t>
            </a:r>
            <a:r>
              <a:rPr lang="en-US" sz="2400" err="1">
                <a:solidFill>
                  <a:schemeClr val="tx1"/>
                </a:solidFill>
                <a:latin typeface="Arial"/>
                <a:cs typeface="Arial"/>
              </a:rPr>
              <a:t>usar</a:t>
            </a:r>
            <a:r>
              <a:rPr lang="en-US" sz="240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/>
                <a:cs typeface="Arial"/>
              </a:rPr>
              <a:t>por</a:t>
            </a:r>
            <a:r>
              <a:rPr lang="en-US" sz="240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/>
                <a:cs typeface="Arial"/>
              </a:rPr>
              <a:t>pessoas</a:t>
            </a:r>
            <a:r>
              <a:rPr lang="en-US" sz="240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/>
                <a:cs typeface="Arial"/>
              </a:rPr>
              <a:t>familiarizadas</a:t>
            </a:r>
            <a:r>
              <a:rPr lang="en-US" sz="2400">
                <a:solidFill>
                  <a:schemeClr val="tx1"/>
                </a:solidFill>
                <a:latin typeface="Arial"/>
                <a:cs typeface="Arial"/>
              </a:rPr>
              <a:t> com </a:t>
            </a:r>
            <a:r>
              <a:rPr lang="en-US" sz="2400" err="1">
                <a:solidFill>
                  <a:schemeClr val="tx1"/>
                </a:solidFill>
                <a:latin typeface="Arial"/>
                <a:cs typeface="Arial"/>
              </a:rPr>
              <a:t>os</a:t>
            </a:r>
            <a:r>
              <a:rPr lang="en-US" sz="2400">
                <a:solidFill>
                  <a:schemeClr val="tx1"/>
                </a:solidFill>
                <a:latin typeface="Arial"/>
                <a:cs typeface="Arial"/>
              </a:rPr>
              <a:t> frameworks </a:t>
            </a:r>
            <a:r>
              <a:rPr lang="en-US" sz="2400" err="1">
                <a:solidFill>
                  <a:schemeClr val="tx1"/>
                </a:solidFill>
                <a:latin typeface="Arial"/>
                <a:cs typeface="Arial"/>
              </a:rPr>
              <a:t>xUnit</a:t>
            </a:r>
            <a:r>
              <a:rPr lang="en-US" sz="2400">
                <a:solidFill>
                  <a:schemeClr val="tx1"/>
                </a:solidFill>
                <a:latin typeface="Arial"/>
                <a:cs typeface="Arial"/>
              </a:rPr>
              <a:t>; </a:t>
            </a:r>
            <a:endParaRPr lang="en-US" sz="2400">
              <a:solidFill>
                <a:srgbClr val="595959"/>
              </a:solidFill>
              <a:latin typeface="Arial"/>
              <a:cs typeface="Arial"/>
            </a:endParaRPr>
          </a:p>
          <a:p>
            <a:r>
              <a:rPr lang="en-US" sz="2400" err="1">
                <a:solidFill>
                  <a:schemeClr val="tx1"/>
                </a:solidFill>
                <a:latin typeface="Arial"/>
                <a:cs typeface="Arial"/>
              </a:rPr>
              <a:t>Suporte</a:t>
            </a:r>
            <a:r>
              <a:rPr lang="en-US" sz="2400">
                <a:solidFill>
                  <a:schemeClr val="tx1"/>
                </a:solidFill>
                <a:latin typeface="Arial"/>
                <a:cs typeface="Arial"/>
              </a:rPr>
              <a:t> para </a:t>
            </a:r>
            <a:r>
              <a:rPr lang="en-US" sz="2400" err="1">
                <a:solidFill>
                  <a:schemeClr val="tx1"/>
                </a:solidFill>
                <a:latin typeface="Arial"/>
                <a:cs typeface="Arial"/>
              </a:rPr>
              <a:t>organização</a:t>
            </a:r>
            <a:r>
              <a:rPr lang="en-US" sz="2400">
                <a:solidFill>
                  <a:schemeClr val="tx1"/>
                </a:solidFill>
                <a:latin typeface="Arial"/>
                <a:cs typeface="Arial"/>
              </a:rPr>
              <a:t> dos testes e </a:t>
            </a:r>
            <a:r>
              <a:rPr lang="en-US" sz="2400" err="1">
                <a:solidFill>
                  <a:schemeClr val="tx1"/>
                </a:solidFill>
                <a:latin typeface="Arial"/>
                <a:cs typeface="Arial"/>
              </a:rPr>
              <a:t>reuso</a:t>
            </a:r>
            <a:r>
              <a:rPr lang="en-US" sz="2400">
                <a:solidFill>
                  <a:schemeClr val="tx1"/>
                </a:solidFill>
                <a:latin typeface="Arial"/>
                <a:cs typeface="Arial"/>
              </a:rPr>
              <a:t> via suites de testes;</a:t>
            </a:r>
            <a:endParaRPr lang="en-US"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905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2A1A00"/>
                </a:solidFill>
                <a:latin typeface="Impact"/>
              </a:rPr>
              <a:t>Um teste com </a:t>
            </a:r>
            <a:r>
              <a:rPr lang="en-US" err="1">
                <a:solidFill>
                  <a:srgbClr val="2A1A00"/>
                </a:solidFill>
                <a:latin typeface="Impact"/>
              </a:rPr>
              <a:t>unittest</a:t>
            </a:r>
            <a:endParaRPr lang="en-US">
              <a:solidFill>
                <a:srgbClr val="2A1A00"/>
              </a:solidFill>
              <a:latin typeface="Impact"/>
            </a:endParaRPr>
          </a:p>
        </p:txBody>
      </p:sp>
      <p:pic>
        <p:nvPicPr>
          <p:cNvPr id="4" name="Content Placeholder 3" descr="test1 final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2538" y="3097213"/>
            <a:ext cx="10447421" cy="2024728"/>
          </a:xfrm>
        </p:spPr>
      </p:pic>
    </p:spTree>
    <p:extLst>
      <p:ext uri="{BB962C8B-B14F-4D97-AF65-F5344CB8AC3E}">
        <p14:creationId xmlns:p14="http://schemas.microsoft.com/office/powerpoint/2010/main" val="69939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up</a:t>
            </a:r>
          </a:p>
        </p:txBody>
      </p:sp>
      <p:pic>
        <p:nvPicPr>
          <p:cNvPr id="4" name="Content Placeholder 3" descr="test 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8224" y="1569759"/>
            <a:ext cx="10707394" cy="4562475"/>
          </a:xfrm>
        </p:spPr>
      </p:pic>
    </p:spTree>
    <p:extLst>
      <p:ext uri="{BB962C8B-B14F-4D97-AF65-F5344CB8AC3E}">
        <p14:creationId xmlns:p14="http://schemas.microsoft.com/office/powerpoint/2010/main" val="69540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err="1"/>
              <a:t>rodando</a:t>
            </a:r>
            <a:r>
              <a:rPr lang="en-US" sz="3600"/>
              <a:t> teste da </a:t>
            </a:r>
            <a:r>
              <a:rPr lang="en-US" sz="3600" err="1"/>
              <a:t>linha</a:t>
            </a:r>
            <a:r>
              <a:rPr lang="en-US" sz="3600"/>
              <a:t> de </a:t>
            </a:r>
            <a:r>
              <a:rPr lang="en-US" sz="3600" err="1"/>
              <a:t>comando</a:t>
            </a:r>
            <a:br>
              <a:rPr lang="en-US" sz="3600">
                <a:solidFill>
                  <a:schemeClr val="tx1"/>
                </a:solidFill>
              </a:rPr>
            </a:br>
            <a:br>
              <a:rPr lang="en-US" sz="3600">
                <a:solidFill>
                  <a:schemeClr val="tx1"/>
                </a:solidFill>
              </a:rPr>
            </a:br>
            <a:endParaRPr lang="en-US" sz="3600">
              <a:solidFill>
                <a:schemeClr val="tx1"/>
              </a:solidFill>
              <a:latin typeface="Impact"/>
            </a:endParaRPr>
          </a:p>
        </p:txBody>
      </p:sp>
      <p:pic>
        <p:nvPicPr>
          <p:cNvPr id="6" name="Content Placeholder 5" descr="comand lin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8221" y="2971800"/>
            <a:ext cx="6507636" cy="1008217"/>
          </a:xfrm>
        </p:spPr>
      </p:pic>
    </p:spTree>
    <p:extLst>
      <p:ext uri="{BB962C8B-B14F-4D97-AF65-F5344CB8AC3E}">
        <p14:creationId xmlns:p14="http://schemas.microsoft.com/office/powerpoint/2010/main" val="354670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 descr="insertion sort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941" y="104775"/>
            <a:ext cx="8479082" cy="63865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511" y="571500"/>
            <a:ext cx="3384329" cy="1640894"/>
          </a:xfrm>
        </p:spPr>
        <p:txBody>
          <a:bodyPr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/>
              <a:t>Insertion sort</a:t>
            </a:r>
            <a:br>
              <a:rPr lang="en-US" sz="4000">
                <a:solidFill>
                  <a:schemeClr val="tx1"/>
                </a:solidFill>
              </a:rPr>
            </a:br>
            <a:endParaRPr lang="en-US" sz="4000">
              <a:solidFill>
                <a:schemeClr val="tx1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35423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Freeform 11" title="right scallop background shap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" name="Rectangle 26" title="lef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4" descr="mock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50" y="2171700"/>
            <a:ext cx="6603016" cy="25720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en-US" sz="1900">
                <a:solidFill>
                  <a:schemeClr val="accent1"/>
                </a:solidFill>
              </a:rPr>
              <a:t>mock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>
                <a:solidFill>
                  <a:schemeClr val="bg1"/>
                </a:solidFill>
                <a:latin typeface="Gill Sans MT"/>
              </a:rPr>
              <a:t>"hello world" com mock</a:t>
            </a:r>
          </a:p>
        </p:txBody>
      </p:sp>
    </p:spTree>
    <p:extLst>
      <p:ext uri="{BB962C8B-B14F-4D97-AF65-F5344CB8AC3E}">
        <p14:creationId xmlns:p14="http://schemas.microsoft.com/office/powerpoint/2010/main" val="3605307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Mock</a:t>
            </a:r>
          </a:p>
        </p:txBody>
      </p:sp>
      <p:pic>
        <p:nvPicPr>
          <p:cNvPr id="4" name="Content Placeholder 3" descr="mock side_efects 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1631" y="2231485"/>
            <a:ext cx="8371569" cy="3388265"/>
          </a:xfrm>
        </p:spPr>
      </p:pic>
    </p:spTree>
    <p:extLst>
      <p:ext uri="{BB962C8B-B14F-4D97-AF65-F5344CB8AC3E}">
        <p14:creationId xmlns:p14="http://schemas.microsoft.com/office/powerpoint/2010/main" val="252376671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15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Badge</vt:lpstr>
      <vt:lpstr>Unit test on python</vt:lpstr>
      <vt:lpstr>roteiro</vt:lpstr>
      <vt:lpstr>unittest</vt:lpstr>
      <vt:lpstr>Um teste com unittest</vt:lpstr>
      <vt:lpstr>Set up</vt:lpstr>
      <vt:lpstr>rodando teste da linha de comando  </vt:lpstr>
      <vt:lpstr>Insertion sort </vt:lpstr>
      <vt:lpstr>mock</vt:lpstr>
      <vt:lpstr>Mock</vt:lpstr>
      <vt:lpstr>Mock</vt:lpstr>
      <vt:lpstr>Mock</vt:lpstr>
      <vt:lpstr>Mock com  pymock</vt:lpstr>
      <vt:lpstr>Suite</vt:lpstr>
      <vt:lpstr>referencias</vt:lpstr>
      <vt:lpstr>Obrigado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 on python</dc:title>
  <cp:revision>1</cp:revision>
  <dcterms:modified xsi:type="dcterms:W3CDTF">2017-06-09T02:12:48Z</dcterms:modified>
</cp:coreProperties>
</file>