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63" r:id="rId5"/>
    <p:sldId id="264" r:id="rId6"/>
    <p:sldId id="266" r:id="rId7"/>
    <p:sldId id="267" r:id="rId8"/>
    <p:sldId id="268" r:id="rId9"/>
    <p:sldId id="260" r:id="rId10"/>
    <p:sldId id="259" r:id="rId11"/>
    <p:sldId id="262" r:id="rId12"/>
    <p:sldId id="25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8F12-A08D-4724-BE4E-6E22D8881C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BE9-83E9-4EA9-B704-45DEF3F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2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8F12-A08D-4724-BE4E-6E22D8881C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BE9-83E9-4EA9-B704-45DEF3F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9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8F12-A08D-4724-BE4E-6E22D8881C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BE9-83E9-4EA9-B704-45DEF3FD44C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719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8F12-A08D-4724-BE4E-6E22D8881C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BE9-83E9-4EA9-B704-45DEF3F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4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8F12-A08D-4724-BE4E-6E22D8881C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BE9-83E9-4EA9-B704-45DEF3FD44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8286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8F12-A08D-4724-BE4E-6E22D8881C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BE9-83E9-4EA9-B704-45DEF3F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40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8F12-A08D-4724-BE4E-6E22D8881C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BE9-83E9-4EA9-B704-45DEF3F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8F12-A08D-4724-BE4E-6E22D8881C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BE9-83E9-4EA9-B704-45DEF3F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6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8F12-A08D-4724-BE4E-6E22D8881C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BE9-83E9-4EA9-B704-45DEF3F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8F12-A08D-4724-BE4E-6E22D8881C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BE9-83E9-4EA9-B704-45DEF3F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8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8F12-A08D-4724-BE4E-6E22D8881C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BE9-83E9-4EA9-B704-45DEF3F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5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8F12-A08D-4724-BE4E-6E22D8881C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BE9-83E9-4EA9-B704-45DEF3F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1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8F12-A08D-4724-BE4E-6E22D8881C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BE9-83E9-4EA9-B704-45DEF3F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8F12-A08D-4724-BE4E-6E22D8881C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BE9-83E9-4EA9-B704-45DEF3F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1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8F12-A08D-4724-BE4E-6E22D8881C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BE9-83E9-4EA9-B704-45DEF3F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5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8F12-A08D-4724-BE4E-6E22D8881C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CBE9-83E9-4EA9-B704-45DEF3F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48F12-A08D-4724-BE4E-6E22D8881C5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5DCBE9-83E9-4EA9-B704-45DEF3FD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4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B698-CA54-450E-A208-7868B9812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Automating Asset Security in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E7C85-A31B-47F5-88A4-41D26427A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Automating security compliance with STIGS and CIS</a:t>
            </a:r>
          </a:p>
        </p:txBody>
      </p:sp>
    </p:spTree>
    <p:extLst>
      <p:ext uri="{BB962C8B-B14F-4D97-AF65-F5344CB8AC3E}">
        <p14:creationId xmlns:p14="http://schemas.microsoft.com/office/powerpoint/2010/main" val="26439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ECF9-D172-45C9-87C5-A7643A9B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163" y="2316480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/>
              <a:t>Back up slides</a:t>
            </a:r>
          </a:p>
        </p:txBody>
      </p:sp>
    </p:spTree>
    <p:extLst>
      <p:ext uri="{BB962C8B-B14F-4D97-AF65-F5344CB8AC3E}">
        <p14:creationId xmlns:p14="http://schemas.microsoft.com/office/powerpoint/2010/main" val="118098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DA4F-4D9C-4095-A4B9-1C079FFD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0BD35-A65E-440F-AFBD-364D9A0E0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7947" cy="4351338"/>
          </a:xfrm>
        </p:spPr>
        <p:txBody>
          <a:bodyPr>
            <a:normAutofit/>
          </a:bodyPr>
          <a:lstStyle/>
          <a:p>
            <a:r>
              <a:rPr lang="en-US" dirty="0"/>
              <a:t>AMI Builder using Ansible  looked like a good place to start</a:t>
            </a:r>
          </a:p>
          <a:p>
            <a:r>
              <a:rPr lang="en-US" dirty="0"/>
              <a:t>Do not re-invent the wheel, improve or customize the product to meet our needs and desires</a:t>
            </a:r>
          </a:p>
          <a:p>
            <a:r>
              <a:rPr lang="en-US" dirty="0"/>
              <a:t>Learn from the struggles and progress of others</a:t>
            </a:r>
          </a:p>
          <a:p>
            <a:r>
              <a:rPr lang="en-US" dirty="0"/>
              <a:t>Be persistent, things do not always work the first time</a:t>
            </a:r>
          </a:p>
          <a:p>
            <a:r>
              <a:rPr lang="en-US" dirty="0"/>
              <a:t>TEAMWORK  More eyes and brains on the process can find solutions faster</a:t>
            </a:r>
          </a:p>
        </p:txBody>
      </p:sp>
    </p:spTree>
    <p:extLst>
      <p:ext uri="{BB962C8B-B14F-4D97-AF65-F5344CB8AC3E}">
        <p14:creationId xmlns:p14="http://schemas.microsoft.com/office/powerpoint/2010/main" val="216257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1559-6005-4603-9FEF-98B9E0C6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1680-B1EE-4599-B996-DB72912C4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4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93D2-3208-46EC-A6A0-7B160A07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9C87-6AA3-41CC-BECF-D3FC0EEC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F69E-09BC-4EAE-8FA9-A0C19A2D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Statement (add graphics)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3B3A-58F0-40ED-BD2C-76E70DD91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442" y="1629366"/>
            <a:ext cx="3433112" cy="3880773"/>
          </a:xfrm>
        </p:spPr>
        <p:txBody>
          <a:bodyPr/>
          <a:lstStyle/>
          <a:p>
            <a:r>
              <a:rPr lang="en-US" dirty="0"/>
              <a:t>Can we quickly automate STIG/CIS AMI’s for cloud assets?</a:t>
            </a:r>
          </a:p>
          <a:p>
            <a:r>
              <a:rPr lang="en-US" dirty="0"/>
              <a:t>Manually </a:t>
            </a:r>
            <a:r>
              <a:rPr lang="en-US" dirty="0" err="1"/>
              <a:t>STIG’ing</a:t>
            </a:r>
            <a:r>
              <a:rPr lang="en-US" dirty="0"/>
              <a:t> a server (in the cloud, but especially on premise) can take weeks (such as RHEL 7)</a:t>
            </a:r>
          </a:p>
          <a:p>
            <a:r>
              <a:rPr lang="en-US" dirty="0"/>
              <a:t>What if your system/application has hundreds of servers?</a:t>
            </a:r>
          </a:p>
        </p:txBody>
      </p:sp>
    </p:spTree>
    <p:extLst>
      <p:ext uri="{BB962C8B-B14F-4D97-AF65-F5344CB8AC3E}">
        <p14:creationId xmlns:p14="http://schemas.microsoft.com/office/powerpoint/2010/main" val="121584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D401-E63A-4CE2-BFBF-C938B584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504" y="461554"/>
            <a:ext cx="2892672" cy="6357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Solution (fix)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986E6-539B-46E1-A061-C80E841E5F23}"/>
              </a:ext>
            </a:extLst>
          </p:cNvPr>
          <p:cNvSpPr txBox="1"/>
          <p:nvPr/>
        </p:nvSpPr>
        <p:spPr>
          <a:xfrm>
            <a:off x="538504" y="1705804"/>
            <a:ext cx="2892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existing AWS AMI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 security setting(s) with automated process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rapidly deployable, AMI for our use with  our custom security settings</a:t>
            </a:r>
          </a:p>
        </p:txBody>
      </p:sp>
    </p:spTree>
    <p:extLst>
      <p:ext uri="{BB962C8B-B14F-4D97-AF65-F5344CB8AC3E}">
        <p14:creationId xmlns:p14="http://schemas.microsoft.com/office/powerpoint/2010/main" val="363547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ECCF-D718-43BE-818C-0CB9CB73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 Builder (</a:t>
            </a:r>
            <a:r>
              <a:rPr lang="en-US" dirty="0" err="1"/>
              <a:t>CodeBuild</a:t>
            </a:r>
            <a:r>
              <a:rPr lang="en-US" dirty="0"/>
              <a:t> and Packer)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D81961-6A4B-4CE7-AD80-029612F3A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43950"/>
            <a:ext cx="8596312" cy="3514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52644A-549B-48F3-B4E7-B2F084ACF7E5}"/>
              </a:ext>
            </a:extLst>
          </p:cNvPr>
          <p:cNvSpPr txBox="1"/>
          <p:nvPr/>
        </p:nvSpPr>
        <p:spPr>
          <a:xfrm>
            <a:off x="838200" y="5630779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REF: https://aws.amazon.com/blogs/devops/how-to-create-an-ami-builder-with-aws-codebuild-and-hashicorp-packer-part-2/</a:t>
            </a:r>
          </a:p>
        </p:txBody>
      </p:sp>
    </p:spTree>
    <p:extLst>
      <p:ext uri="{BB962C8B-B14F-4D97-AF65-F5344CB8AC3E}">
        <p14:creationId xmlns:p14="http://schemas.microsoft.com/office/powerpoint/2010/main" val="159675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1A56-6058-4151-8397-C1B251EB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75CA5-BEE0-4217-A10F-BC0415CE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6353"/>
            <a:ext cx="4104216" cy="3721018"/>
          </a:xfrm>
        </p:spPr>
        <p:txBody>
          <a:bodyPr>
            <a:normAutofit/>
          </a:bodyPr>
          <a:lstStyle/>
          <a:p>
            <a:r>
              <a:rPr lang="en-US" dirty="0"/>
              <a:t>We set up a CloudFormation template in order to leverage infrastructure as code (</a:t>
            </a:r>
            <a:r>
              <a:rPr lang="en-US" dirty="0" err="1"/>
              <a:t>IaC</a:t>
            </a:r>
            <a:r>
              <a:rPr lang="en-US" dirty="0"/>
              <a:t>) for automation and scaling in building out our environment</a:t>
            </a:r>
          </a:p>
          <a:p>
            <a:r>
              <a:rPr lang="en-US" dirty="0"/>
              <a:t>Parameters required include</a:t>
            </a:r>
          </a:p>
          <a:p>
            <a:pPr lvl="1"/>
            <a:r>
              <a:rPr lang="en-US" dirty="0"/>
              <a:t>Packer build elements</a:t>
            </a:r>
          </a:p>
          <a:p>
            <a:pPr lvl="1"/>
            <a:r>
              <a:rPr lang="en-US" dirty="0"/>
              <a:t>A VPC (none default) is required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CodeBuild</a:t>
            </a:r>
            <a:r>
              <a:rPr lang="en-US" dirty="0"/>
              <a:t> environment</a:t>
            </a:r>
          </a:p>
          <a:p>
            <a:pPr lvl="1"/>
            <a:r>
              <a:rPr lang="en-US" dirty="0"/>
              <a:t>And an SNS topic for notifications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777FA25-AE78-4706-83E6-BC248D05E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25" y="1855514"/>
            <a:ext cx="6742755" cy="4162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CF8001-06AC-43AE-B1E4-0E27407CF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1" y="430520"/>
            <a:ext cx="1412494" cy="14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0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7202-7B74-4D07-AC89-9AE29D7C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en-US" dirty="0"/>
              <a:t>Image Blueprint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982E-CA7A-4590-A1F8-C391A4947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3194"/>
            <a:ext cx="3599391" cy="3964912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The customization for our image (AMI) comes from the use of Ansible Playbooks. </a:t>
            </a:r>
          </a:p>
          <a:p>
            <a:r>
              <a:rPr lang="en-US" sz="1600" dirty="0"/>
              <a:t>The CloudFormation template uses this playbook for our initial security settings</a:t>
            </a:r>
          </a:p>
          <a:p>
            <a:r>
              <a:rPr lang="en-US" sz="1600" dirty="0"/>
              <a:t>Our proof of concept was to take the CIS benchmarks playbook, and convert some settings into more secure settings in line with DISA STIGs</a:t>
            </a:r>
          </a:p>
          <a:p>
            <a:r>
              <a:rPr lang="en-US" sz="1600" dirty="0"/>
              <a:t>In our example we changed the maximum age of passwords to 30 days (STIGS typically require 60 days)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10D97-D027-46D7-9B00-C939FE592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967" y="1796823"/>
            <a:ext cx="7171621" cy="44945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1B8817-5066-4853-BE89-1C5BEA0CA29E}"/>
              </a:ext>
            </a:extLst>
          </p:cNvPr>
          <p:cNvSpPr/>
          <p:nvPr/>
        </p:nvSpPr>
        <p:spPr>
          <a:xfrm>
            <a:off x="6800325" y="5207725"/>
            <a:ext cx="1271452" cy="226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29771-56CB-4132-91CD-A0D3952D9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2369"/>
            <a:ext cx="1224557" cy="118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9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D6B1-06CE-4CB6-9E47-3BE08127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199" y="326805"/>
            <a:ext cx="6852330" cy="580296"/>
          </a:xfrm>
        </p:spPr>
        <p:txBody>
          <a:bodyPr>
            <a:normAutofit fontScale="90000"/>
          </a:bodyPr>
          <a:lstStyle/>
          <a:p>
            <a:r>
              <a:rPr lang="en-US" dirty="0"/>
              <a:t>Packer Leveraging AWS to Build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A0DE55-8EDA-4A50-8416-066D9A98B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74" y="1664933"/>
            <a:ext cx="3868737" cy="3445382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F5E533-E8E9-4C2E-ACBA-3F0D68200DE6}"/>
              </a:ext>
            </a:extLst>
          </p:cNvPr>
          <p:cNvSpPr txBox="1">
            <a:spLocks/>
          </p:cNvSpPr>
          <p:nvPr/>
        </p:nvSpPr>
        <p:spPr>
          <a:xfrm>
            <a:off x="805741" y="1549351"/>
            <a:ext cx="3599391" cy="396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026" name="Picture 2" descr="Packer-icon | Brands PA - PI">
            <a:extLst>
              <a:ext uri="{FF2B5EF4-FFF2-40B4-BE49-F238E27FC236}">
                <a16:creationId xmlns:a16="http://schemas.microsoft.com/office/drawing/2014/main" id="{DB565E32-330C-4715-98F1-F7B73E62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90" y="514178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 CodeBuild - Reviews, Pros &amp; Cons | Companies using AWS CodeBuild">
            <a:extLst>
              <a:ext uri="{FF2B5EF4-FFF2-40B4-BE49-F238E27FC236}">
                <a16:creationId xmlns:a16="http://schemas.microsoft.com/office/drawing/2014/main" id="{7B2818C6-2DB6-4B23-8DD5-33BC7825A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004" y="49036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F04798-D9AD-4F82-B7A6-C073B986D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739" y="5008435"/>
            <a:ext cx="1619250" cy="16954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17D0624-93DD-49AC-93D1-841B21BB5124}"/>
              </a:ext>
            </a:extLst>
          </p:cNvPr>
          <p:cNvSpPr/>
          <p:nvPr/>
        </p:nvSpPr>
        <p:spPr>
          <a:xfrm>
            <a:off x="2844266" y="5657965"/>
            <a:ext cx="418011" cy="396389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1579624-075F-40AF-BAB8-4735A3579C60}"/>
              </a:ext>
            </a:extLst>
          </p:cNvPr>
          <p:cNvSpPr/>
          <p:nvPr/>
        </p:nvSpPr>
        <p:spPr>
          <a:xfrm>
            <a:off x="4958048" y="5657964"/>
            <a:ext cx="418011" cy="396389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D2518CC-4B70-443C-941F-D266D984E07A}"/>
              </a:ext>
            </a:extLst>
          </p:cNvPr>
          <p:cNvSpPr/>
          <p:nvPr/>
        </p:nvSpPr>
        <p:spPr>
          <a:xfrm>
            <a:off x="7377464" y="5657963"/>
            <a:ext cx="418011" cy="396389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0D726A-3376-4C2F-AAF5-6629C7ECC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786" y="5192084"/>
            <a:ext cx="1333500" cy="141922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D35E42-1CF0-47D8-8A79-5DE5EFDF79D1}"/>
              </a:ext>
            </a:extLst>
          </p:cNvPr>
          <p:cNvSpPr txBox="1">
            <a:spLocks/>
          </p:cNvSpPr>
          <p:nvPr/>
        </p:nvSpPr>
        <p:spPr>
          <a:xfrm>
            <a:off x="183677" y="1621202"/>
            <a:ext cx="3599391" cy="396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 Ansible playbook with the updated security change code is committed</a:t>
            </a:r>
          </a:p>
          <a:p>
            <a:r>
              <a:rPr lang="en-US" sz="1600" dirty="0"/>
              <a:t>The code commit triggers the pipeline and initiates AWS </a:t>
            </a:r>
            <a:r>
              <a:rPr lang="en-US" sz="1600" dirty="0" err="1"/>
              <a:t>CodeBuild</a:t>
            </a:r>
            <a:endParaRPr lang="en-US" sz="1600" dirty="0"/>
          </a:p>
          <a:p>
            <a:r>
              <a:rPr lang="en-US" sz="1600" dirty="0"/>
              <a:t>AWS </a:t>
            </a:r>
            <a:r>
              <a:rPr lang="en-US" sz="1600" dirty="0" err="1"/>
              <a:t>CodeBuild</a:t>
            </a:r>
            <a:r>
              <a:rPr lang="en-US" sz="1600" dirty="0"/>
              <a:t> leverages AWS EC2, Packer, and Ansible Playbooks in creating the AMI</a:t>
            </a:r>
          </a:p>
          <a:p>
            <a:pPr lvl="1"/>
            <a:r>
              <a:rPr lang="en-US" sz="1400" dirty="0"/>
              <a:t>Ansible and Packer are installed on the container which is leveraged to create the AMI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BA32915B-4061-4436-AD97-85790DF123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24" y="1664933"/>
            <a:ext cx="4423336" cy="336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1185-F972-494E-8BE2-9F7571CD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SNS Notification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2F8042-246E-45F7-A38F-82B85263DD1C}"/>
              </a:ext>
            </a:extLst>
          </p:cNvPr>
          <p:cNvSpPr txBox="1">
            <a:spLocks/>
          </p:cNvSpPr>
          <p:nvPr/>
        </p:nvSpPr>
        <p:spPr>
          <a:xfrm>
            <a:off x="183677" y="1621202"/>
            <a:ext cx="3599391" cy="396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Test</a:t>
            </a:r>
          </a:p>
          <a:p>
            <a:r>
              <a:rPr lang="en-US" sz="1600" dirty="0"/>
              <a:t>Test</a:t>
            </a:r>
          </a:p>
          <a:p>
            <a:r>
              <a:rPr lang="en-US" sz="1600" dirty="0"/>
              <a:t>Test</a:t>
            </a:r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B2C575-A78F-456D-BCD8-AF19B4D43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252" y="1543050"/>
            <a:ext cx="48577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5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057D-C7A1-48D7-85E6-A127130F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Proof of Concept Product (fix)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9A244-3E87-4C10-986D-70C41DBFA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EC2 instance with AWS Linux2 AMI (to reduce costs during development)</a:t>
            </a:r>
          </a:p>
          <a:p>
            <a:r>
              <a:rPr lang="en-US" dirty="0"/>
              <a:t>Tested existing CIS hardening process which builds CIS hardened AMI</a:t>
            </a:r>
          </a:p>
          <a:p>
            <a:r>
              <a:rPr lang="en-US" dirty="0"/>
              <a:t>Modified hardening setting(s) to reflect DISA STIG requirement</a:t>
            </a:r>
          </a:p>
          <a:p>
            <a:r>
              <a:rPr lang="en-US" dirty="0"/>
              <a:t>Tested modified hardening process </a:t>
            </a:r>
          </a:p>
          <a:p>
            <a:r>
              <a:rPr lang="en-US" dirty="0"/>
              <a:t>Validated the modified hardening settings exist on new AMI build</a:t>
            </a:r>
          </a:p>
          <a:p>
            <a:r>
              <a:rPr lang="en-US" dirty="0"/>
              <a:t>Received email notification that the AMI build process had completed successfully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44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1356</TotalTime>
  <Words>441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Automating Asset Security in AWS</vt:lpstr>
      <vt:lpstr>The Problem Statement (add graphics)</vt:lpstr>
      <vt:lpstr>The Solution (fix)</vt:lpstr>
      <vt:lpstr>AMI Builder (CodeBuild and Packer)</vt:lpstr>
      <vt:lpstr>The PROCESS</vt:lpstr>
      <vt:lpstr>Image Blueprint</vt:lpstr>
      <vt:lpstr>Packer Leveraging AWS to Build</vt:lpstr>
      <vt:lpstr>SNS Notification</vt:lpstr>
      <vt:lpstr>Finished Proof of Concept Product (fix)</vt:lpstr>
      <vt:lpstr>Back up slides</vt:lpstr>
      <vt:lpstr>Where to start</vt:lpstr>
      <vt:lpstr>First Attempt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AMI Automated Security Improvement Concept</dc:title>
  <dc:creator>Trumpore, Quentin L CTR USN NETC PENSACOLA FL (USA)</dc:creator>
  <cp:lastModifiedBy>Garry</cp:lastModifiedBy>
  <cp:revision>21</cp:revision>
  <dcterms:created xsi:type="dcterms:W3CDTF">2020-10-25T19:28:13Z</dcterms:created>
  <dcterms:modified xsi:type="dcterms:W3CDTF">2020-10-27T01:09:08Z</dcterms:modified>
</cp:coreProperties>
</file>