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93" r:id="rId5"/>
    <p:sldId id="294" r:id="rId6"/>
    <p:sldId id="295" r:id="rId7"/>
    <p:sldId id="258" r:id="rId8"/>
    <p:sldId id="259" r:id="rId9"/>
    <p:sldId id="260" r:id="rId10"/>
    <p:sldId id="262" r:id="rId11"/>
    <p:sldId id="271" r:id="rId12"/>
    <p:sldId id="264" r:id="rId13"/>
    <p:sldId id="272" r:id="rId14"/>
    <p:sldId id="263" r:id="rId15"/>
    <p:sldId id="265" r:id="rId16"/>
    <p:sldId id="266" r:id="rId17"/>
    <p:sldId id="267" r:id="rId18"/>
    <p:sldId id="268" r:id="rId19"/>
    <p:sldId id="269" r:id="rId20"/>
    <p:sldId id="270"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6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7B05EC-0E78-4445-9A73-8876CA6EA369}"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01900-4FA5-453D-A702-9D2D5C325B60}" type="slidenum">
              <a:rPr lang="en-US" smtClean="0"/>
              <a:t>‹#›</a:t>
            </a:fld>
            <a:endParaRPr lang="en-US"/>
          </a:p>
        </p:txBody>
      </p:sp>
    </p:spTree>
    <p:extLst>
      <p:ext uri="{BB962C8B-B14F-4D97-AF65-F5344CB8AC3E}">
        <p14:creationId xmlns:p14="http://schemas.microsoft.com/office/powerpoint/2010/main" val="2082935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B05EC-0E78-4445-9A73-8876CA6EA369}"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01900-4FA5-453D-A702-9D2D5C325B60}" type="slidenum">
              <a:rPr lang="en-US" smtClean="0"/>
              <a:t>‹#›</a:t>
            </a:fld>
            <a:endParaRPr lang="en-US"/>
          </a:p>
        </p:txBody>
      </p:sp>
    </p:spTree>
    <p:extLst>
      <p:ext uri="{BB962C8B-B14F-4D97-AF65-F5344CB8AC3E}">
        <p14:creationId xmlns:p14="http://schemas.microsoft.com/office/powerpoint/2010/main" val="120609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B05EC-0E78-4445-9A73-8876CA6EA369}"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01900-4FA5-453D-A702-9D2D5C325B60}" type="slidenum">
              <a:rPr lang="en-US" smtClean="0"/>
              <a:t>‹#›</a:t>
            </a:fld>
            <a:endParaRPr lang="en-US"/>
          </a:p>
        </p:txBody>
      </p:sp>
    </p:spTree>
    <p:extLst>
      <p:ext uri="{BB962C8B-B14F-4D97-AF65-F5344CB8AC3E}">
        <p14:creationId xmlns:p14="http://schemas.microsoft.com/office/powerpoint/2010/main" val="202009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B05EC-0E78-4445-9A73-8876CA6EA369}"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01900-4FA5-453D-A702-9D2D5C325B60}" type="slidenum">
              <a:rPr lang="en-US" smtClean="0"/>
              <a:t>‹#›</a:t>
            </a:fld>
            <a:endParaRPr lang="en-US"/>
          </a:p>
        </p:txBody>
      </p:sp>
    </p:spTree>
    <p:extLst>
      <p:ext uri="{BB962C8B-B14F-4D97-AF65-F5344CB8AC3E}">
        <p14:creationId xmlns:p14="http://schemas.microsoft.com/office/powerpoint/2010/main" val="265578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7B05EC-0E78-4445-9A73-8876CA6EA369}"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01900-4FA5-453D-A702-9D2D5C325B60}" type="slidenum">
              <a:rPr lang="en-US" smtClean="0"/>
              <a:t>‹#›</a:t>
            </a:fld>
            <a:endParaRPr lang="en-US"/>
          </a:p>
        </p:txBody>
      </p:sp>
    </p:spTree>
    <p:extLst>
      <p:ext uri="{BB962C8B-B14F-4D97-AF65-F5344CB8AC3E}">
        <p14:creationId xmlns:p14="http://schemas.microsoft.com/office/powerpoint/2010/main" val="378759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7B05EC-0E78-4445-9A73-8876CA6EA369}" type="datetimeFigureOut">
              <a:rPr lang="en-US" smtClean="0"/>
              <a:t>7/14/2015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501900-4FA5-453D-A702-9D2D5C325B60}" type="slidenum">
              <a:rPr lang="en-US" smtClean="0"/>
              <a:t>‹#›</a:t>
            </a:fld>
            <a:endParaRPr lang="en-US"/>
          </a:p>
        </p:txBody>
      </p:sp>
    </p:spTree>
    <p:extLst>
      <p:ext uri="{BB962C8B-B14F-4D97-AF65-F5344CB8AC3E}">
        <p14:creationId xmlns:p14="http://schemas.microsoft.com/office/powerpoint/2010/main" val="160463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7B05EC-0E78-4445-9A73-8876CA6EA369}" type="datetimeFigureOut">
              <a:rPr lang="en-US" smtClean="0"/>
              <a:t>7/14/2015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501900-4FA5-453D-A702-9D2D5C325B60}" type="slidenum">
              <a:rPr lang="en-US" smtClean="0"/>
              <a:t>‹#›</a:t>
            </a:fld>
            <a:endParaRPr lang="en-US"/>
          </a:p>
        </p:txBody>
      </p:sp>
    </p:spTree>
    <p:extLst>
      <p:ext uri="{BB962C8B-B14F-4D97-AF65-F5344CB8AC3E}">
        <p14:creationId xmlns:p14="http://schemas.microsoft.com/office/powerpoint/2010/main" val="1078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7B05EC-0E78-4445-9A73-8876CA6EA369}" type="datetimeFigureOut">
              <a:rPr lang="en-US" smtClean="0"/>
              <a:t>7/14/2015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501900-4FA5-453D-A702-9D2D5C325B60}" type="slidenum">
              <a:rPr lang="en-US" smtClean="0"/>
              <a:t>‹#›</a:t>
            </a:fld>
            <a:endParaRPr lang="en-US"/>
          </a:p>
        </p:txBody>
      </p:sp>
    </p:spTree>
    <p:extLst>
      <p:ext uri="{BB962C8B-B14F-4D97-AF65-F5344CB8AC3E}">
        <p14:creationId xmlns:p14="http://schemas.microsoft.com/office/powerpoint/2010/main" val="156566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B05EC-0E78-4445-9A73-8876CA6EA369}" type="datetimeFigureOut">
              <a:rPr lang="en-US" smtClean="0"/>
              <a:t>7/14/2015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501900-4FA5-453D-A702-9D2D5C325B60}" type="slidenum">
              <a:rPr lang="en-US" smtClean="0"/>
              <a:t>‹#›</a:t>
            </a:fld>
            <a:endParaRPr lang="en-US"/>
          </a:p>
        </p:txBody>
      </p:sp>
    </p:spTree>
    <p:extLst>
      <p:ext uri="{BB962C8B-B14F-4D97-AF65-F5344CB8AC3E}">
        <p14:creationId xmlns:p14="http://schemas.microsoft.com/office/powerpoint/2010/main" val="1431412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B05EC-0E78-4445-9A73-8876CA6EA369}" type="datetimeFigureOut">
              <a:rPr lang="en-US" smtClean="0"/>
              <a:t>7/14/2015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501900-4FA5-453D-A702-9D2D5C325B60}" type="slidenum">
              <a:rPr lang="en-US" smtClean="0"/>
              <a:t>‹#›</a:t>
            </a:fld>
            <a:endParaRPr lang="en-US"/>
          </a:p>
        </p:txBody>
      </p:sp>
    </p:spTree>
    <p:extLst>
      <p:ext uri="{BB962C8B-B14F-4D97-AF65-F5344CB8AC3E}">
        <p14:creationId xmlns:p14="http://schemas.microsoft.com/office/powerpoint/2010/main" val="384383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B05EC-0E78-4445-9A73-8876CA6EA369}" type="datetimeFigureOut">
              <a:rPr lang="en-US" smtClean="0"/>
              <a:t>7/14/2015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501900-4FA5-453D-A702-9D2D5C325B60}" type="slidenum">
              <a:rPr lang="en-US" smtClean="0"/>
              <a:t>‹#›</a:t>
            </a:fld>
            <a:endParaRPr lang="en-US"/>
          </a:p>
        </p:txBody>
      </p:sp>
    </p:spTree>
    <p:extLst>
      <p:ext uri="{BB962C8B-B14F-4D97-AF65-F5344CB8AC3E}">
        <p14:creationId xmlns:p14="http://schemas.microsoft.com/office/powerpoint/2010/main" val="394612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B05EC-0E78-4445-9A73-8876CA6EA369}" type="datetimeFigureOut">
              <a:rPr lang="en-US" smtClean="0"/>
              <a:t>7/14/2015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01900-4FA5-453D-A702-9D2D5C325B60}" type="slidenum">
              <a:rPr lang="en-US" smtClean="0"/>
              <a:t>‹#›</a:t>
            </a:fld>
            <a:endParaRPr lang="en-US"/>
          </a:p>
        </p:txBody>
      </p:sp>
    </p:spTree>
    <p:extLst>
      <p:ext uri="{BB962C8B-B14F-4D97-AF65-F5344CB8AC3E}">
        <p14:creationId xmlns:p14="http://schemas.microsoft.com/office/powerpoint/2010/main" val="4236849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odejs.org/downloa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 Unit Testing</a:t>
            </a:r>
            <a:endParaRPr lang="en-US" dirty="0"/>
          </a:p>
        </p:txBody>
      </p:sp>
      <p:sp>
        <p:nvSpPr>
          <p:cNvPr id="3" name="Subtitle 2"/>
          <p:cNvSpPr>
            <a:spLocks noGrp="1"/>
          </p:cNvSpPr>
          <p:nvPr>
            <p:ph type="subTitle" idx="1"/>
          </p:nvPr>
        </p:nvSpPr>
        <p:spPr/>
        <p:txBody>
          <a:bodyPr/>
          <a:lstStyle/>
          <a:p>
            <a:r>
              <a:rPr lang="en-US" dirty="0" smtClean="0"/>
              <a:t>Presented By: Steve </a:t>
            </a:r>
            <a:r>
              <a:rPr lang="en-US" dirty="0" err="1" smtClean="0"/>
              <a:t>Katra</a:t>
            </a:r>
            <a:endParaRPr lang="en-US" dirty="0"/>
          </a:p>
        </p:txBody>
      </p:sp>
    </p:spTree>
    <p:extLst>
      <p:ext uri="{BB962C8B-B14F-4D97-AF65-F5344CB8AC3E}">
        <p14:creationId xmlns:p14="http://schemas.microsoft.com/office/powerpoint/2010/main" val="2220250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Describe What’s Under Test</a:t>
            </a:r>
            <a:endParaRPr lang="en-US" dirty="0"/>
          </a:p>
        </p:txBody>
      </p:sp>
      <p:sp>
        <p:nvSpPr>
          <p:cNvPr id="3" name="Content Placeholder 2"/>
          <p:cNvSpPr>
            <a:spLocks noGrp="1"/>
          </p:cNvSpPr>
          <p:nvPr>
            <p:ph idx="1"/>
          </p:nvPr>
        </p:nvSpPr>
        <p:spPr/>
        <p:txBody>
          <a:bodyPr>
            <a:normAutofit/>
          </a:bodyPr>
          <a:lstStyle/>
          <a:p>
            <a:r>
              <a:rPr lang="en-US" dirty="0"/>
              <a:t>describe("A Stack Data </a:t>
            </a:r>
            <a:r>
              <a:rPr lang="en-US" dirty="0" err="1"/>
              <a:t>Structure",function</a:t>
            </a:r>
            <a:r>
              <a:rPr lang="en-US" dirty="0" smtClean="0"/>
              <a:t>(){</a:t>
            </a:r>
            <a:r>
              <a:rPr lang="en-US" dirty="0"/>
              <a:t/>
            </a:r>
            <a:br>
              <a:rPr lang="en-US" dirty="0"/>
            </a:br>
            <a:r>
              <a:rPr lang="en-US" dirty="0" smtClean="0"/>
              <a:t>       //Put Test Cases Here</a:t>
            </a:r>
            <a:br>
              <a:rPr lang="en-US" dirty="0" smtClean="0"/>
            </a:br>
            <a:r>
              <a:rPr lang="en-US" dirty="0" smtClean="0"/>
              <a:t>});</a:t>
            </a:r>
            <a:endParaRPr lang="en-US" dirty="0"/>
          </a:p>
        </p:txBody>
      </p:sp>
    </p:spTree>
    <p:extLst>
      <p:ext uri="{BB962C8B-B14F-4D97-AF65-F5344CB8AC3E}">
        <p14:creationId xmlns:p14="http://schemas.microsoft.com/office/powerpoint/2010/main" val="568824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Step 0: Fire Up Karma</a:t>
            </a:r>
            <a:endParaRPr lang="en-US" dirty="0">
              <a:solidFill>
                <a:schemeClr val="bg1"/>
              </a:solidFill>
            </a:endParaRPr>
          </a:p>
        </p:txBody>
      </p:sp>
      <p:pic>
        <p:nvPicPr>
          <p:cNvPr id="4" name="Picture 3"/>
          <p:cNvPicPr>
            <a:picLocks noChangeAspect="1"/>
          </p:cNvPicPr>
          <p:nvPr/>
        </p:nvPicPr>
        <p:blipFill>
          <a:blip r:embed="rId2"/>
          <a:stretch>
            <a:fillRect/>
          </a:stretch>
        </p:blipFill>
        <p:spPr>
          <a:xfrm>
            <a:off x="838200" y="1517620"/>
            <a:ext cx="10805125" cy="2588554"/>
          </a:xfrm>
          <a:prstGeom prst="rect">
            <a:avLst/>
          </a:prstGeom>
        </p:spPr>
      </p:pic>
    </p:spTree>
    <p:extLst>
      <p:ext uri="{BB962C8B-B14F-4D97-AF65-F5344CB8AC3E}">
        <p14:creationId xmlns:p14="http://schemas.microsoft.com/office/powerpoint/2010/main" val="1956467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Describe Desired Functionality </a:t>
            </a:r>
            <a:endParaRPr lang="en-US" dirty="0"/>
          </a:p>
        </p:txBody>
      </p:sp>
      <p:sp>
        <p:nvSpPr>
          <p:cNvPr id="3" name="Content Placeholder 2"/>
          <p:cNvSpPr>
            <a:spLocks noGrp="1"/>
          </p:cNvSpPr>
          <p:nvPr>
            <p:ph idx="1"/>
          </p:nvPr>
        </p:nvSpPr>
        <p:spPr/>
        <p:txBody>
          <a:bodyPr>
            <a:normAutofit/>
          </a:bodyPr>
          <a:lstStyle/>
          <a:p>
            <a:pPr marL="0" indent="0">
              <a:buNone/>
            </a:pPr>
            <a:r>
              <a:rPr lang="en-US" dirty="0"/>
              <a:t>describe("A Stack Data </a:t>
            </a:r>
            <a:r>
              <a:rPr lang="en-US" dirty="0" err="1"/>
              <a:t>Structure",function</a:t>
            </a:r>
            <a:r>
              <a:rPr lang="en-US" dirty="0"/>
              <a:t>(){</a:t>
            </a:r>
          </a:p>
          <a:p>
            <a:pPr marL="0" indent="0">
              <a:buNone/>
            </a:pPr>
            <a:r>
              <a:rPr lang="en-US" dirty="0"/>
              <a:t>	</a:t>
            </a:r>
          </a:p>
          <a:p>
            <a:pPr marL="0" indent="0">
              <a:buNone/>
            </a:pPr>
            <a:r>
              <a:rPr lang="en-US" dirty="0"/>
              <a:t>	//Positive Test Cases</a:t>
            </a:r>
          </a:p>
          <a:p>
            <a:pPr marL="0" indent="0">
              <a:buNone/>
            </a:pPr>
            <a:r>
              <a:rPr lang="en-US" dirty="0"/>
              <a:t>	it("should initialize an empty </a:t>
            </a:r>
            <a:r>
              <a:rPr lang="en-US" dirty="0" err="1"/>
              <a:t>stack",function</a:t>
            </a:r>
            <a:r>
              <a:rPr lang="en-US" dirty="0" smtClean="0"/>
              <a:t>(){});</a:t>
            </a: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2934564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5454" y="982512"/>
            <a:ext cx="11436994" cy="2338657"/>
          </a:xfrm>
          <a:prstGeom prst="rect">
            <a:avLst/>
          </a:prstGeom>
        </p:spPr>
      </p:pic>
    </p:spTree>
    <p:extLst>
      <p:ext uri="{BB962C8B-B14F-4D97-AF65-F5344CB8AC3E}">
        <p14:creationId xmlns:p14="http://schemas.microsoft.com/office/powerpoint/2010/main" val="838725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Describe Desired Functionality </a:t>
            </a:r>
            <a:endParaRPr lang="en-US" dirty="0"/>
          </a:p>
        </p:txBody>
      </p:sp>
      <p:sp>
        <p:nvSpPr>
          <p:cNvPr id="3" name="Content Placeholder 2"/>
          <p:cNvSpPr>
            <a:spLocks noGrp="1"/>
          </p:cNvSpPr>
          <p:nvPr>
            <p:ph idx="1"/>
          </p:nvPr>
        </p:nvSpPr>
        <p:spPr/>
        <p:txBody>
          <a:bodyPr>
            <a:normAutofit/>
          </a:bodyPr>
          <a:lstStyle/>
          <a:p>
            <a:pPr marL="0" indent="0">
              <a:buNone/>
            </a:pPr>
            <a:r>
              <a:rPr lang="en-US" dirty="0"/>
              <a:t>describe("A Stack Data </a:t>
            </a:r>
            <a:r>
              <a:rPr lang="en-US" dirty="0" err="1"/>
              <a:t>Structure",function</a:t>
            </a:r>
            <a:r>
              <a:rPr lang="en-US" dirty="0"/>
              <a:t>(){</a:t>
            </a:r>
          </a:p>
          <a:p>
            <a:pPr marL="0" indent="0">
              <a:buNone/>
            </a:pPr>
            <a:r>
              <a:rPr lang="en-US" dirty="0"/>
              <a:t>	</a:t>
            </a:r>
          </a:p>
          <a:p>
            <a:pPr marL="0" indent="0">
              <a:buNone/>
            </a:pPr>
            <a:r>
              <a:rPr lang="en-US" dirty="0"/>
              <a:t>	//Positive Test Cases</a:t>
            </a:r>
          </a:p>
          <a:p>
            <a:pPr marL="0" indent="0">
              <a:buNone/>
            </a:pPr>
            <a:r>
              <a:rPr lang="en-US" dirty="0"/>
              <a:t>	it("should initialize an empty </a:t>
            </a:r>
            <a:r>
              <a:rPr lang="en-US" dirty="0" err="1"/>
              <a:t>stack",function</a:t>
            </a:r>
            <a:r>
              <a:rPr lang="en-US" dirty="0" smtClean="0"/>
              <a:t>(){});</a:t>
            </a:r>
            <a:endParaRPr lang="en-US" dirty="0"/>
          </a:p>
          <a:p>
            <a:pPr marL="0" indent="0">
              <a:buNone/>
            </a:pPr>
            <a:r>
              <a:rPr lang="en-US" dirty="0"/>
              <a:t>	it("should allow you to obtain the size of the </a:t>
            </a:r>
            <a:r>
              <a:rPr lang="en-US" dirty="0" err="1"/>
              <a:t>stack",function</a:t>
            </a:r>
            <a:r>
              <a:rPr lang="en-US" dirty="0"/>
              <a:t>(){});</a:t>
            </a:r>
          </a:p>
          <a:p>
            <a:pPr marL="0" indent="0">
              <a:buNone/>
            </a:pPr>
            <a:r>
              <a:rPr lang="en-US" dirty="0" smtClean="0"/>
              <a:t>});</a:t>
            </a:r>
            <a:endParaRPr lang="en-US" dirty="0"/>
          </a:p>
        </p:txBody>
      </p:sp>
    </p:spTree>
    <p:extLst>
      <p:ext uri="{BB962C8B-B14F-4D97-AF65-F5344CB8AC3E}">
        <p14:creationId xmlns:p14="http://schemas.microsoft.com/office/powerpoint/2010/main" val="61370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Describe Desired Functionality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describe("A Stack Data </a:t>
            </a:r>
            <a:r>
              <a:rPr lang="en-US" sz="2400" dirty="0" err="1"/>
              <a:t>Structure",function</a:t>
            </a:r>
            <a:r>
              <a:rPr lang="en-US" sz="2400" dirty="0"/>
              <a:t>(){</a:t>
            </a:r>
          </a:p>
          <a:p>
            <a:pPr marL="0" indent="0">
              <a:buNone/>
            </a:pPr>
            <a:r>
              <a:rPr lang="en-US" sz="2400" dirty="0"/>
              <a:t>	</a:t>
            </a:r>
          </a:p>
          <a:p>
            <a:pPr marL="0" indent="0">
              <a:buNone/>
            </a:pPr>
            <a:r>
              <a:rPr lang="en-US" sz="2400" dirty="0"/>
              <a:t>	//Positive Test Cases</a:t>
            </a:r>
          </a:p>
          <a:p>
            <a:pPr marL="0" indent="0">
              <a:buNone/>
            </a:pPr>
            <a:r>
              <a:rPr lang="en-US" sz="2400" dirty="0"/>
              <a:t>	it("should initialize an empty </a:t>
            </a:r>
            <a:r>
              <a:rPr lang="en-US" sz="2400" dirty="0" err="1"/>
              <a:t>stack",function</a:t>
            </a:r>
            <a:r>
              <a:rPr lang="en-US" sz="2400" dirty="0" smtClean="0"/>
              <a:t>(){});</a:t>
            </a:r>
            <a:endParaRPr lang="en-US" sz="2400" dirty="0"/>
          </a:p>
          <a:p>
            <a:pPr marL="0" indent="0">
              <a:buNone/>
            </a:pPr>
            <a:r>
              <a:rPr lang="en-US" sz="2400" dirty="0"/>
              <a:t>	it("should allow you to obtain the size of the </a:t>
            </a:r>
            <a:r>
              <a:rPr lang="en-US" sz="2400" dirty="0" err="1"/>
              <a:t>stack",function</a:t>
            </a:r>
            <a:r>
              <a:rPr lang="en-US" sz="2400" dirty="0"/>
              <a:t>(){});</a:t>
            </a:r>
          </a:p>
          <a:p>
            <a:pPr marL="0" indent="0">
              <a:buNone/>
            </a:pPr>
            <a:r>
              <a:rPr lang="en-US" sz="2400" dirty="0"/>
              <a:t>	it("should allow a value to be pushed on to </a:t>
            </a:r>
            <a:r>
              <a:rPr lang="en-US" sz="2400" dirty="0" smtClean="0"/>
              <a:t>the </a:t>
            </a:r>
            <a:r>
              <a:rPr lang="en-US" sz="2400" dirty="0" err="1" smtClean="0"/>
              <a:t>stack</a:t>
            </a:r>
            <a:r>
              <a:rPr lang="en-US" sz="2400" dirty="0" err="1"/>
              <a:t>",function</a:t>
            </a:r>
            <a:r>
              <a:rPr lang="en-US" sz="2400" dirty="0"/>
              <a:t>(){});</a:t>
            </a:r>
          </a:p>
          <a:p>
            <a:pPr marL="0" indent="0">
              <a:buNone/>
            </a:pPr>
            <a:r>
              <a:rPr lang="en-US" sz="2400" dirty="0" smtClean="0"/>
              <a:t>});</a:t>
            </a:r>
            <a:endParaRPr lang="en-US" sz="2400" dirty="0"/>
          </a:p>
        </p:txBody>
      </p:sp>
    </p:spTree>
    <p:extLst>
      <p:ext uri="{BB962C8B-B14F-4D97-AF65-F5344CB8AC3E}">
        <p14:creationId xmlns:p14="http://schemas.microsoft.com/office/powerpoint/2010/main" val="1136135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Describe Desired Functionality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describe("A Stack Data </a:t>
            </a:r>
            <a:r>
              <a:rPr lang="en-US" sz="2400" dirty="0" err="1"/>
              <a:t>Structure",function</a:t>
            </a:r>
            <a:r>
              <a:rPr lang="en-US" sz="2400" dirty="0"/>
              <a:t>(){</a:t>
            </a:r>
          </a:p>
          <a:p>
            <a:pPr marL="0" indent="0">
              <a:buNone/>
            </a:pPr>
            <a:r>
              <a:rPr lang="en-US" sz="2400" dirty="0"/>
              <a:t>	</a:t>
            </a:r>
          </a:p>
          <a:p>
            <a:pPr marL="0" indent="0">
              <a:buNone/>
            </a:pPr>
            <a:r>
              <a:rPr lang="en-US" sz="2400" dirty="0"/>
              <a:t>	//Positive Test Cases</a:t>
            </a:r>
          </a:p>
          <a:p>
            <a:pPr marL="0" indent="0">
              <a:buNone/>
            </a:pPr>
            <a:r>
              <a:rPr lang="en-US" sz="2400" dirty="0"/>
              <a:t>	it("should initialize an empty </a:t>
            </a:r>
            <a:r>
              <a:rPr lang="en-US" sz="2400" dirty="0" err="1"/>
              <a:t>stack",function</a:t>
            </a:r>
            <a:r>
              <a:rPr lang="en-US" sz="2400" dirty="0" smtClean="0"/>
              <a:t>(){});</a:t>
            </a:r>
            <a:endParaRPr lang="en-US" sz="2400" dirty="0"/>
          </a:p>
          <a:p>
            <a:pPr marL="0" indent="0">
              <a:buNone/>
            </a:pPr>
            <a:r>
              <a:rPr lang="en-US" sz="2400" dirty="0"/>
              <a:t>	it("should allow you to obtain the size of the </a:t>
            </a:r>
            <a:r>
              <a:rPr lang="en-US" sz="2400" dirty="0" err="1"/>
              <a:t>stack",function</a:t>
            </a:r>
            <a:r>
              <a:rPr lang="en-US" sz="2400" dirty="0"/>
              <a:t>(){});</a:t>
            </a:r>
          </a:p>
          <a:p>
            <a:pPr marL="0" indent="0">
              <a:buNone/>
            </a:pPr>
            <a:r>
              <a:rPr lang="en-US" sz="2400" dirty="0"/>
              <a:t>	it("should allow a value to be pushed on to the </a:t>
            </a:r>
            <a:r>
              <a:rPr lang="en-US" sz="2400" dirty="0" err="1"/>
              <a:t>stack",function</a:t>
            </a:r>
            <a:r>
              <a:rPr lang="en-US" sz="2400" dirty="0"/>
              <a:t>(){});</a:t>
            </a:r>
          </a:p>
          <a:p>
            <a:pPr marL="0" indent="0">
              <a:buNone/>
            </a:pPr>
            <a:r>
              <a:rPr lang="en-US" sz="2400" dirty="0"/>
              <a:t>	it("should allow multiple values to be pushed on to the </a:t>
            </a:r>
            <a:r>
              <a:rPr lang="en-US" sz="2400" dirty="0" err="1"/>
              <a:t>stack",function</a:t>
            </a:r>
            <a:r>
              <a:rPr lang="en-US" sz="2400" dirty="0"/>
              <a:t>(){});</a:t>
            </a:r>
          </a:p>
          <a:p>
            <a:pPr marL="0" indent="0">
              <a:buNone/>
            </a:pPr>
            <a:r>
              <a:rPr lang="en-US" sz="2400" dirty="0" smtClean="0"/>
              <a:t>});</a:t>
            </a:r>
            <a:endParaRPr lang="en-US" sz="2400" dirty="0"/>
          </a:p>
        </p:txBody>
      </p:sp>
    </p:spTree>
    <p:extLst>
      <p:ext uri="{BB962C8B-B14F-4D97-AF65-F5344CB8AC3E}">
        <p14:creationId xmlns:p14="http://schemas.microsoft.com/office/powerpoint/2010/main" val="1528747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Describe Desired Functionality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describe("A Stack Data </a:t>
            </a:r>
            <a:r>
              <a:rPr lang="en-US" sz="2400" dirty="0" err="1"/>
              <a:t>Structure",function</a:t>
            </a:r>
            <a:r>
              <a:rPr lang="en-US" sz="2400" dirty="0"/>
              <a:t>(){</a:t>
            </a:r>
          </a:p>
          <a:p>
            <a:pPr marL="0" indent="0">
              <a:buNone/>
            </a:pPr>
            <a:r>
              <a:rPr lang="en-US" sz="2400" dirty="0"/>
              <a:t>	</a:t>
            </a:r>
          </a:p>
          <a:p>
            <a:pPr marL="0" indent="0">
              <a:buNone/>
            </a:pPr>
            <a:r>
              <a:rPr lang="en-US" sz="2400" dirty="0"/>
              <a:t>	//Positive Test Cases</a:t>
            </a:r>
          </a:p>
          <a:p>
            <a:pPr marL="0" indent="0">
              <a:buNone/>
            </a:pPr>
            <a:r>
              <a:rPr lang="en-US" sz="2400" dirty="0"/>
              <a:t>	it("should initialize an empty </a:t>
            </a:r>
            <a:r>
              <a:rPr lang="en-US" sz="2400" dirty="0" err="1"/>
              <a:t>stack",function</a:t>
            </a:r>
            <a:r>
              <a:rPr lang="en-US" sz="2400" dirty="0" smtClean="0"/>
              <a:t>(){});</a:t>
            </a:r>
            <a:endParaRPr lang="en-US" sz="2400" dirty="0"/>
          </a:p>
          <a:p>
            <a:pPr marL="0" indent="0">
              <a:buNone/>
            </a:pPr>
            <a:r>
              <a:rPr lang="en-US" sz="2400" dirty="0"/>
              <a:t>	it("should allow you to obtain the size of the </a:t>
            </a:r>
            <a:r>
              <a:rPr lang="en-US" sz="2400" dirty="0" err="1"/>
              <a:t>stack",function</a:t>
            </a:r>
            <a:r>
              <a:rPr lang="en-US" sz="2400" dirty="0"/>
              <a:t>(){});</a:t>
            </a:r>
          </a:p>
          <a:p>
            <a:pPr marL="0" indent="0">
              <a:buNone/>
            </a:pPr>
            <a:r>
              <a:rPr lang="en-US" sz="2400" dirty="0"/>
              <a:t>	it("should allow a value to be pushed on to the </a:t>
            </a:r>
            <a:r>
              <a:rPr lang="en-US" sz="2400" dirty="0" err="1"/>
              <a:t>stack",function</a:t>
            </a:r>
            <a:r>
              <a:rPr lang="en-US" sz="2400" dirty="0"/>
              <a:t>(){});</a:t>
            </a:r>
          </a:p>
          <a:p>
            <a:pPr marL="0" indent="0">
              <a:buNone/>
            </a:pPr>
            <a:r>
              <a:rPr lang="en-US" sz="2400" dirty="0"/>
              <a:t>	it("should allow multiple values to be pushed on to the </a:t>
            </a:r>
            <a:r>
              <a:rPr lang="en-US" sz="2400" dirty="0" err="1"/>
              <a:t>stack",function</a:t>
            </a:r>
            <a:r>
              <a:rPr lang="en-US" sz="2400" dirty="0"/>
              <a:t>(){});</a:t>
            </a:r>
          </a:p>
          <a:p>
            <a:pPr marL="0" indent="0">
              <a:buNone/>
            </a:pPr>
            <a:r>
              <a:rPr lang="en-US" sz="2400" dirty="0"/>
              <a:t>	it("should allow a value to be popped from the </a:t>
            </a:r>
            <a:r>
              <a:rPr lang="en-US" sz="2400" dirty="0" err="1"/>
              <a:t>stack",function</a:t>
            </a:r>
            <a:r>
              <a:rPr lang="en-US" sz="2400" dirty="0"/>
              <a:t>(){});</a:t>
            </a:r>
          </a:p>
          <a:p>
            <a:pPr marL="0" indent="0">
              <a:buNone/>
            </a:pPr>
            <a:r>
              <a:rPr lang="en-US" sz="2400" dirty="0" smtClean="0"/>
              <a:t>});</a:t>
            </a:r>
            <a:endParaRPr lang="en-US" sz="2400" dirty="0"/>
          </a:p>
        </p:txBody>
      </p:sp>
    </p:spTree>
    <p:extLst>
      <p:ext uri="{BB962C8B-B14F-4D97-AF65-F5344CB8AC3E}">
        <p14:creationId xmlns:p14="http://schemas.microsoft.com/office/powerpoint/2010/main" val="1327135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Describe Desired Functionality </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describe("A Stack Data </a:t>
            </a:r>
            <a:r>
              <a:rPr lang="en-US" dirty="0" err="1"/>
              <a:t>Structure",function</a:t>
            </a:r>
            <a:r>
              <a:rPr lang="en-US" dirty="0"/>
              <a:t>(){</a:t>
            </a:r>
          </a:p>
          <a:p>
            <a:pPr marL="0" indent="0">
              <a:buNone/>
            </a:pPr>
            <a:r>
              <a:rPr lang="en-US" dirty="0"/>
              <a:t>	</a:t>
            </a:r>
          </a:p>
          <a:p>
            <a:pPr marL="0" indent="0">
              <a:buNone/>
            </a:pPr>
            <a:r>
              <a:rPr lang="en-US" dirty="0"/>
              <a:t>	//Positive Test Cases</a:t>
            </a:r>
          </a:p>
          <a:p>
            <a:pPr marL="0" indent="0">
              <a:buNone/>
            </a:pPr>
            <a:r>
              <a:rPr lang="en-US" dirty="0"/>
              <a:t>	it("should initialize an empty </a:t>
            </a:r>
            <a:r>
              <a:rPr lang="en-US" dirty="0" err="1"/>
              <a:t>stack",function</a:t>
            </a:r>
            <a:r>
              <a:rPr lang="en-US" dirty="0" smtClean="0"/>
              <a:t>(){});</a:t>
            </a:r>
            <a:endParaRPr lang="en-US" dirty="0"/>
          </a:p>
          <a:p>
            <a:pPr marL="0" indent="0">
              <a:buNone/>
            </a:pPr>
            <a:r>
              <a:rPr lang="en-US" dirty="0"/>
              <a:t>	it("should allow you to obtain the size of the </a:t>
            </a:r>
            <a:r>
              <a:rPr lang="en-US" dirty="0" err="1"/>
              <a:t>stack",function</a:t>
            </a:r>
            <a:r>
              <a:rPr lang="en-US" dirty="0"/>
              <a:t>(){});</a:t>
            </a:r>
          </a:p>
          <a:p>
            <a:pPr marL="0" indent="0">
              <a:buNone/>
            </a:pPr>
            <a:r>
              <a:rPr lang="en-US" dirty="0"/>
              <a:t>	it("should allow a value to be pushed on to the </a:t>
            </a:r>
            <a:r>
              <a:rPr lang="en-US" dirty="0" err="1"/>
              <a:t>stack",function</a:t>
            </a:r>
            <a:r>
              <a:rPr lang="en-US" dirty="0"/>
              <a:t>(){});</a:t>
            </a:r>
          </a:p>
          <a:p>
            <a:pPr marL="0" indent="0">
              <a:buNone/>
            </a:pPr>
            <a:r>
              <a:rPr lang="en-US" dirty="0"/>
              <a:t>	it("should allow multiple values to be pushed on to the </a:t>
            </a:r>
            <a:r>
              <a:rPr lang="en-US" dirty="0" err="1"/>
              <a:t>stack",function</a:t>
            </a:r>
            <a:r>
              <a:rPr lang="en-US" dirty="0"/>
              <a:t>(){});</a:t>
            </a:r>
          </a:p>
          <a:p>
            <a:pPr marL="0" indent="0">
              <a:buNone/>
            </a:pPr>
            <a:r>
              <a:rPr lang="en-US" dirty="0"/>
              <a:t>	it("should allow a value to be popped from the </a:t>
            </a:r>
            <a:r>
              <a:rPr lang="en-US" dirty="0" err="1"/>
              <a:t>stack",function</a:t>
            </a:r>
            <a:r>
              <a:rPr lang="en-US" dirty="0"/>
              <a:t>(){});</a:t>
            </a:r>
          </a:p>
          <a:p>
            <a:pPr marL="0" indent="0">
              <a:buNone/>
            </a:pPr>
            <a:r>
              <a:rPr lang="en-US" dirty="0"/>
              <a:t>	it("should allow multiple values to be popped from the </a:t>
            </a:r>
            <a:r>
              <a:rPr lang="en-US" dirty="0" err="1"/>
              <a:t>stack",function</a:t>
            </a:r>
            <a:r>
              <a:rPr lang="en-US" dirty="0"/>
              <a:t>(){});</a:t>
            </a:r>
          </a:p>
          <a:p>
            <a:pPr marL="0" indent="0">
              <a:buNone/>
            </a:pPr>
            <a:r>
              <a:rPr lang="en-US" dirty="0" smtClean="0"/>
              <a:t>});</a:t>
            </a:r>
            <a:endParaRPr lang="en-US" dirty="0"/>
          </a:p>
        </p:txBody>
      </p:sp>
    </p:spTree>
    <p:extLst>
      <p:ext uri="{BB962C8B-B14F-4D97-AF65-F5344CB8AC3E}">
        <p14:creationId xmlns:p14="http://schemas.microsoft.com/office/powerpoint/2010/main" val="592209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Describe Desired Functionality </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describe("A Stack Data </a:t>
            </a:r>
            <a:r>
              <a:rPr lang="en-US" sz="1800" dirty="0" err="1"/>
              <a:t>Structure",function</a:t>
            </a:r>
            <a:r>
              <a:rPr lang="en-US" sz="1800" dirty="0"/>
              <a:t>(){</a:t>
            </a:r>
          </a:p>
          <a:p>
            <a:pPr marL="0" indent="0">
              <a:buNone/>
            </a:pPr>
            <a:r>
              <a:rPr lang="en-US" sz="1800" dirty="0"/>
              <a:t>	</a:t>
            </a:r>
          </a:p>
          <a:p>
            <a:pPr marL="0" indent="0">
              <a:buNone/>
            </a:pPr>
            <a:r>
              <a:rPr lang="en-US" sz="1800" dirty="0"/>
              <a:t>	//Positive Test Cases</a:t>
            </a:r>
          </a:p>
          <a:p>
            <a:pPr marL="0" indent="0">
              <a:buNone/>
            </a:pPr>
            <a:r>
              <a:rPr lang="en-US" sz="1800" dirty="0"/>
              <a:t>	it("should initialize an empty </a:t>
            </a:r>
            <a:r>
              <a:rPr lang="en-US" sz="1800" dirty="0" err="1"/>
              <a:t>stack",function</a:t>
            </a:r>
            <a:r>
              <a:rPr lang="en-US" sz="1800" dirty="0" smtClean="0"/>
              <a:t>(){});</a:t>
            </a:r>
            <a:endParaRPr lang="en-US" sz="1800" dirty="0"/>
          </a:p>
          <a:p>
            <a:pPr marL="0" indent="0">
              <a:buNone/>
            </a:pPr>
            <a:r>
              <a:rPr lang="en-US" sz="1800" dirty="0"/>
              <a:t>	it("should allow you to obtain the size of the </a:t>
            </a:r>
            <a:r>
              <a:rPr lang="en-US" sz="1800" dirty="0" err="1"/>
              <a:t>stack",function</a:t>
            </a:r>
            <a:r>
              <a:rPr lang="en-US" sz="1800" dirty="0"/>
              <a:t>(){});</a:t>
            </a:r>
          </a:p>
          <a:p>
            <a:pPr marL="0" indent="0">
              <a:buNone/>
            </a:pPr>
            <a:r>
              <a:rPr lang="en-US" sz="1800" dirty="0"/>
              <a:t>	it("should allow a value to be pushed on to the </a:t>
            </a:r>
            <a:r>
              <a:rPr lang="en-US" sz="1800" dirty="0" err="1"/>
              <a:t>stack",function</a:t>
            </a:r>
            <a:r>
              <a:rPr lang="en-US" sz="1800" dirty="0"/>
              <a:t>(){});</a:t>
            </a:r>
          </a:p>
          <a:p>
            <a:pPr marL="0" indent="0">
              <a:buNone/>
            </a:pPr>
            <a:r>
              <a:rPr lang="en-US" sz="1800" dirty="0"/>
              <a:t>	it("should allow multiple values to be pushed on to the </a:t>
            </a:r>
            <a:r>
              <a:rPr lang="en-US" sz="1800" dirty="0" err="1"/>
              <a:t>stack",function</a:t>
            </a:r>
            <a:r>
              <a:rPr lang="en-US" sz="1800" dirty="0"/>
              <a:t>(){});</a:t>
            </a:r>
          </a:p>
          <a:p>
            <a:pPr marL="0" indent="0">
              <a:buNone/>
            </a:pPr>
            <a:r>
              <a:rPr lang="en-US" sz="1800" dirty="0"/>
              <a:t>	it("should allow a value to be popped from the </a:t>
            </a:r>
            <a:r>
              <a:rPr lang="en-US" sz="1800" dirty="0" err="1"/>
              <a:t>stack",function</a:t>
            </a:r>
            <a:r>
              <a:rPr lang="en-US" sz="1800" dirty="0"/>
              <a:t>(){});</a:t>
            </a:r>
          </a:p>
          <a:p>
            <a:pPr marL="0" indent="0">
              <a:buNone/>
            </a:pPr>
            <a:r>
              <a:rPr lang="en-US" sz="1800" dirty="0"/>
              <a:t>	it("should allow multiple values to be popped from the </a:t>
            </a:r>
            <a:r>
              <a:rPr lang="en-US" sz="1800" dirty="0" err="1"/>
              <a:t>stack",function</a:t>
            </a:r>
            <a:r>
              <a:rPr lang="en-US" sz="1800" dirty="0"/>
              <a:t>(){});</a:t>
            </a:r>
          </a:p>
          <a:p>
            <a:pPr marL="0" indent="0">
              <a:buNone/>
            </a:pPr>
            <a:r>
              <a:rPr lang="en-US" sz="1800" dirty="0"/>
              <a:t>	it("should allow you to peek at the top value on the stack without removing </a:t>
            </a:r>
            <a:r>
              <a:rPr lang="en-US" sz="1800" dirty="0" err="1"/>
              <a:t>it",function</a:t>
            </a:r>
            <a:r>
              <a:rPr lang="en-US" sz="1800" dirty="0"/>
              <a:t>(){});</a:t>
            </a:r>
          </a:p>
          <a:p>
            <a:pPr marL="0" indent="0">
              <a:buNone/>
            </a:pPr>
            <a:r>
              <a:rPr lang="en-US" sz="1800" dirty="0" smtClean="0"/>
              <a:t>});</a:t>
            </a:r>
            <a:endParaRPr lang="en-US" sz="1800" dirty="0"/>
          </a:p>
        </p:txBody>
      </p:sp>
    </p:spTree>
    <p:extLst>
      <p:ext uri="{BB962C8B-B14F-4D97-AF65-F5344CB8AC3E}">
        <p14:creationId xmlns:p14="http://schemas.microsoft.com/office/powerpoint/2010/main" val="3983726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rerequisites</a:t>
            </a:r>
            <a:endParaRPr lang="en-US" dirty="0"/>
          </a:p>
        </p:txBody>
      </p:sp>
      <p:sp>
        <p:nvSpPr>
          <p:cNvPr id="3" name="Content Placeholder 2"/>
          <p:cNvSpPr>
            <a:spLocks noGrp="1"/>
          </p:cNvSpPr>
          <p:nvPr>
            <p:ph idx="1"/>
          </p:nvPr>
        </p:nvSpPr>
        <p:spPr/>
        <p:txBody>
          <a:bodyPr/>
          <a:lstStyle/>
          <a:p>
            <a:r>
              <a:rPr lang="en-US" dirty="0" smtClean="0"/>
              <a:t>What will I need to install?</a:t>
            </a:r>
          </a:p>
          <a:p>
            <a:pPr lvl="1"/>
            <a:r>
              <a:rPr lang="en-US" dirty="0" err="1" smtClean="0"/>
              <a:t>NodeJS</a:t>
            </a:r>
            <a:r>
              <a:rPr lang="en-US" dirty="0" smtClean="0"/>
              <a:t> to gain access to </a:t>
            </a:r>
            <a:r>
              <a:rPr lang="en-US" dirty="0" err="1" smtClean="0"/>
              <a:t>npm</a:t>
            </a:r>
            <a:r>
              <a:rPr lang="en-US" dirty="0" smtClean="0"/>
              <a:t> (node package manager)</a:t>
            </a:r>
          </a:p>
          <a:p>
            <a:pPr lvl="2"/>
            <a:r>
              <a:rPr lang="en-US" dirty="0" smtClean="0">
                <a:hlinkClick r:id="rId2"/>
              </a:rPr>
              <a:t>https://nodejs.org/download/</a:t>
            </a:r>
            <a:r>
              <a:rPr lang="en-US" dirty="0" smtClean="0"/>
              <a:t> </a:t>
            </a:r>
          </a:p>
          <a:p>
            <a:pPr lvl="1"/>
            <a:r>
              <a:rPr lang="en-US" dirty="0" smtClean="0"/>
              <a:t>A Text Editor </a:t>
            </a:r>
          </a:p>
          <a:p>
            <a:pPr lvl="2"/>
            <a:r>
              <a:rPr lang="en-US" dirty="0" smtClean="0"/>
              <a:t>Notepad</a:t>
            </a:r>
          </a:p>
          <a:p>
            <a:pPr lvl="2"/>
            <a:r>
              <a:rPr lang="en-US" dirty="0" smtClean="0"/>
              <a:t>Sublime Text 3</a:t>
            </a:r>
          </a:p>
          <a:p>
            <a:pPr lvl="2"/>
            <a:r>
              <a:rPr lang="en-US" dirty="0" smtClean="0"/>
              <a:t>Etc.</a:t>
            </a:r>
          </a:p>
        </p:txBody>
      </p:sp>
    </p:spTree>
    <p:extLst>
      <p:ext uri="{BB962C8B-B14F-4D97-AF65-F5344CB8AC3E}">
        <p14:creationId xmlns:p14="http://schemas.microsoft.com/office/powerpoint/2010/main" val="860627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Describe Desired Functionality </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describe("A Stack Data </a:t>
            </a:r>
            <a:r>
              <a:rPr lang="en-US" dirty="0" err="1"/>
              <a:t>Structure",function</a:t>
            </a:r>
            <a:r>
              <a:rPr lang="en-US" dirty="0"/>
              <a:t>(){</a:t>
            </a:r>
          </a:p>
          <a:p>
            <a:pPr marL="0" indent="0">
              <a:buNone/>
            </a:pPr>
            <a:r>
              <a:rPr lang="en-US" dirty="0"/>
              <a:t>	</a:t>
            </a:r>
          </a:p>
          <a:p>
            <a:pPr marL="0" indent="0">
              <a:buNone/>
            </a:pPr>
            <a:r>
              <a:rPr lang="en-US" dirty="0"/>
              <a:t>	//Positive Test Cases</a:t>
            </a:r>
          </a:p>
          <a:p>
            <a:pPr marL="0" indent="0">
              <a:buNone/>
            </a:pPr>
            <a:r>
              <a:rPr lang="en-US" dirty="0"/>
              <a:t>	it("should initialize an empty </a:t>
            </a:r>
            <a:r>
              <a:rPr lang="en-US" dirty="0" err="1"/>
              <a:t>stack",function</a:t>
            </a:r>
            <a:r>
              <a:rPr lang="en-US" dirty="0" smtClean="0"/>
              <a:t>(){});</a:t>
            </a:r>
            <a:endParaRPr lang="en-US" dirty="0"/>
          </a:p>
          <a:p>
            <a:pPr marL="0" indent="0">
              <a:buNone/>
            </a:pPr>
            <a:r>
              <a:rPr lang="en-US" dirty="0"/>
              <a:t>	it("should allow you to obtain the size of the </a:t>
            </a:r>
            <a:r>
              <a:rPr lang="en-US" dirty="0" err="1"/>
              <a:t>stack",function</a:t>
            </a:r>
            <a:r>
              <a:rPr lang="en-US" dirty="0"/>
              <a:t>(){});</a:t>
            </a:r>
          </a:p>
          <a:p>
            <a:pPr marL="0" indent="0">
              <a:buNone/>
            </a:pPr>
            <a:r>
              <a:rPr lang="en-US" dirty="0"/>
              <a:t>	it("should allow a value to be pushed on to the </a:t>
            </a:r>
            <a:r>
              <a:rPr lang="en-US" dirty="0" err="1"/>
              <a:t>stack",function</a:t>
            </a:r>
            <a:r>
              <a:rPr lang="en-US" dirty="0"/>
              <a:t>(){});</a:t>
            </a:r>
          </a:p>
          <a:p>
            <a:pPr marL="0" indent="0">
              <a:buNone/>
            </a:pPr>
            <a:r>
              <a:rPr lang="en-US" dirty="0"/>
              <a:t>	it("should allow multiple values to be pushed on to the </a:t>
            </a:r>
            <a:r>
              <a:rPr lang="en-US" dirty="0" err="1"/>
              <a:t>stack",function</a:t>
            </a:r>
            <a:r>
              <a:rPr lang="en-US" dirty="0"/>
              <a:t>(){});</a:t>
            </a:r>
          </a:p>
          <a:p>
            <a:pPr marL="0" indent="0">
              <a:buNone/>
            </a:pPr>
            <a:r>
              <a:rPr lang="en-US" dirty="0"/>
              <a:t>	it("should allow a value to be popped from the </a:t>
            </a:r>
            <a:r>
              <a:rPr lang="en-US" dirty="0" err="1"/>
              <a:t>stack",function</a:t>
            </a:r>
            <a:r>
              <a:rPr lang="en-US" dirty="0"/>
              <a:t>(){});</a:t>
            </a:r>
          </a:p>
          <a:p>
            <a:pPr marL="0" indent="0">
              <a:buNone/>
            </a:pPr>
            <a:r>
              <a:rPr lang="en-US" dirty="0"/>
              <a:t>	it("should allow multiple values to be popped from the </a:t>
            </a:r>
            <a:r>
              <a:rPr lang="en-US" dirty="0" err="1"/>
              <a:t>stack",function</a:t>
            </a:r>
            <a:r>
              <a:rPr lang="en-US" dirty="0"/>
              <a:t>(){});</a:t>
            </a:r>
          </a:p>
          <a:p>
            <a:pPr marL="0" indent="0">
              <a:buNone/>
            </a:pPr>
            <a:r>
              <a:rPr lang="en-US" dirty="0"/>
              <a:t>	it("should allow you to peek at the top value on the stack without removing </a:t>
            </a:r>
            <a:r>
              <a:rPr lang="en-US" dirty="0" err="1"/>
              <a:t>it",function</a:t>
            </a:r>
            <a:r>
              <a:rPr lang="en-US" dirty="0"/>
              <a:t>(){});</a:t>
            </a:r>
          </a:p>
          <a:p>
            <a:pPr marL="0" indent="0">
              <a:buNone/>
            </a:pPr>
            <a:endParaRPr lang="en-US" dirty="0"/>
          </a:p>
          <a:p>
            <a:pPr marL="0" indent="0">
              <a:buNone/>
            </a:pPr>
            <a:r>
              <a:rPr lang="en-US" dirty="0"/>
              <a:t>	//Negative Test Cases</a:t>
            </a:r>
          </a:p>
          <a:p>
            <a:pPr marL="0" indent="0">
              <a:buNone/>
            </a:pPr>
            <a:r>
              <a:rPr lang="en-US" dirty="0"/>
              <a:t>	it("should not allow you to pop from an empty </a:t>
            </a:r>
            <a:r>
              <a:rPr lang="en-US" dirty="0" err="1"/>
              <a:t>stack",function</a:t>
            </a:r>
            <a:r>
              <a:rPr lang="en-US" dirty="0" smtClean="0"/>
              <a:t>(){});</a:t>
            </a:r>
            <a:endParaRPr lang="en-US" dirty="0"/>
          </a:p>
          <a:p>
            <a:pPr marL="0" indent="0">
              <a:buNone/>
            </a:pPr>
            <a:r>
              <a:rPr lang="en-US" dirty="0"/>
              <a:t>});</a:t>
            </a:r>
          </a:p>
        </p:txBody>
      </p:sp>
    </p:spTree>
    <p:extLst>
      <p:ext uri="{BB962C8B-B14F-4D97-AF65-F5344CB8AC3E}">
        <p14:creationId xmlns:p14="http://schemas.microsoft.com/office/powerpoint/2010/main" val="1936456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1809" y="812590"/>
            <a:ext cx="11857333" cy="2810504"/>
          </a:xfrm>
          <a:prstGeom prst="rect">
            <a:avLst/>
          </a:prstGeom>
        </p:spPr>
      </p:pic>
    </p:spTree>
    <p:extLst>
      <p:ext uri="{BB962C8B-B14F-4D97-AF65-F5344CB8AC3E}">
        <p14:creationId xmlns:p14="http://schemas.microsoft.com/office/powerpoint/2010/main" val="2329567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Add Assertions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describe("A Stack Data </a:t>
            </a:r>
            <a:r>
              <a:rPr lang="en-US" dirty="0" err="1"/>
              <a:t>Structure",function</a:t>
            </a:r>
            <a:r>
              <a:rPr lang="en-US" dirty="0" smtClean="0"/>
              <a:t>(){</a:t>
            </a:r>
            <a:r>
              <a:rPr lang="en-US" dirty="0"/>
              <a:t>	</a:t>
            </a:r>
          </a:p>
          <a:p>
            <a:pPr marL="0" indent="0">
              <a:buNone/>
            </a:pPr>
            <a:r>
              <a:rPr lang="en-US" dirty="0"/>
              <a:t>	</a:t>
            </a:r>
            <a:r>
              <a:rPr lang="en-US" b="1" dirty="0" err="1" smtClean="0">
                <a:solidFill>
                  <a:srgbClr val="FF0000"/>
                </a:solidFill>
              </a:rPr>
              <a:t>var</a:t>
            </a:r>
            <a:r>
              <a:rPr lang="en-US" b="1" dirty="0" smtClean="0">
                <a:solidFill>
                  <a:srgbClr val="FF0000"/>
                </a:solidFill>
              </a:rPr>
              <a:t> stack;</a:t>
            </a:r>
          </a:p>
          <a:p>
            <a:pPr marL="0" indent="0">
              <a:buNone/>
            </a:pPr>
            <a:endParaRPr lang="en-US" dirty="0" smtClean="0"/>
          </a:p>
          <a:p>
            <a:pPr marL="0" indent="0">
              <a:buNone/>
            </a:pPr>
            <a:r>
              <a:rPr lang="en-US" dirty="0"/>
              <a:t>	//Positive Test Cases</a:t>
            </a:r>
          </a:p>
          <a:p>
            <a:pPr marL="0" indent="0">
              <a:buNone/>
            </a:pPr>
            <a:r>
              <a:rPr lang="en-US" dirty="0"/>
              <a:t>	it("should initialize an empty </a:t>
            </a:r>
            <a:r>
              <a:rPr lang="en-US" dirty="0" err="1"/>
              <a:t>stack",function</a:t>
            </a:r>
            <a:r>
              <a:rPr lang="en-US" dirty="0"/>
              <a:t>(){</a:t>
            </a:r>
          </a:p>
          <a:p>
            <a:pPr marL="0" indent="0">
              <a:buNone/>
            </a:pPr>
            <a:r>
              <a:rPr lang="en-US" dirty="0"/>
              <a:t>		</a:t>
            </a:r>
            <a:r>
              <a:rPr lang="en-US" b="1" dirty="0">
                <a:solidFill>
                  <a:srgbClr val="FF0000"/>
                </a:solidFill>
              </a:rPr>
              <a:t>stack = new Stack();</a:t>
            </a:r>
          </a:p>
          <a:p>
            <a:pPr marL="0" indent="0">
              <a:buNone/>
            </a:pPr>
            <a:r>
              <a:rPr lang="en-US" b="1" dirty="0">
                <a:solidFill>
                  <a:srgbClr val="FF0000"/>
                </a:solidFill>
              </a:rPr>
              <a:t>		expect(stack).</a:t>
            </a:r>
            <a:r>
              <a:rPr lang="en-US" b="1" dirty="0" err="1">
                <a:solidFill>
                  <a:srgbClr val="FF0000"/>
                </a:solidFill>
              </a:rPr>
              <a:t>toBeDefined</a:t>
            </a:r>
            <a:r>
              <a:rPr lang="en-US" b="1" dirty="0">
                <a:solidFill>
                  <a:srgbClr val="FF0000"/>
                </a:solidFill>
              </a:rPr>
              <a:t>();</a:t>
            </a:r>
          </a:p>
          <a:p>
            <a:pPr marL="0" indent="0">
              <a:buNone/>
            </a:pPr>
            <a:r>
              <a:rPr lang="en-US" dirty="0"/>
              <a:t>	</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1077629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024" y="945939"/>
            <a:ext cx="11833676" cy="3927985"/>
          </a:xfrm>
          <a:prstGeom prst="rect">
            <a:avLst/>
          </a:prstGeom>
        </p:spPr>
      </p:pic>
      <p:sp>
        <p:nvSpPr>
          <p:cNvPr id="5" name="Right Arrow 4"/>
          <p:cNvSpPr/>
          <p:nvPr/>
        </p:nvSpPr>
        <p:spPr>
          <a:xfrm rot="18299871">
            <a:off x="6340415" y="5011947"/>
            <a:ext cx="1224951" cy="439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8914051">
            <a:off x="-500331" y="4510377"/>
            <a:ext cx="1811547" cy="394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0800000">
            <a:off x="8885208" y="3467819"/>
            <a:ext cx="1276710" cy="345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2028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Add Code To Make Tests Pass</a:t>
            </a:r>
            <a:endParaRPr lang="en-US" dirty="0"/>
          </a:p>
        </p:txBody>
      </p:sp>
      <p:pic>
        <p:nvPicPr>
          <p:cNvPr id="5" name="Picture 4"/>
          <p:cNvPicPr>
            <a:picLocks noChangeAspect="1"/>
          </p:cNvPicPr>
          <p:nvPr/>
        </p:nvPicPr>
        <p:blipFill>
          <a:blip r:embed="rId2"/>
          <a:stretch>
            <a:fillRect/>
          </a:stretch>
        </p:blipFill>
        <p:spPr>
          <a:xfrm>
            <a:off x="838200" y="1521753"/>
            <a:ext cx="3949460" cy="1233089"/>
          </a:xfrm>
          <a:prstGeom prst="rect">
            <a:avLst/>
          </a:prstGeom>
        </p:spPr>
      </p:pic>
      <p:pic>
        <p:nvPicPr>
          <p:cNvPr id="6" name="Picture 5"/>
          <p:cNvPicPr>
            <a:picLocks noChangeAspect="1"/>
          </p:cNvPicPr>
          <p:nvPr/>
        </p:nvPicPr>
        <p:blipFill>
          <a:blip r:embed="rId3"/>
          <a:stretch>
            <a:fillRect/>
          </a:stretch>
        </p:blipFill>
        <p:spPr>
          <a:xfrm>
            <a:off x="838199" y="2847316"/>
            <a:ext cx="9815423" cy="3752956"/>
          </a:xfrm>
          <a:prstGeom prst="rect">
            <a:avLst/>
          </a:prstGeom>
        </p:spPr>
      </p:pic>
      <p:sp>
        <p:nvSpPr>
          <p:cNvPr id="7" name="Right Arrow 6"/>
          <p:cNvSpPr/>
          <p:nvPr/>
        </p:nvSpPr>
        <p:spPr>
          <a:xfrm rot="8740789">
            <a:off x="9885872" y="5702060"/>
            <a:ext cx="1561381" cy="37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34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Add Another Assertion</a:t>
            </a:r>
            <a:endParaRPr lang="en-US" dirty="0"/>
          </a:p>
        </p:txBody>
      </p:sp>
      <p:pic>
        <p:nvPicPr>
          <p:cNvPr id="4" name="Picture 3"/>
          <p:cNvPicPr>
            <a:picLocks noChangeAspect="1"/>
          </p:cNvPicPr>
          <p:nvPr/>
        </p:nvPicPr>
        <p:blipFill>
          <a:blip r:embed="rId2"/>
          <a:stretch>
            <a:fillRect/>
          </a:stretch>
        </p:blipFill>
        <p:spPr>
          <a:xfrm>
            <a:off x="838200" y="1358750"/>
            <a:ext cx="10169106" cy="1469820"/>
          </a:xfrm>
          <a:prstGeom prst="rect">
            <a:avLst/>
          </a:prstGeom>
        </p:spPr>
      </p:pic>
      <p:pic>
        <p:nvPicPr>
          <p:cNvPr id="8" name="Picture 7"/>
          <p:cNvPicPr>
            <a:picLocks noChangeAspect="1"/>
          </p:cNvPicPr>
          <p:nvPr/>
        </p:nvPicPr>
        <p:blipFill>
          <a:blip r:embed="rId3"/>
          <a:stretch>
            <a:fillRect/>
          </a:stretch>
        </p:blipFill>
        <p:spPr>
          <a:xfrm>
            <a:off x="838200" y="3143789"/>
            <a:ext cx="10169106" cy="1110911"/>
          </a:xfrm>
          <a:prstGeom prst="rect">
            <a:avLst/>
          </a:prstGeom>
        </p:spPr>
      </p:pic>
      <p:sp>
        <p:nvSpPr>
          <p:cNvPr id="7" name="Right Arrow 6"/>
          <p:cNvSpPr/>
          <p:nvPr/>
        </p:nvSpPr>
        <p:spPr>
          <a:xfrm rot="12330196">
            <a:off x="7634376" y="4384451"/>
            <a:ext cx="1561381" cy="37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4244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Add Code To Make Tests Pass</a:t>
            </a:r>
            <a:endParaRPr lang="en-US" dirty="0"/>
          </a:p>
        </p:txBody>
      </p:sp>
      <p:pic>
        <p:nvPicPr>
          <p:cNvPr id="5" name="Picture 4"/>
          <p:cNvPicPr>
            <a:picLocks noChangeAspect="1"/>
          </p:cNvPicPr>
          <p:nvPr/>
        </p:nvPicPr>
        <p:blipFill>
          <a:blip r:embed="rId2"/>
          <a:stretch>
            <a:fillRect/>
          </a:stretch>
        </p:blipFill>
        <p:spPr>
          <a:xfrm>
            <a:off x="838200" y="1521753"/>
            <a:ext cx="3949460" cy="1233089"/>
          </a:xfrm>
          <a:prstGeom prst="rect">
            <a:avLst/>
          </a:prstGeom>
        </p:spPr>
      </p:pic>
      <p:pic>
        <p:nvPicPr>
          <p:cNvPr id="6" name="Picture 5"/>
          <p:cNvPicPr>
            <a:picLocks noChangeAspect="1"/>
          </p:cNvPicPr>
          <p:nvPr/>
        </p:nvPicPr>
        <p:blipFill>
          <a:blip r:embed="rId3"/>
          <a:stretch>
            <a:fillRect/>
          </a:stretch>
        </p:blipFill>
        <p:spPr>
          <a:xfrm>
            <a:off x="838199" y="2847316"/>
            <a:ext cx="9815423" cy="3752956"/>
          </a:xfrm>
          <a:prstGeom prst="rect">
            <a:avLst/>
          </a:prstGeom>
        </p:spPr>
      </p:pic>
      <p:sp>
        <p:nvSpPr>
          <p:cNvPr id="7" name="Right Arrow 6"/>
          <p:cNvSpPr/>
          <p:nvPr/>
        </p:nvSpPr>
        <p:spPr>
          <a:xfrm rot="8740789">
            <a:off x="9885872" y="5702060"/>
            <a:ext cx="1561381" cy="37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2589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 Add Additional Assertion</a:t>
            </a:r>
            <a:endParaRPr lang="en-US" dirty="0"/>
          </a:p>
        </p:txBody>
      </p:sp>
      <p:pic>
        <p:nvPicPr>
          <p:cNvPr id="3" name="Picture 2"/>
          <p:cNvPicPr>
            <a:picLocks noChangeAspect="1"/>
          </p:cNvPicPr>
          <p:nvPr/>
        </p:nvPicPr>
        <p:blipFill>
          <a:blip r:embed="rId2"/>
          <a:stretch>
            <a:fillRect/>
          </a:stretch>
        </p:blipFill>
        <p:spPr>
          <a:xfrm>
            <a:off x="838200" y="1271587"/>
            <a:ext cx="11304336" cy="1454359"/>
          </a:xfrm>
          <a:prstGeom prst="rect">
            <a:avLst/>
          </a:prstGeom>
        </p:spPr>
      </p:pic>
      <p:pic>
        <p:nvPicPr>
          <p:cNvPr id="4" name="Picture 3"/>
          <p:cNvPicPr>
            <a:picLocks noChangeAspect="1"/>
          </p:cNvPicPr>
          <p:nvPr/>
        </p:nvPicPr>
        <p:blipFill>
          <a:blip r:embed="rId3"/>
          <a:stretch>
            <a:fillRect/>
          </a:stretch>
        </p:blipFill>
        <p:spPr>
          <a:xfrm>
            <a:off x="838200" y="2838449"/>
            <a:ext cx="11304336" cy="3855743"/>
          </a:xfrm>
          <a:prstGeom prst="rect">
            <a:avLst/>
          </a:prstGeom>
        </p:spPr>
      </p:pic>
    </p:spTree>
    <p:extLst>
      <p:ext uri="{BB962C8B-B14F-4D97-AF65-F5344CB8AC3E}">
        <p14:creationId xmlns:p14="http://schemas.microsoft.com/office/powerpoint/2010/main" val="25569673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 Add Code To Make Tests Pass</a:t>
            </a:r>
            <a:endParaRPr lang="en-US" dirty="0"/>
          </a:p>
        </p:txBody>
      </p:sp>
      <p:pic>
        <p:nvPicPr>
          <p:cNvPr id="5" name="Picture 4"/>
          <p:cNvPicPr>
            <a:picLocks noChangeAspect="1"/>
          </p:cNvPicPr>
          <p:nvPr/>
        </p:nvPicPr>
        <p:blipFill>
          <a:blip r:embed="rId2"/>
          <a:stretch>
            <a:fillRect/>
          </a:stretch>
        </p:blipFill>
        <p:spPr>
          <a:xfrm>
            <a:off x="941806" y="1332691"/>
            <a:ext cx="5855809" cy="2384287"/>
          </a:xfrm>
          <a:prstGeom prst="rect">
            <a:avLst/>
          </a:prstGeom>
        </p:spPr>
      </p:pic>
      <p:pic>
        <p:nvPicPr>
          <p:cNvPr id="6" name="Picture 5"/>
          <p:cNvPicPr>
            <a:picLocks noChangeAspect="1"/>
          </p:cNvPicPr>
          <p:nvPr/>
        </p:nvPicPr>
        <p:blipFill>
          <a:blip r:embed="rId3"/>
          <a:stretch>
            <a:fillRect/>
          </a:stretch>
        </p:blipFill>
        <p:spPr>
          <a:xfrm>
            <a:off x="941806" y="3816109"/>
            <a:ext cx="10498122" cy="2515679"/>
          </a:xfrm>
          <a:prstGeom prst="rect">
            <a:avLst/>
          </a:prstGeom>
        </p:spPr>
      </p:pic>
    </p:spTree>
    <p:extLst>
      <p:ext uri="{BB962C8B-B14F-4D97-AF65-F5344CB8AC3E}">
        <p14:creationId xmlns:p14="http://schemas.microsoft.com/office/powerpoint/2010/main" val="15077248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9</a:t>
            </a:r>
            <a:r>
              <a:rPr lang="en-US" dirty="0" smtClean="0"/>
              <a:t>: Add Additional Assertion</a:t>
            </a:r>
            <a:endParaRPr lang="en-US" dirty="0"/>
          </a:p>
        </p:txBody>
      </p:sp>
      <p:pic>
        <p:nvPicPr>
          <p:cNvPr id="5" name="Picture 4"/>
          <p:cNvPicPr>
            <a:picLocks noChangeAspect="1"/>
          </p:cNvPicPr>
          <p:nvPr/>
        </p:nvPicPr>
        <p:blipFill>
          <a:blip r:embed="rId2"/>
          <a:stretch>
            <a:fillRect/>
          </a:stretch>
        </p:blipFill>
        <p:spPr>
          <a:xfrm>
            <a:off x="940638" y="1314000"/>
            <a:ext cx="11188000" cy="1782883"/>
          </a:xfrm>
          <a:prstGeom prst="rect">
            <a:avLst/>
          </a:prstGeom>
        </p:spPr>
      </p:pic>
      <p:pic>
        <p:nvPicPr>
          <p:cNvPr id="6" name="Picture 5"/>
          <p:cNvPicPr>
            <a:picLocks noChangeAspect="1"/>
          </p:cNvPicPr>
          <p:nvPr/>
        </p:nvPicPr>
        <p:blipFill>
          <a:blip r:embed="rId3"/>
          <a:stretch>
            <a:fillRect/>
          </a:stretch>
        </p:blipFill>
        <p:spPr>
          <a:xfrm>
            <a:off x="940638" y="3182608"/>
            <a:ext cx="10489362" cy="3621522"/>
          </a:xfrm>
          <a:prstGeom prst="rect">
            <a:avLst/>
          </a:prstGeom>
        </p:spPr>
      </p:pic>
    </p:spTree>
    <p:extLst>
      <p:ext uri="{BB962C8B-B14F-4D97-AF65-F5344CB8AC3E}">
        <p14:creationId xmlns:p14="http://schemas.microsoft.com/office/powerpoint/2010/main" val="2516078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smtClean="0"/>
              <a:t>NPM (Node Package Manager) Installs</a:t>
            </a:r>
            <a:endParaRPr lang="en-US" dirty="0"/>
          </a:p>
          <a:p>
            <a:pPr lvl="1"/>
            <a:r>
              <a:rPr lang="en-US" dirty="0" smtClean="0"/>
              <a:t>Global Installs</a:t>
            </a:r>
          </a:p>
          <a:p>
            <a:pPr lvl="2"/>
            <a:r>
              <a:rPr lang="en-US" dirty="0" err="1" smtClean="0"/>
              <a:t>npm</a:t>
            </a:r>
            <a:r>
              <a:rPr lang="en-US" dirty="0" smtClean="0"/>
              <a:t> install -g karma</a:t>
            </a:r>
          </a:p>
          <a:p>
            <a:pPr lvl="2"/>
            <a:r>
              <a:rPr lang="en-US" dirty="0" err="1" smtClean="0"/>
              <a:t>npm</a:t>
            </a:r>
            <a:r>
              <a:rPr lang="en-US" dirty="0" smtClean="0"/>
              <a:t> install -g karma-coverage</a:t>
            </a:r>
          </a:p>
          <a:p>
            <a:pPr lvl="1"/>
            <a:r>
              <a:rPr lang="en-US" dirty="0" smtClean="0"/>
              <a:t>Local Installs</a:t>
            </a:r>
          </a:p>
          <a:p>
            <a:pPr lvl="2"/>
            <a:r>
              <a:rPr lang="en-US" dirty="0" err="1" smtClean="0"/>
              <a:t>npm</a:t>
            </a:r>
            <a:r>
              <a:rPr lang="en-US" dirty="0" smtClean="0"/>
              <a:t> </a:t>
            </a:r>
            <a:r>
              <a:rPr lang="en-US" dirty="0"/>
              <a:t>install karma --save-</a:t>
            </a:r>
            <a:r>
              <a:rPr lang="en-US" dirty="0" err="1"/>
              <a:t>dev</a:t>
            </a:r>
            <a:endParaRPr lang="en-US" dirty="0"/>
          </a:p>
          <a:p>
            <a:pPr lvl="2"/>
            <a:r>
              <a:rPr lang="en-US" dirty="0" err="1"/>
              <a:t>npm</a:t>
            </a:r>
            <a:r>
              <a:rPr lang="en-US" dirty="0"/>
              <a:t> install karma-</a:t>
            </a:r>
            <a:r>
              <a:rPr lang="en-US" dirty="0" err="1"/>
              <a:t>phantomjs</a:t>
            </a:r>
            <a:r>
              <a:rPr lang="en-US" dirty="0"/>
              <a:t>-launcher --save-</a:t>
            </a:r>
            <a:r>
              <a:rPr lang="en-US" dirty="0" err="1"/>
              <a:t>dev</a:t>
            </a:r>
            <a:endParaRPr lang="en-US" dirty="0"/>
          </a:p>
          <a:p>
            <a:pPr lvl="2"/>
            <a:r>
              <a:rPr lang="en-US" dirty="0" err="1"/>
              <a:t>npm</a:t>
            </a:r>
            <a:r>
              <a:rPr lang="en-US" dirty="0"/>
              <a:t> install karma-jasmine --</a:t>
            </a:r>
            <a:r>
              <a:rPr lang="en-US" dirty="0" smtClean="0"/>
              <a:t>save-</a:t>
            </a:r>
            <a:r>
              <a:rPr lang="en-US" dirty="0" err="1" smtClean="0"/>
              <a:t>dev</a:t>
            </a:r>
            <a:endParaRPr lang="en-US" dirty="0" smtClean="0"/>
          </a:p>
          <a:p>
            <a:pPr lvl="2"/>
            <a:endParaRPr lang="en-US" dirty="0"/>
          </a:p>
          <a:p>
            <a:pPr lvl="1"/>
            <a:endParaRPr lang="en-US" dirty="0"/>
          </a:p>
        </p:txBody>
      </p:sp>
    </p:spTree>
    <p:extLst>
      <p:ext uri="{BB962C8B-B14F-4D97-AF65-F5344CB8AC3E}">
        <p14:creationId xmlns:p14="http://schemas.microsoft.com/office/powerpoint/2010/main" val="299519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 Add Code To Make Tests Pass</a:t>
            </a:r>
            <a:endParaRPr lang="en-US" dirty="0"/>
          </a:p>
        </p:txBody>
      </p:sp>
      <p:pic>
        <p:nvPicPr>
          <p:cNvPr id="3" name="Picture 2"/>
          <p:cNvPicPr>
            <a:picLocks noChangeAspect="1"/>
          </p:cNvPicPr>
          <p:nvPr/>
        </p:nvPicPr>
        <p:blipFill>
          <a:blip r:embed="rId2"/>
          <a:stretch>
            <a:fillRect/>
          </a:stretch>
        </p:blipFill>
        <p:spPr>
          <a:xfrm>
            <a:off x="928596" y="1390650"/>
            <a:ext cx="8215403" cy="1495868"/>
          </a:xfrm>
          <a:prstGeom prst="rect">
            <a:avLst/>
          </a:prstGeom>
        </p:spPr>
      </p:pic>
      <p:pic>
        <p:nvPicPr>
          <p:cNvPr id="4" name="Picture 3"/>
          <p:cNvPicPr>
            <a:picLocks noChangeAspect="1"/>
          </p:cNvPicPr>
          <p:nvPr/>
        </p:nvPicPr>
        <p:blipFill>
          <a:blip r:embed="rId3"/>
          <a:stretch>
            <a:fillRect/>
          </a:stretch>
        </p:blipFill>
        <p:spPr>
          <a:xfrm>
            <a:off x="928596" y="2991838"/>
            <a:ext cx="11135742" cy="2727475"/>
          </a:xfrm>
          <a:prstGeom prst="rect">
            <a:avLst/>
          </a:prstGeom>
        </p:spPr>
      </p:pic>
    </p:spTree>
    <p:extLst>
      <p:ext uri="{BB962C8B-B14F-4D97-AF65-F5344CB8AC3E}">
        <p14:creationId xmlns:p14="http://schemas.microsoft.com/office/powerpoint/2010/main" val="3180551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 Add Additional Assertion</a:t>
            </a:r>
            <a:endParaRPr lang="en-US" dirty="0"/>
          </a:p>
        </p:txBody>
      </p:sp>
      <p:pic>
        <p:nvPicPr>
          <p:cNvPr id="3" name="Picture 2"/>
          <p:cNvPicPr>
            <a:picLocks noChangeAspect="1"/>
          </p:cNvPicPr>
          <p:nvPr/>
        </p:nvPicPr>
        <p:blipFill>
          <a:blip r:embed="rId2"/>
          <a:stretch>
            <a:fillRect/>
          </a:stretch>
        </p:blipFill>
        <p:spPr>
          <a:xfrm>
            <a:off x="933270" y="1299084"/>
            <a:ext cx="10988436" cy="1783084"/>
          </a:xfrm>
          <a:prstGeom prst="rect">
            <a:avLst/>
          </a:prstGeom>
        </p:spPr>
      </p:pic>
      <p:pic>
        <p:nvPicPr>
          <p:cNvPr id="4" name="Picture 3"/>
          <p:cNvPicPr>
            <a:picLocks noChangeAspect="1"/>
          </p:cNvPicPr>
          <p:nvPr/>
        </p:nvPicPr>
        <p:blipFill>
          <a:blip r:embed="rId3"/>
          <a:stretch>
            <a:fillRect/>
          </a:stretch>
        </p:blipFill>
        <p:spPr>
          <a:xfrm>
            <a:off x="933270" y="3193211"/>
            <a:ext cx="10983790" cy="2733136"/>
          </a:xfrm>
          <a:prstGeom prst="rect">
            <a:avLst/>
          </a:prstGeom>
        </p:spPr>
      </p:pic>
    </p:spTree>
    <p:extLst>
      <p:ext uri="{BB962C8B-B14F-4D97-AF65-F5344CB8AC3E}">
        <p14:creationId xmlns:p14="http://schemas.microsoft.com/office/powerpoint/2010/main" val="16983818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12: Add Additional Assertion</a:t>
            </a:r>
            <a:endParaRPr lang="en-US" dirty="0"/>
          </a:p>
        </p:txBody>
      </p:sp>
      <p:pic>
        <p:nvPicPr>
          <p:cNvPr id="5" name="Picture 4"/>
          <p:cNvPicPr>
            <a:picLocks noChangeAspect="1"/>
          </p:cNvPicPr>
          <p:nvPr/>
        </p:nvPicPr>
        <p:blipFill>
          <a:blip r:embed="rId2"/>
          <a:stretch>
            <a:fillRect/>
          </a:stretch>
        </p:blipFill>
        <p:spPr>
          <a:xfrm>
            <a:off x="183041" y="1276349"/>
            <a:ext cx="9564808" cy="2337747"/>
          </a:xfrm>
          <a:prstGeom prst="rect">
            <a:avLst/>
          </a:prstGeom>
        </p:spPr>
      </p:pic>
      <p:pic>
        <p:nvPicPr>
          <p:cNvPr id="6" name="Picture 5"/>
          <p:cNvPicPr>
            <a:picLocks noChangeAspect="1"/>
          </p:cNvPicPr>
          <p:nvPr/>
        </p:nvPicPr>
        <p:blipFill>
          <a:blip r:embed="rId3"/>
          <a:stretch>
            <a:fillRect/>
          </a:stretch>
        </p:blipFill>
        <p:spPr>
          <a:xfrm>
            <a:off x="183041" y="3681583"/>
            <a:ext cx="9426785" cy="3176417"/>
          </a:xfrm>
          <a:prstGeom prst="rect">
            <a:avLst/>
          </a:prstGeom>
        </p:spPr>
      </p:pic>
    </p:spTree>
    <p:extLst>
      <p:ext uri="{BB962C8B-B14F-4D97-AF65-F5344CB8AC3E}">
        <p14:creationId xmlns:p14="http://schemas.microsoft.com/office/powerpoint/2010/main" val="1853214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13: Add Code To Make Tests Pass</a:t>
            </a:r>
            <a:endParaRPr lang="en-US" dirty="0"/>
          </a:p>
        </p:txBody>
      </p:sp>
      <p:pic>
        <p:nvPicPr>
          <p:cNvPr id="5" name="Picture 4"/>
          <p:cNvPicPr>
            <a:picLocks noChangeAspect="1"/>
          </p:cNvPicPr>
          <p:nvPr/>
        </p:nvPicPr>
        <p:blipFill>
          <a:blip r:embed="rId2"/>
          <a:stretch>
            <a:fillRect/>
          </a:stretch>
        </p:blipFill>
        <p:spPr>
          <a:xfrm>
            <a:off x="937043" y="1390650"/>
            <a:ext cx="6938873" cy="1419315"/>
          </a:xfrm>
          <a:prstGeom prst="rect">
            <a:avLst/>
          </a:prstGeom>
        </p:spPr>
      </p:pic>
      <p:pic>
        <p:nvPicPr>
          <p:cNvPr id="6" name="Picture 5"/>
          <p:cNvPicPr>
            <a:picLocks noChangeAspect="1"/>
          </p:cNvPicPr>
          <p:nvPr/>
        </p:nvPicPr>
        <p:blipFill>
          <a:blip r:embed="rId3"/>
          <a:stretch>
            <a:fillRect/>
          </a:stretch>
        </p:blipFill>
        <p:spPr>
          <a:xfrm>
            <a:off x="937043" y="2916266"/>
            <a:ext cx="11057191" cy="2785793"/>
          </a:xfrm>
          <a:prstGeom prst="rect">
            <a:avLst/>
          </a:prstGeom>
        </p:spPr>
      </p:pic>
    </p:spTree>
    <p:extLst>
      <p:ext uri="{BB962C8B-B14F-4D97-AF65-F5344CB8AC3E}">
        <p14:creationId xmlns:p14="http://schemas.microsoft.com/office/powerpoint/2010/main" val="2014345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14: Add Additional Assertion</a:t>
            </a:r>
            <a:endParaRPr lang="en-US" dirty="0"/>
          </a:p>
        </p:txBody>
      </p:sp>
      <p:pic>
        <p:nvPicPr>
          <p:cNvPr id="5" name="Picture 4"/>
          <p:cNvPicPr>
            <a:picLocks noChangeAspect="1"/>
          </p:cNvPicPr>
          <p:nvPr/>
        </p:nvPicPr>
        <p:blipFill>
          <a:blip r:embed="rId2"/>
          <a:stretch>
            <a:fillRect/>
          </a:stretch>
        </p:blipFill>
        <p:spPr>
          <a:xfrm>
            <a:off x="949086" y="1279495"/>
            <a:ext cx="9445744" cy="2609673"/>
          </a:xfrm>
          <a:prstGeom prst="rect">
            <a:avLst/>
          </a:prstGeom>
        </p:spPr>
      </p:pic>
      <p:pic>
        <p:nvPicPr>
          <p:cNvPr id="6" name="Picture 5"/>
          <p:cNvPicPr>
            <a:picLocks noChangeAspect="1"/>
          </p:cNvPicPr>
          <p:nvPr/>
        </p:nvPicPr>
        <p:blipFill>
          <a:blip r:embed="rId3"/>
          <a:stretch>
            <a:fillRect/>
          </a:stretch>
        </p:blipFill>
        <p:spPr>
          <a:xfrm>
            <a:off x="949086" y="3948208"/>
            <a:ext cx="9445744" cy="2324654"/>
          </a:xfrm>
          <a:prstGeom prst="rect">
            <a:avLst/>
          </a:prstGeom>
        </p:spPr>
      </p:pic>
    </p:spTree>
    <p:extLst>
      <p:ext uri="{BB962C8B-B14F-4D97-AF65-F5344CB8AC3E}">
        <p14:creationId xmlns:p14="http://schemas.microsoft.com/office/powerpoint/2010/main" val="5658354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15: Add Additional Assertion</a:t>
            </a:r>
            <a:endParaRPr lang="en-US" dirty="0"/>
          </a:p>
        </p:txBody>
      </p:sp>
      <p:pic>
        <p:nvPicPr>
          <p:cNvPr id="4" name="Picture 3"/>
          <p:cNvPicPr>
            <a:picLocks noChangeAspect="1"/>
          </p:cNvPicPr>
          <p:nvPr/>
        </p:nvPicPr>
        <p:blipFill>
          <a:blip r:embed="rId2"/>
          <a:stretch>
            <a:fillRect/>
          </a:stretch>
        </p:blipFill>
        <p:spPr>
          <a:xfrm>
            <a:off x="0" y="3314789"/>
            <a:ext cx="12036178" cy="3516821"/>
          </a:xfrm>
          <a:prstGeom prst="rect">
            <a:avLst/>
          </a:prstGeom>
        </p:spPr>
      </p:pic>
      <p:pic>
        <p:nvPicPr>
          <p:cNvPr id="7" name="Picture 6"/>
          <p:cNvPicPr>
            <a:picLocks noChangeAspect="1"/>
          </p:cNvPicPr>
          <p:nvPr/>
        </p:nvPicPr>
        <p:blipFill>
          <a:blip r:embed="rId3"/>
          <a:stretch>
            <a:fillRect/>
          </a:stretch>
        </p:blipFill>
        <p:spPr>
          <a:xfrm>
            <a:off x="0" y="1248762"/>
            <a:ext cx="12036178" cy="1865138"/>
          </a:xfrm>
          <a:prstGeom prst="rect">
            <a:avLst/>
          </a:prstGeom>
        </p:spPr>
      </p:pic>
    </p:spTree>
    <p:extLst>
      <p:ext uri="{BB962C8B-B14F-4D97-AF65-F5344CB8AC3E}">
        <p14:creationId xmlns:p14="http://schemas.microsoft.com/office/powerpoint/2010/main" val="29124156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16: Add Code To Make Tests Pass</a:t>
            </a:r>
            <a:endParaRPr lang="en-US" dirty="0"/>
          </a:p>
        </p:txBody>
      </p:sp>
      <p:pic>
        <p:nvPicPr>
          <p:cNvPr id="3" name="Picture 2"/>
          <p:cNvPicPr>
            <a:picLocks noChangeAspect="1"/>
          </p:cNvPicPr>
          <p:nvPr/>
        </p:nvPicPr>
        <p:blipFill>
          <a:blip r:embed="rId2"/>
          <a:stretch>
            <a:fillRect/>
          </a:stretch>
        </p:blipFill>
        <p:spPr>
          <a:xfrm>
            <a:off x="838200" y="1390650"/>
            <a:ext cx="8590472" cy="1255684"/>
          </a:xfrm>
          <a:prstGeom prst="rect">
            <a:avLst/>
          </a:prstGeom>
        </p:spPr>
      </p:pic>
      <p:pic>
        <p:nvPicPr>
          <p:cNvPr id="4" name="Picture 3"/>
          <p:cNvPicPr>
            <a:picLocks noChangeAspect="1"/>
          </p:cNvPicPr>
          <p:nvPr/>
        </p:nvPicPr>
        <p:blipFill>
          <a:blip r:embed="rId3"/>
          <a:stretch>
            <a:fillRect/>
          </a:stretch>
        </p:blipFill>
        <p:spPr>
          <a:xfrm>
            <a:off x="838200" y="2716212"/>
            <a:ext cx="8590472" cy="2101075"/>
          </a:xfrm>
          <a:prstGeom prst="rect">
            <a:avLst/>
          </a:prstGeom>
        </p:spPr>
      </p:pic>
    </p:spTree>
    <p:extLst>
      <p:ext uri="{BB962C8B-B14F-4D97-AF65-F5344CB8AC3E}">
        <p14:creationId xmlns:p14="http://schemas.microsoft.com/office/powerpoint/2010/main" val="10943118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17: Add Additional Assertion</a:t>
            </a:r>
            <a:endParaRPr lang="en-US" dirty="0"/>
          </a:p>
        </p:txBody>
      </p:sp>
      <p:pic>
        <p:nvPicPr>
          <p:cNvPr id="5" name="Picture 4"/>
          <p:cNvPicPr>
            <a:picLocks noChangeAspect="1"/>
          </p:cNvPicPr>
          <p:nvPr/>
        </p:nvPicPr>
        <p:blipFill>
          <a:blip r:embed="rId2"/>
          <a:stretch>
            <a:fillRect/>
          </a:stretch>
        </p:blipFill>
        <p:spPr>
          <a:xfrm>
            <a:off x="911075" y="2640013"/>
            <a:ext cx="10794969" cy="4119575"/>
          </a:xfrm>
          <a:prstGeom prst="rect">
            <a:avLst/>
          </a:prstGeom>
        </p:spPr>
      </p:pic>
      <p:pic>
        <p:nvPicPr>
          <p:cNvPr id="6" name="Picture 5"/>
          <p:cNvPicPr>
            <a:picLocks noChangeAspect="1"/>
          </p:cNvPicPr>
          <p:nvPr/>
        </p:nvPicPr>
        <p:blipFill>
          <a:blip r:embed="rId3"/>
          <a:stretch>
            <a:fillRect/>
          </a:stretch>
        </p:blipFill>
        <p:spPr>
          <a:xfrm>
            <a:off x="911075" y="1434861"/>
            <a:ext cx="10794969" cy="1245094"/>
          </a:xfrm>
          <a:prstGeom prst="rect">
            <a:avLst/>
          </a:prstGeom>
        </p:spPr>
      </p:pic>
    </p:spTree>
    <p:extLst>
      <p:ext uri="{BB962C8B-B14F-4D97-AF65-F5344CB8AC3E}">
        <p14:creationId xmlns:p14="http://schemas.microsoft.com/office/powerpoint/2010/main" val="7527163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18: Add Code To Make Tests Pass</a:t>
            </a:r>
            <a:endParaRPr lang="en-US" dirty="0"/>
          </a:p>
        </p:txBody>
      </p:sp>
      <p:pic>
        <p:nvPicPr>
          <p:cNvPr id="5" name="Picture 4"/>
          <p:cNvPicPr>
            <a:picLocks noChangeAspect="1"/>
          </p:cNvPicPr>
          <p:nvPr/>
        </p:nvPicPr>
        <p:blipFill>
          <a:blip r:embed="rId2"/>
          <a:stretch>
            <a:fillRect/>
          </a:stretch>
        </p:blipFill>
        <p:spPr>
          <a:xfrm>
            <a:off x="913231" y="1316696"/>
            <a:ext cx="8532694" cy="1462342"/>
          </a:xfrm>
          <a:prstGeom prst="rect">
            <a:avLst/>
          </a:prstGeom>
        </p:spPr>
      </p:pic>
      <p:pic>
        <p:nvPicPr>
          <p:cNvPr id="6" name="Picture 5"/>
          <p:cNvPicPr>
            <a:picLocks noChangeAspect="1"/>
          </p:cNvPicPr>
          <p:nvPr/>
        </p:nvPicPr>
        <p:blipFill>
          <a:blip r:embed="rId3"/>
          <a:stretch>
            <a:fillRect/>
          </a:stretch>
        </p:blipFill>
        <p:spPr>
          <a:xfrm>
            <a:off x="913230" y="2853816"/>
            <a:ext cx="10477215" cy="2546320"/>
          </a:xfrm>
          <a:prstGeom prst="rect">
            <a:avLst/>
          </a:prstGeom>
        </p:spPr>
      </p:pic>
    </p:spTree>
    <p:extLst>
      <p:ext uri="{BB962C8B-B14F-4D97-AF65-F5344CB8AC3E}">
        <p14:creationId xmlns:p14="http://schemas.microsoft.com/office/powerpoint/2010/main" val="22153384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t>Quinn, P. (2015, January 20). Unit testing with Karma and Jasmine for </a:t>
            </a:r>
            <a:r>
              <a:rPr lang="en-US" dirty="0" err="1" smtClean="0"/>
              <a:t>AngularJS</a:t>
            </a:r>
            <a:r>
              <a:rPr lang="en-US" dirty="0" smtClean="0"/>
              <a:t>. Retrieved July 13, 2015.</a:t>
            </a:r>
            <a:endParaRPr lang="en-US" dirty="0"/>
          </a:p>
        </p:txBody>
      </p:sp>
    </p:spTree>
    <p:extLst>
      <p:ext uri="{BB962C8B-B14F-4D97-AF65-F5344CB8AC3E}">
        <p14:creationId xmlns:p14="http://schemas.microsoft.com/office/powerpoint/2010/main" val="1293707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Folder Structure</a:t>
            </a:r>
            <a:endParaRPr lang="en-US" dirty="0"/>
          </a:p>
        </p:txBody>
      </p:sp>
      <p:sp>
        <p:nvSpPr>
          <p:cNvPr id="3" name="Content Placeholder 2"/>
          <p:cNvSpPr>
            <a:spLocks noGrp="1"/>
          </p:cNvSpPr>
          <p:nvPr>
            <p:ph idx="1"/>
          </p:nvPr>
        </p:nvSpPr>
        <p:spPr/>
        <p:txBody>
          <a:bodyPr/>
          <a:lstStyle/>
          <a:p>
            <a:r>
              <a:rPr lang="en-US" dirty="0" err="1" smtClean="0"/>
              <a:t>js-xunit</a:t>
            </a:r>
            <a:endParaRPr lang="en-US" dirty="0" smtClean="0"/>
          </a:p>
          <a:p>
            <a:pPr lvl="1"/>
            <a:r>
              <a:rPr lang="en-US" dirty="0" err="1" smtClean="0"/>
              <a:t>src</a:t>
            </a:r>
            <a:endParaRPr lang="en-US" dirty="0" smtClean="0"/>
          </a:p>
          <a:p>
            <a:pPr lvl="2"/>
            <a:r>
              <a:rPr lang="en-US" dirty="0" smtClean="0"/>
              <a:t>stack.js</a:t>
            </a:r>
          </a:p>
          <a:p>
            <a:pPr lvl="1"/>
            <a:r>
              <a:rPr lang="en-US" dirty="0"/>
              <a:t>t</a:t>
            </a:r>
            <a:r>
              <a:rPr lang="en-US" dirty="0" smtClean="0"/>
              <a:t>est</a:t>
            </a:r>
          </a:p>
          <a:p>
            <a:pPr lvl="2"/>
            <a:r>
              <a:rPr lang="en-US" dirty="0" smtClean="0"/>
              <a:t>stackSpec.js</a:t>
            </a:r>
            <a:endParaRPr lang="en-US" dirty="0"/>
          </a:p>
        </p:txBody>
      </p:sp>
    </p:spTree>
    <p:extLst>
      <p:ext uri="{BB962C8B-B14F-4D97-AF65-F5344CB8AC3E}">
        <p14:creationId xmlns:p14="http://schemas.microsoft.com/office/powerpoint/2010/main" val="103068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generate </a:t>
            </a:r>
            <a:r>
              <a:rPr lang="en-US" dirty="0" err="1" smtClean="0"/>
              <a:t>package.json</a:t>
            </a:r>
            <a:r>
              <a:rPr lang="en-US" dirty="0" smtClean="0"/>
              <a:t>?</a:t>
            </a:r>
            <a:endParaRPr lang="en-US" dirty="0"/>
          </a:p>
        </p:txBody>
      </p:sp>
      <p:sp>
        <p:nvSpPr>
          <p:cNvPr id="3" name="Content Placeholder 2"/>
          <p:cNvSpPr>
            <a:spLocks noGrp="1"/>
          </p:cNvSpPr>
          <p:nvPr>
            <p:ph idx="1"/>
          </p:nvPr>
        </p:nvSpPr>
        <p:spPr/>
        <p:txBody>
          <a:bodyPr/>
          <a:lstStyle/>
          <a:p>
            <a:r>
              <a:rPr lang="en-US" dirty="0" smtClean="0"/>
              <a:t>In the root of your project execute </a:t>
            </a:r>
            <a:r>
              <a:rPr lang="en-US" dirty="0" err="1" smtClean="0"/>
              <a:t>npm</a:t>
            </a:r>
            <a:r>
              <a:rPr lang="en-US" dirty="0" smtClean="0"/>
              <a:t> </a:t>
            </a:r>
            <a:r>
              <a:rPr lang="en-US" dirty="0" err="1" smtClean="0"/>
              <a:t>init</a:t>
            </a:r>
            <a:r>
              <a:rPr lang="en-US" dirty="0" smtClean="0"/>
              <a:t> and answer the questions</a:t>
            </a:r>
          </a:p>
          <a:p>
            <a:pPr marL="0" indent="0">
              <a:buNone/>
            </a:pPr>
            <a:endParaRPr lang="en-US" dirty="0"/>
          </a:p>
        </p:txBody>
      </p:sp>
    </p:spTree>
    <p:extLst>
      <p:ext uri="{BB962C8B-B14F-4D97-AF65-F5344CB8AC3E}">
        <p14:creationId xmlns:p14="http://schemas.microsoft.com/office/powerpoint/2010/main" val="1217457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775858" y="454497"/>
            <a:ext cx="6161314" cy="6403504"/>
          </a:xfrm>
          <a:prstGeom prst="rect">
            <a:avLst/>
          </a:prstGeom>
        </p:spPr>
      </p:pic>
    </p:spTree>
    <p:extLst>
      <p:ext uri="{BB962C8B-B14F-4D97-AF65-F5344CB8AC3E}">
        <p14:creationId xmlns:p14="http://schemas.microsoft.com/office/powerpoint/2010/main" val="327734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Unit Testing?</a:t>
            </a:r>
            <a:endParaRPr lang="en-US" dirty="0"/>
          </a:p>
        </p:txBody>
      </p:sp>
      <p:sp>
        <p:nvSpPr>
          <p:cNvPr id="3" name="Content Placeholder 2"/>
          <p:cNvSpPr>
            <a:spLocks noGrp="1"/>
          </p:cNvSpPr>
          <p:nvPr>
            <p:ph idx="1"/>
          </p:nvPr>
        </p:nvSpPr>
        <p:spPr/>
        <p:txBody>
          <a:bodyPr>
            <a:normAutofit/>
          </a:bodyPr>
          <a:lstStyle/>
          <a:p>
            <a:pPr fontAlgn="base"/>
            <a:r>
              <a:rPr lang="en-US" dirty="0"/>
              <a:t>Unit testing is very important for both the quality of the code and the well being of the developer. It allows for them to freely change their code and not just hope that it’s not a breaking change, as the test will recognize the break straight away. This will minimize the number of regressions in the code</a:t>
            </a:r>
            <a:r>
              <a:rPr lang="en-US" dirty="0" smtClean="0"/>
              <a:t>. (Quinn)</a:t>
            </a:r>
            <a:endParaRPr lang="en-US" dirty="0"/>
          </a:p>
        </p:txBody>
      </p:sp>
    </p:spTree>
    <p:extLst>
      <p:ext uri="{BB962C8B-B14F-4D97-AF65-F5344CB8AC3E}">
        <p14:creationId xmlns:p14="http://schemas.microsoft.com/office/powerpoint/2010/main" val="1686539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Unit Testing?</a:t>
            </a:r>
            <a:endParaRPr lang="en-US" dirty="0"/>
          </a:p>
        </p:txBody>
      </p:sp>
      <p:sp>
        <p:nvSpPr>
          <p:cNvPr id="3" name="Content Placeholder 2"/>
          <p:cNvSpPr>
            <a:spLocks noGrp="1"/>
          </p:cNvSpPr>
          <p:nvPr>
            <p:ph idx="1"/>
          </p:nvPr>
        </p:nvSpPr>
        <p:spPr/>
        <p:txBody>
          <a:bodyPr/>
          <a:lstStyle/>
          <a:p>
            <a:r>
              <a:rPr lang="en-US" dirty="0" smtClean="0"/>
              <a:t>Unit tests are all about splitting your code into small testable modules with each module having its own functionality and level of abstraction. (Quinn)</a:t>
            </a:r>
          </a:p>
          <a:p>
            <a:pPr marL="0" indent="0">
              <a:buNone/>
            </a:pPr>
            <a:endParaRPr lang="en-US" dirty="0"/>
          </a:p>
        </p:txBody>
      </p:sp>
    </p:spTree>
    <p:extLst>
      <p:ext uri="{BB962C8B-B14F-4D97-AF65-F5344CB8AC3E}">
        <p14:creationId xmlns:p14="http://schemas.microsoft.com/office/powerpoint/2010/main" val="262078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Unit Testing?</a:t>
            </a:r>
            <a:endParaRPr lang="en-US" dirty="0"/>
          </a:p>
        </p:txBody>
      </p:sp>
      <p:sp>
        <p:nvSpPr>
          <p:cNvPr id="3" name="Content Placeholder 2"/>
          <p:cNvSpPr>
            <a:spLocks noGrp="1"/>
          </p:cNvSpPr>
          <p:nvPr>
            <p:ph idx="1"/>
          </p:nvPr>
        </p:nvSpPr>
        <p:spPr/>
        <p:txBody>
          <a:bodyPr/>
          <a:lstStyle/>
          <a:p>
            <a:r>
              <a:rPr lang="en-US" dirty="0" smtClean="0"/>
              <a:t>An added bonus is that the unit tests will act as a type of documentation because it describes the expected behavior of the functions and modules. Unit tests don’t care how your code does the task, it just cares about the results. (Quinn)</a:t>
            </a:r>
          </a:p>
          <a:p>
            <a:endParaRPr lang="en-US" dirty="0"/>
          </a:p>
        </p:txBody>
      </p:sp>
    </p:spTree>
    <p:extLst>
      <p:ext uri="{BB962C8B-B14F-4D97-AF65-F5344CB8AC3E}">
        <p14:creationId xmlns:p14="http://schemas.microsoft.com/office/powerpoint/2010/main" val="1737917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1376</TotalTime>
  <Words>551</Words>
  <Application>Microsoft Office PowerPoint</Application>
  <PresentationFormat>Widescreen</PresentationFormat>
  <Paragraphs>141</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JavaScript Unit Testing</vt:lpstr>
      <vt:lpstr>Prerequisites</vt:lpstr>
      <vt:lpstr>Setup</vt:lpstr>
      <vt:lpstr>Initial Folder Structure</vt:lpstr>
      <vt:lpstr>How do I generate package.json?</vt:lpstr>
      <vt:lpstr>PowerPoint Presentation</vt:lpstr>
      <vt:lpstr>What is Unit Testing?</vt:lpstr>
      <vt:lpstr>What is Unit Testing?</vt:lpstr>
      <vt:lpstr>What is Unit Testing?</vt:lpstr>
      <vt:lpstr>Step 1: Describe What’s Under Test</vt:lpstr>
      <vt:lpstr>Step 0: Fire Up Karma</vt:lpstr>
      <vt:lpstr>Step 2: Describe Desired Functionality </vt:lpstr>
      <vt:lpstr>PowerPoint Presentation</vt:lpstr>
      <vt:lpstr>Step 2: Describe Desired Functionality </vt:lpstr>
      <vt:lpstr>Step 2: Describe Desired Functionality </vt:lpstr>
      <vt:lpstr>Step 2: Describe Desired Functionality </vt:lpstr>
      <vt:lpstr>Step 2: Describe Desired Functionality </vt:lpstr>
      <vt:lpstr>Step 2: Describe Desired Functionality </vt:lpstr>
      <vt:lpstr>Step 2: Describe Desired Functionality </vt:lpstr>
      <vt:lpstr>Step 2: Describe Desired Functionality </vt:lpstr>
      <vt:lpstr>PowerPoint Presentation</vt:lpstr>
      <vt:lpstr>Step 3: Add Assertions</vt:lpstr>
      <vt:lpstr>PowerPoint Presentation</vt:lpstr>
      <vt:lpstr>Step 4: Add Code To Make Tests Pass</vt:lpstr>
      <vt:lpstr>Step 5: Add Another Assertion</vt:lpstr>
      <vt:lpstr>Step 6: Add Code To Make Tests Pass</vt:lpstr>
      <vt:lpstr>Step 7: Add Additional Assertion</vt:lpstr>
      <vt:lpstr>Step 8: Add Code To Make Tests Pass</vt:lpstr>
      <vt:lpstr>Step 9: Add Additional Assertion</vt:lpstr>
      <vt:lpstr>Step 10: Add Code To Make Tests Pass</vt:lpstr>
      <vt:lpstr>Step 11: Add Additional Assertion</vt:lpstr>
      <vt:lpstr>Step 12: Add Additional Assertion</vt:lpstr>
      <vt:lpstr>Step 13: Add Code To Make Tests Pass</vt:lpstr>
      <vt:lpstr>Step 14: Add Additional Assertion</vt:lpstr>
      <vt:lpstr>Step 15: Add Additional Assertion</vt:lpstr>
      <vt:lpstr>Step 16: Add Code To Make Tests Pass</vt:lpstr>
      <vt:lpstr>Step 17: Add Additional Assertion</vt:lpstr>
      <vt:lpstr>Step 18: Add Code To Make Tests Pass</vt:lpstr>
      <vt:lpstr>References</vt:lpstr>
    </vt:vector>
  </TitlesOfParts>
  <Company>Wolters Kluwer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Unit Testing</dc:title>
  <dc:creator>Katra, Steve</dc:creator>
  <cp:lastModifiedBy>Katra, Steve</cp:lastModifiedBy>
  <cp:revision>34</cp:revision>
  <dcterms:created xsi:type="dcterms:W3CDTF">2015-07-13T11:52:26Z</dcterms:created>
  <dcterms:modified xsi:type="dcterms:W3CDTF">2015-07-14T14:28:38Z</dcterms:modified>
</cp:coreProperties>
</file>