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68" r:id="rId6"/>
    <p:sldId id="279" r:id="rId7"/>
    <p:sldId id="280" r:id="rId8"/>
    <p:sldId id="275" r:id="rId9"/>
    <p:sldId id="265" r:id="rId10"/>
    <p:sldId id="261" r:id="rId11"/>
    <p:sldId id="262" r:id="rId12"/>
    <p:sldId id="263" r:id="rId13"/>
    <p:sldId id="271" r:id="rId14"/>
    <p:sldId id="259" r:id="rId15"/>
    <p:sldId id="272" r:id="rId16"/>
    <p:sldId id="276" r:id="rId17"/>
    <p:sldId id="277" r:id="rId18"/>
    <p:sldId id="278" r:id="rId19"/>
    <p:sldId id="273" r:id="rId20"/>
    <p:sldId id="260"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2" d="100"/>
          <a:sy n="52" d="100"/>
        </p:scale>
        <p:origin x="-66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r>
              <a:rPr lang="en-US" altLang="zh-CN" dirty="0"/>
              <a:t>elera Group</a:t>
            </a:r>
            <a:endParaRPr lang="en-US" dirty="0"/>
          </a:p>
        </p:txBody>
      </p:sp>
      <p:sp>
        <p:nvSpPr>
          <p:cNvPr id="3" name="Subtitle 2"/>
          <p:cNvSpPr>
            <a:spLocks noGrp="1"/>
          </p:cNvSpPr>
          <p:nvPr>
            <p:ph type="subTitle" idx="1"/>
          </p:nvPr>
        </p:nvSpPr>
        <p:spPr/>
        <p:txBody>
          <a:bodyPr/>
          <a:lstStyle/>
          <a:p>
            <a:r>
              <a:rPr lang="en-US" dirty="0"/>
              <a:t>G</a:t>
            </a:r>
            <a:r>
              <a:rPr lang="en-US" altLang="zh-CN" dirty="0"/>
              <a:t>roup members</a:t>
            </a:r>
            <a:r>
              <a:rPr lang="zh-CN" altLang="en-US" dirty="0"/>
              <a:t>：</a:t>
            </a:r>
            <a:endParaRPr lang="en-US" altLang="zh-CN" dirty="0"/>
          </a:p>
          <a:p>
            <a:r>
              <a:rPr lang="en-US" dirty="0" err="1" smtClean="0"/>
              <a:t>S</a:t>
            </a:r>
            <a:r>
              <a:rPr lang="en-US" altLang="zh-CN" dirty="0" err="1" smtClean="0"/>
              <a:t>amrudDhi</a:t>
            </a:r>
            <a:r>
              <a:rPr lang="en-US" altLang="zh-CN" dirty="0" smtClean="0"/>
              <a:t> </a:t>
            </a:r>
            <a:r>
              <a:rPr lang="en-US" altLang="zh-CN" dirty="0" err="1" smtClean="0"/>
              <a:t>Kaulapure</a:t>
            </a:r>
            <a:r>
              <a:rPr lang="en-US" altLang="zh-CN" dirty="0" smtClean="0"/>
              <a:t>, </a:t>
            </a:r>
            <a:r>
              <a:rPr lang="en-US" altLang="zh-CN" dirty="0" err="1" smtClean="0"/>
              <a:t>Shruti</a:t>
            </a:r>
            <a:r>
              <a:rPr lang="en-US" altLang="zh-CN" dirty="0" smtClean="0"/>
              <a:t> </a:t>
            </a:r>
            <a:r>
              <a:rPr lang="en-US" altLang="zh-CN" dirty="0"/>
              <a:t>KHETAN, </a:t>
            </a:r>
            <a:r>
              <a:rPr lang="en-US" altLang="zh-CN" dirty="0" smtClean="0"/>
              <a:t> </a:t>
            </a:r>
            <a:r>
              <a:rPr lang="en-US" altLang="zh-CN" dirty="0" err="1" smtClean="0"/>
              <a:t>Siyuan</a:t>
            </a:r>
            <a:r>
              <a:rPr lang="en-US" altLang="zh-CN" dirty="0" smtClean="0"/>
              <a:t> Han, </a:t>
            </a:r>
            <a:r>
              <a:rPr lang="en-US" altLang="zh-CN" dirty="0" err="1" smtClean="0"/>
              <a:t>Zhe</a:t>
            </a:r>
            <a:r>
              <a:rPr lang="en-US" altLang="zh-CN" dirty="0" smtClean="0"/>
              <a:t> </a:t>
            </a:r>
            <a:r>
              <a:rPr lang="en-US" altLang="zh-CN" dirty="0"/>
              <a:t>Tang</a:t>
            </a:r>
            <a:endParaRPr lang="en-US" dirty="0"/>
          </a:p>
        </p:txBody>
      </p:sp>
    </p:spTree>
    <p:extLst>
      <p:ext uri="{BB962C8B-B14F-4D97-AF65-F5344CB8AC3E}">
        <p14:creationId xmlns="" xmlns:p14="http://schemas.microsoft.com/office/powerpoint/2010/main" val="4175631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a:t>
            </a:r>
            <a:r>
              <a:rPr lang="zh-CN" altLang="en-US" dirty="0"/>
              <a:t> </a:t>
            </a:r>
            <a:r>
              <a:rPr lang="en-US" altLang="zh-CN" dirty="0"/>
              <a:t>results</a:t>
            </a:r>
            <a:r>
              <a:rPr lang="zh-CN" altLang="en-US" dirty="0"/>
              <a:t> </a:t>
            </a:r>
            <a:r>
              <a:rPr lang="en-US" altLang="zh-CN" dirty="0"/>
              <a:t>we</a:t>
            </a:r>
            <a:r>
              <a:rPr lang="zh-CN" altLang="en-US" dirty="0"/>
              <a:t> </a:t>
            </a:r>
            <a:r>
              <a:rPr lang="en-US" altLang="zh-CN" dirty="0"/>
              <a:t>get</a:t>
            </a:r>
            <a:endParaRPr lang="en-US" dirty="0"/>
          </a:p>
        </p:txBody>
      </p:sp>
      <p:pic>
        <p:nvPicPr>
          <p:cNvPr id="4" name="Content Placeholder 3"/>
          <p:cNvPicPr>
            <a:picLocks noGrp="1" noChangeAspect="1"/>
          </p:cNvPicPr>
          <p:nvPr>
            <p:ph idx="1"/>
          </p:nvPr>
        </p:nvPicPr>
        <p:blipFill>
          <a:blip r:embed="rId2"/>
          <a:stretch>
            <a:fillRect/>
          </a:stretch>
        </p:blipFill>
        <p:spPr>
          <a:xfrm>
            <a:off x="3383403" y="2001078"/>
            <a:ext cx="5739625" cy="4114041"/>
          </a:xfrm>
        </p:spPr>
      </p:pic>
    </p:spTree>
    <p:extLst>
      <p:ext uri="{BB962C8B-B14F-4D97-AF65-F5344CB8AC3E}">
        <p14:creationId xmlns="" xmlns:p14="http://schemas.microsoft.com/office/powerpoint/2010/main" val="4253082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93701" y="1853754"/>
            <a:ext cx="6319029" cy="4255498"/>
          </a:xfrm>
        </p:spPr>
      </p:pic>
    </p:spTree>
    <p:extLst>
      <p:ext uri="{BB962C8B-B14F-4D97-AF65-F5344CB8AC3E}">
        <p14:creationId xmlns="" xmlns:p14="http://schemas.microsoft.com/office/powerpoint/2010/main" val="1245525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89861" y="1853753"/>
            <a:ext cx="6300822" cy="4295255"/>
          </a:xfrm>
        </p:spPr>
      </p:pic>
    </p:spTree>
    <p:extLst>
      <p:ext uri="{BB962C8B-B14F-4D97-AF65-F5344CB8AC3E}">
        <p14:creationId xmlns="" xmlns:p14="http://schemas.microsoft.com/office/powerpoint/2010/main" val="338293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a:t>
            </a:r>
            <a:r>
              <a:rPr lang="en-US" dirty="0" err="1" smtClean="0"/>
              <a:t>carlo</a:t>
            </a:r>
            <a:r>
              <a:rPr lang="en-US" dirty="0" smtClean="0"/>
              <a:t> simulation</a:t>
            </a:r>
            <a:endParaRPr lang="en-US" dirty="0"/>
          </a:p>
        </p:txBody>
      </p:sp>
      <p:sp>
        <p:nvSpPr>
          <p:cNvPr id="3" name="Content Placeholder 2"/>
          <p:cNvSpPr>
            <a:spLocks noGrp="1"/>
          </p:cNvSpPr>
          <p:nvPr>
            <p:ph idx="1"/>
          </p:nvPr>
        </p:nvSpPr>
        <p:spPr/>
        <p:txBody>
          <a:bodyPr/>
          <a:lstStyle/>
          <a:p>
            <a:r>
              <a:rPr lang="en-US" dirty="0" smtClean="0"/>
              <a:t>Distribution parameters used:</a:t>
            </a:r>
          </a:p>
          <a:p>
            <a:r>
              <a:rPr lang="en-US" dirty="0" smtClean="0"/>
              <a:t>Similarities in the distribution of the 3 results: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monte </a:t>
            </a:r>
            <a:r>
              <a:rPr lang="en-US" dirty="0" err="1"/>
              <a:t>carlo</a:t>
            </a:r>
            <a:r>
              <a:rPr lang="en-US" dirty="0"/>
              <a:t> simulation:</a:t>
            </a:r>
          </a:p>
        </p:txBody>
      </p:sp>
      <p:pic>
        <p:nvPicPr>
          <p:cNvPr id="4" name="Content Placeholder 3"/>
          <p:cNvPicPr>
            <a:picLocks noGrp="1" noChangeAspect="1"/>
          </p:cNvPicPr>
          <p:nvPr>
            <p:ph idx="1"/>
          </p:nvPr>
        </p:nvPicPr>
        <p:blipFill>
          <a:blip r:embed="rId2"/>
          <a:stretch>
            <a:fillRect/>
          </a:stretch>
        </p:blipFill>
        <p:spPr>
          <a:xfrm>
            <a:off x="361064" y="1853754"/>
            <a:ext cx="5547367" cy="3813815"/>
          </a:xfrm>
        </p:spPr>
      </p:pic>
      <p:pic>
        <p:nvPicPr>
          <p:cNvPr id="5" name="Picture 4"/>
          <p:cNvPicPr>
            <a:picLocks noChangeAspect="1"/>
          </p:cNvPicPr>
          <p:nvPr/>
        </p:nvPicPr>
        <p:blipFill>
          <a:blip r:embed="rId3"/>
          <a:stretch>
            <a:fillRect/>
          </a:stretch>
        </p:blipFill>
        <p:spPr>
          <a:xfrm>
            <a:off x="5908431" y="1853754"/>
            <a:ext cx="5547367" cy="3813815"/>
          </a:xfrm>
          <a:prstGeom prst="rect">
            <a:avLst/>
          </a:prstGeom>
        </p:spPr>
      </p:pic>
    </p:spTree>
    <p:extLst>
      <p:ext uri="{BB962C8B-B14F-4D97-AF65-F5344CB8AC3E}">
        <p14:creationId xmlns="" xmlns:p14="http://schemas.microsoft.com/office/powerpoint/2010/main" val="1910359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risk engine</a:t>
            </a:r>
            <a:endParaRPr lang="en-US" dirty="0"/>
          </a:p>
        </p:txBody>
      </p:sp>
      <p:sp>
        <p:nvSpPr>
          <p:cNvPr id="3" name="Content Placeholder 2"/>
          <p:cNvSpPr>
            <a:spLocks noGrp="1"/>
          </p:cNvSpPr>
          <p:nvPr>
            <p:ph idx="1"/>
          </p:nvPr>
        </p:nvSpPr>
        <p:spPr/>
        <p:txBody>
          <a:bodyPr/>
          <a:lstStyle/>
          <a:p>
            <a:r>
              <a:rPr lang="en-US" dirty="0" smtClean="0"/>
              <a:t>GARCH Model </a:t>
            </a:r>
          </a:p>
          <a:p>
            <a:r>
              <a:rPr lang="en-US" dirty="0" smtClean="0"/>
              <a:t>Implied volatility and realized volatility calculation</a:t>
            </a:r>
          </a:p>
          <a:p>
            <a:r>
              <a:rPr lang="en-US" dirty="0" smtClean="0"/>
              <a:t>Fitting GARCH on the futures time series data</a:t>
            </a:r>
          </a:p>
          <a:p>
            <a:r>
              <a:rPr lang="en-US" dirty="0" smtClean="0"/>
              <a:t>Calculating GREEKS </a:t>
            </a:r>
          </a:p>
          <a:p>
            <a:r>
              <a:rPr lang="en-US" dirty="0" smtClean="0"/>
              <a:t>Monte </a:t>
            </a:r>
            <a:r>
              <a:rPr lang="en-US" dirty="0" err="1" smtClean="0"/>
              <a:t>carlo</a:t>
            </a:r>
            <a:r>
              <a:rPr lang="en-US" dirty="0" smtClean="0"/>
              <a:t> simulations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garch</a:t>
            </a:r>
            <a:endParaRPr lang="en-US" dirty="0"/>
          </a:p>
        </p:txBody>
      </p:sp>
      <p:sp>
        <p:nvSpPr>
          <p:cNvPr id="3" name="Content Placeholder 2"/>
          <p:cNvSpPr>
            <a:spLocks noGrp="1"/>
          </p:cNvSpPr>
          <p:nvPr>
            <p:ph idx="1"/>
          </p:nvPr>
        </p:nvSpPr>
        <p:spPr/>
        <p:txBody>
          <a:bodyPr/>
          <a:lstStyle/>
          <a:p>
            <a:r>
              <a:rPr lang="en-US" dirty="0" smtClean="0"/>
              <a:t>Formulas: </a:t>
            </a:r>
          </a:p>
          <a:p>
            <a:r>
              <a:rPr lang="en-US" dirty="0" smtClean="0"/>
              <a:t>F1=F0.exp(</a:t>
            </a:r>
          </a:p>
          <a:p>
            <a:r>
              <a:rPr lang="en-US" dirty="0" smtClean="0"/>
              <a:t>Risk</a:t>
            </a:r>
          </a:p>
          <a:p>
            <a:r>
              <a:rPr lang="en-US" dirty="0" smtClean="0"/>
              <a:t>Bootstrapping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and </a:t>
            </a:r>
            <a:r>
              <a:rPr lang="en-US" dirty="0" err="1" smtClean="0"/>
              <a:t>rv</a:t>
            </a:r>
            <a:endParaRPr lang="en-US" dirty="0"/>
          </a:p>
        </p:txBody>
      </p:sp>
      <p:sp>
        <p:nvSpPr>
          <p:cNvPr id="3" name="Content Placeholder 2"/>
          <p:cNvSpPr>
            <a:spLocks noGrp="1"/>
          </p:cNvSpPr>
          <p:nvPr>
            <p:ph idx="1"/>
          </p:nvPr>
        </p:nvSpPr>
        <p:spPr/>
        <p:txBody>
          <a:bodyPr/>
          <a:lstStyle/>
          <a:p>
            <a:r>
              <a:rPr lang="en-US" dirty="0" smtClean="0"/>
              <a:t>Implied volatility calculation on futures time series data using Newton’s method(closed form solution guess)</a:t>
            </a:r>
          </a:p>
          <a:p>
            <a:r>
              <a:rPr lang="en-US" dirty="0" smtClean="0"/>
              <a:t>IV for American Options = best guess is IV for European Options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Machine Learning </a:t>
            </a:r>
          </a:p>
          <a:p>
            <a:r>
              <a:rPr lang="en-US" dirty="0" smtClean="0"/>
              <a:t>Market regimes </a:t>
            </a:r>
          </a:p>
          <a:p>
            <a:r>
              <a:rPr lang="en-US" dirty="0" smtClean="0"/>
              <a:t>Z scores </a:t>
            </a:r>
          </a:p>
          <a:p>
            <a:r>
              <a:rPr lang="en-US" dirty="0" smtClean="0"/>
              <a:t>Interest rates </a:t>
            </a:r>
          </a:p>
          <a:p>
            <a:r>
              <a:rPr lang="en-US" dirty="0" smtClean="0"/>
              <a:t>Clustering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We are using Python which isn’t as fast a programming language</a:t>
            </a:r>
          </a:p>
          <a:p>
            <a:r>
              <a:rPr lang="en-US" dirty="0" smtClean="0"/>
              <a:t>This sometimes makes it difficult to compete with other firms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Section 1: Company History </a:t>
            </a:r>
          </a:p>
          <a:p>
            <a:r>
              <a:rPr lang="en-US" dirty="0" smtClean="0"/>
              <a:t>Section 2: Project Description</a:t>
            </a:r>
          </a:p>
          <a:p>
            <a:r>
              <a:rPr lang="en-US" dirty="0" smtClean="0"/>
              <a:t>Section 3: Project Reflection</a:t>
            </a:r>
          </a:p>
          <a:p>
            <a:r>
              <a:rPr lang="en-US" dirty="0" smtClean="0"/>
              <a:t>Summary and Questions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3: Project reflection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478340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Any questions?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Company History </a:t>
            </a:r>
            <a:br>
              <a:rPr lang="en-US" dirty="0" smtClean="0"/>
            </a:br>
            <a:r>
              <a:rPr lang="en-US" dirty="0" smtClean="0"/>
              <a:t>C</a:t>
            </a:r>
            <a:r>
              <a:rPr lang="en-US" altLang="zh-CN" dirty="0" smtClean="0"/>
              <a:t>elera Group </a:t>
            </a:r>
            <a:endParaRPr lang="en-US" dirty="0"/>
          </a:p>
        </p:txBody>
      </p:sp>
      <p:sp>
        <p:nvSpPr>
          <p:cNvPr id="3" name="Content Placeholder 2"/>
          <p:cNvSpPr>
            <a:spLocks noGrp="1"/>
          </p:cNvSpPr>
          <p:nvPr>
            <p:ph idx="1"/>
          </p:nvPr>
        </p:nvSpPr>
        <p:spPr>
          <a:xfrm>
            <a:off x="1312607" y="2015732"/>
            <a:ext cx="9742248" cy="4090100"/>
          </a:xfrm>
        </p:spPr>
        <p:txBody>
          <a:bodyPr>
            <a:normAutofit lnSpcReduction="10000"/>
          </a:bodyPr>
          <a:lstStyle/>
          <a:p>
            <a:r>
              <a:rPr lang="en-US" dirty="0" smtClean="0"/>
              <a:t>Name: Celera </a:t>
            </a:r>
            <a:r>
              <a:rPr lang="en-US" dirty="0"/>
              <a:t>Group </a:t>
            </a:r>
            <a:endParaRPr lang="en-US" dirty="0" smtClean="0"/>
          </a:p>
          <a:p>
            <a:r>
              <a:rPr lang="en-US" dirty="0" smtClean="0"/>
              <a:t>What does the company do: It is </a:t>
            </a:r>
            <a:r>
              <a:rPr lang="en-US" dirty="0"/>
              <a:t>a diversified financial industry group of companies, with holdings in the brokerage to financial technology sectors. </a:t>
            </a:r>
            <a:endParaRPr lang="en-US" dirty="0" smtClean="0"/>
          </a:p>
          <a:p>
            <a:r>
              <a:rPr lang="en-US" dirty="0" smtClean="0"/>
              <a:t>Mission:</a:t>
            </a:r>
          </a:p>
          <a:p>
            <a:r>
              <a:rPr lang="en-US" dirty="0" smtClean="0"/>
              <a:t>Company’s stakeholders: Celera </a:t>
            </a:r>
            <a:r>
              <a:rPr lang="en-US" dirty="0"/>
              <a:t>Group is privately owned by TCG Capital, a family office with a Greater China background in the chemicals and electronics industries dating back to 1918 in Shanghai, China, 1950 in Hong Kong and 1970 in Taiwan. Celera Group is headed by its Chairman and CEO, Eric Wong, who is also a member of the founding family of TCG Capital. </a:t>
            </a:r>
            <a:endParaRPr lang="en-US" dirty="0" smtClean="0"/>
          </a:p>
          <a:p>
            <a:r>
              <a:rPr lang="en-US" dirty="0" smtClean="0"/>
              <a:t>Target customers: </a:t>
            </a:r>
          </a:p>
          <a:p>
            <a:endParaRPr lang="en-US" dirty="0"/>
          </a:p>
        </p:txBody>
      </p:sp>
    </p:spTree>
    <p:extLst>
      <p:ext uri="{BB962C8B-B14F-4D97-AF65-F5344CB8AC3E}">
        <p14:creationId xmlns="" xmlns:p14="http://schemas.microsoft.com/office/powerpoint/2010/main" val="3546881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Project Description</a:t>
            </a:r>
            <a:endParaRPr lang="en-US" dirty="0"/>
          </a:p>
        </p:txBody>
      </p:sp>
      <p:sp>
        <p:nvSpPr>
          <p:cNvPr id="3" name="Content Placeholder 2"/>
          <p:cNvSpPr>
            <a:spLocks noGrp="1"/>
          </p:cNvSpPr>
          <p:nvPr>
            <p:ph idx="1"/>
          </p:nvPr>
        </p:nvSpPr>
        <p:spPr/>
        <p:txBody>
          <a:bodyPr/>
          <a:lstStyle/>
          <a:p>
            <a:r>
              <a:rPr lang="en-US" dirty="0" smtClean="0"/>
              <a:t>Description: Students will be helping to build our proprietary Risk Engine, solving problems related to evaluating commodity derivatives portfolio risk. </a:t>
            </a:r>
          </a:p>
          <a:p>
            <a:r>
              <a:rPr lang="en-US" dirty="0" smtClean="0"/>
              <a:t>Timeline: 10 hours a week for 10 weeks.</a:t>
            </a:r>
          </a:p>
          <a:p>
            <a:r>
              <a:rPr lang="en-US" dirty="0" smtClean="0"/>
              <a:t>Supervisors:  Sammy, William </a:t>
            </a:r>
          </a:p>
          <a:p>
            <a:r>
              <a:rPr lang="en-US" dirty="0" smtClean="0"/>
              <a:t>Each members role:</a:t>
            </a:r>
          </a:p>
          <a:p>
            <a:r>
              <a:rPr lang="en-US" dirty="0" smtClean="0"/>
              <a:t>Work done:</a:t>
            </a:r>
          </a:p>
          <a:p>
            <a:r>
              <a:rPr lang="en-US" dirty="0" smtClean="0"/>
              <a:t>Project outcome: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 agenda</a:t>
            </a:r>
            <a:endParaRPr lang="en-US" dirty="0"/>
          </a:p>
        </p:txBody>
      </p:sp>
      <p:sp>
        <p:nvSpPr>
          <p:cNvPr id="3" name="Content Placeholder 2"/>
          <p:cNvSpPr>
            <a:spLocks noGrp="1"/>
          </p:cNvSpPr>
          <p:nvPr>
            <p:ph idx="1"/>
          </p:nvPr>
        </p:nvSpPr>
        <p:spPr/>
        <p:txBody>
          <a:bodyPr/>
          <a:lstStyle/>
          <a:p>
            <a:r>
              <a:rPr lang="en-US" dirty="0" smtClean="0"/>
              <a:t>Step 1: Building a Pricing engine (Data from </a:t>
            </a:r>
            <a:r>
              <a:rPr lang="en-US" dirty="0" err="1" smtClean="0"/>
              <a:t>MongoDB</a:t>
            </a:r>
            <a:r>
              <a:rPr lang="en-US" dirty="0" smtClean="0"/>
              <a:t> using Python)</a:t>
            </a:r>
          </a:p>
          <a:p>
            <a:r>
              <a:rPr lang="en-US" dirty="0" smtClean="0"/>
              <a:t>Step 2: Building the Risk engine using modeling techniques</a:t>
            </a:r>
          </a:p>
          <a:p>
            <a:r>
              <a:rPr lang="en-US" dirty="0" smtClean="0"/>
              <a:t>Step 3:  Machine Learning Analysis (to determine states from the data)</a:t>
            </a:r>
          </a:p>
          <a:p>
            <a:r>
              <a:rPr lang="en-US" dirty="0" smtClean="0"/>
              <a:t>Step 4:  Testing on future data, derive distributions,  analyze portfolio</a:t>
            </a:r>
          </a:p>
          <a:p>
            <a:r>
              <a:rPr lang="en-US" dirty="0" smtClean="0"/>
              <a:t>Step 5: Back-testing strategy</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Project </a:t>
            </a:r>
            <a:r>
              <a:rPr lang="en-US" dirty="0" smtClean="0"/>
              <a:t>Plan </a:t>
            </a:r>
            <a:endParaRPr lang="en-US" dirty="0"/>
          </a:p>
        </p:txBody>
      </p:sp>
      <p:sp>
        <p:nvSpPr>
          <p:cNvPr id="3" name="Content Placeholder 2"/>
          <p:cNvSpPr>
            <a:spLocks noGrp="1"/>
          </p:cNvSpPr>
          <p:nvPr>
            <p:ph idx="1"/>
          </p:nvPr>
        </p:nvSpPr>
        <p:spPr/>
        <p:txBody>
          <a:bodyPr/>
          <a:lstStyle/>
          <a:p>
            <a:r>
              <a:rPr lang="en-US" b="1" dirty="0" smtClean="0"/>
              <a:t>Monte Carlo Simulation Model</a:t>
            </a:r>
          </a:p>
          <a:p>
            <a:r>
              <a:rPr lang="en-US" dirty="0" smtClean="0"/>
              <a:t>Step1: Database </a:t>
            </a:r>
          </a:p>
          <a:p>
            <a:r>
              <a:rPr lang="en-US" dirty="0" smtClean="0"/>
              <a:t>Step 2: Optimization(prototyping)- find parameters </a:t>
            </a:r>
          </a:p>
          <a:p>
            <a:r>
              <a:rPr lang="en-US" dirty="0" smtClean="0"/>
              <a:t>Step 3: Back-testing – with known data </a:t>
            </a:r>
          </a:p>
          <a:p>
            <a:r>
              <a:rPr lang="en-US" dirty="0" smtClean="0"/>
              <a:t>Step4: Simulations (mimic step3)- with unknown data</a:t>
            </a:r>
          </a:p>
          <a:p>
            <a:r>
              <a:rPr lang="en-US" dirty="0" smtClean="0"/>
              <a:t>Step 5: Pricing Engine (Price Options &amp; Strategy)</a:t>
            </a:r>
          </a:p>
          <a:p>
            <a:r>
              <a:rPr lang="en-US" dirty="0" smtClean="0"/>
              <a:t>Step 6: Risk management (Ultimate goal of the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01283"/>
            <a:ext cx="9603275" cy="1049235"/>
          </a:xfrm>
        </p:spPr>
        <p:txBody>
          <a:bodyPr/>
          <a:lstStyle/>
          <a:p>
            <a:pPr lvl="0">
              <a:defRPr/>
            </a:pPr>
            <a:r>
              <a:rPr lang="en-US" dirty="0" smtClean="0"/>
              <a:t>Detailed steps </a:t>
            </a:r>
            <a:endParaRPr lang="en-US" dirty="0"/>
          </a:p>
        </p:txBody>
      </p:sp>
      <p:sp>
        <p:nvSpPr>
          <p:cNvPr id="3" name="Content Placeholder 2"/>
          <p:cNvSpPr>
            <a:spLocks noGrp="1"/>
          </p:cNvSpPr>
          <p:nvPr>
            <p:ph idx="1"/>
          </p:nvPr>
        </p:nvSpPr>
        <p:spPr/>
        <p:txBody>
          <a:bodyPr>
            <a:normAutofit lnSpcReduction="10000"/>
          </a:bodyPr>
          <a:lstStyle/>
          <a:p>
            <a:r>
              <a:rPr lang="en-US" dirty="0" smtClean="0"/>
              <a:t>Step1: Database - </a:t>
            </a:r>
            <a:r>
              <a:rPr lang="en-US" dirty="0" err="1" smtClean="0"/>
              <a:t>mongodb</a:t>
            </a:r>
            <a:endParaRPr lang="en-US" dirty="0" smtClean="0"/>
          </a:p>
          <a:p>
            <a:r>
              <a:rPr lang="en-US" dirty="0" smtClean="0"/>
              <a:t>Step 2: Optimization- GARCH, </a:t>
            </a:r>
            <a:r>
              <a:rPr lang="en-US" dirty="0" err="1" smtClean="0"/>
              <a:t>Stocastic</a:t>
            </a:r>
            <a:r>
              <a:rPr lang="en-US" dirty="0" smtClean="0"/>
              <a:t> futures price, prototype spreadsheet, parameters: alpha, gamma in </a:t>
            </a:r>
            <a:r>
              <a:rPr lang="en-US" dirty="0" err="1" smtClean="0"/>
              <a:t>Garch</a:t>
            </a:r>
            <a:endParaRPr lang="en-US" dirty="0" smtClean="0"/>
          </a:p>
          <a:p>
            <a:r>
              <a:rPr lang="en-US" dirty="0" smtClean="0"/>
              <a:t>Step 3: Back-testing – with known data (Can you produce the error that matches the error)</a:t>
            </a:r>
          </a:p>
          <a:p>
            <a:r>
              <a:rPr lang="en-US" dirty="0" smtClean="0"/>
              <a:t>Step4: Simulations (mimic step3)- with unknown data </a:t>
            </a:r>
          </a:p>
          <a:p>
            <a:r>
              <a:rPr lang="en-US" dirty="0" smtClean="0"/>
              <a:t>Step 5: Pricing Engine (Price Options &amp; Strategy)- Price options: ATM Call, Put, Straddle </a:t>
            </a:r>
          </a:p>
          <a:p>
            <a:r>
              <a:rPr lang="en-US" dirty="0" smtClean="0"/>
              <a:t>Step 6: Risk management (Ultimate goal of the project)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pricing engine</a:t>
            </a:r>
            <a:endParaRPr lang="en-US" dirty="0"/>
          </a:p>
        </p:txBody>
      </p:sp>
      <p:sp>
        <p:nvSpPr>
          <p:cNvPr id="3" name="Content Placeholder 2"/>
          <p:cNvSpPr>
            <a:spLocks noGrp="1"/>
          </p:cNvSpPr>
          <p:nvPr>
            <p:ph idx="1"/>
          </p:nvPr>
        </p:nvSpPr>
        <p:spPr/>
        <p:txBody>
          <a:bodyPr/>
          <a:lstStyle/>
          <a:p>
            <a:pPr>
              <a:buNone/>
            </a:pPr>
            <a:r>
              <a:rPr lang="en-US" dirty="0" smtClean="0"/>
              <a:t>STEPS</a:t>
            </a:r>
          </a:p>
          <a:p>
            <a:r>
              <a:rPr lang="en-US" dirty="0" smtClean="0"/>
              <a:t>Data from </a:t>
            </a:r>
            <a:r>
              <a:rPr lang="en-US" dirty="0" err="1" smtClean="0"/>
              <a:t>Quandl</a:t>
            </a:r>
            <a:endParaRPr lang="en-US" dirty="0" smtClean="0"/>
          </a:p>
          <a:p>
            <a:r>
              <a:rPr lang="en-US" dirty="0" err="1" smtClean="0"/>
              <a:t>Robomongo</a:t>
            </a:r>
            <a:endParaRPr lang="en-US" dirty="0" smtClean="0"/>
          </a:p>
          <a:p>
            <a:r>
              <a:rPr lang="en-US" dirty="0" smtClean="0"/>
              <a:t>Data frames </a:t>
            </a:r>
          </a:p>
          <a:p>
            <a:r>
              <a:rPr lang="en-US" dirty="0" smtClean="0"/>
              <a:t>Monte </a:t>
            </a:r>
            <a:r>
              <a:rPr lang="en-US" dirty="0" err="1" smtClean="0"/>
              <a:t>carlo</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a:t>
            </a:r>
            <a:r>
              <a:rPr lang="en-US" dirty="0" err="1" smtClean="0"/>
              <a:t>sholes</a:t>
            </a:r>
            <a:r>
              <a:rPr lang="en-US" dirty="0" smtClean="0"/>
              <a:t> model</a:t>
            </a:r>
            <a:endParaRPr lang="en-US" dirty="0"/>
          </a:p>
        </p:txBody>
      </p:sp>
      <p:pic>
        <p:nvPicPr>
          <p:cNvPr id="10" name="Content Placeholder 9"/>
          <p:cNvPicPr>
            <a:picLocks noGrp="1" noChangeAspect="1"/>
          </p:cNvPicPr>
          <p:nvPr>
            <p:ph idx="1"/>
          </p:nvPr>
        </p:nvPicPr>
        <p:blipFill>
          <a:blip r:embed="rId2"/>
          <a:stretch>
            <a:fillRect/>
          </a:stretch>
        </p:blipFill>
        <p:spPr>
          <a:xfrm>
            <a:off x="2792522" y="1932038"/>
            <a:ext cx="7073818" cy="4321277"/>
          </a:xfrm>
          <a:prstGeom prst="rect">
            <a:avLst/>
          </a:prstGeom>
        </p:spPr>
      </p:pic>
    </p:spTree>
    <p:extLst>
      <p:ext uri="{BB962C8B-B14F-4D97-AF65-F5344CB8AC3E}">
        <p14:creationId xmlns="" xmlns:p14="http://schemas.microsoft.com/office/powerpoint/2010/main" val="3904210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1902</TotalTime>
  <Words>554</Words>
  <Application>Microsoft Office PowerPoint</Application>
  <PresentationFormat>Custom</PresentationFormat>
  <Paragraphs>81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Celera Group</vt:lpstr>
      <vt:lpstr>Agenda</vt:lpstr>
      <vt:lpstr>Section 1: Company History  Celera Group </vt:lpstr>
      <vt:lpstr>Section 2: Project Description</vt:lpstr>
      <vt:lpstr>The Project - agenda</vt:lpstr>
      <vt:lpstr>Actual Project Plan </vt:lpstr>
      <vt:lpstr>Detailed steps </vt:lpstr>
      <vt:lpstr>Step 1: pricing engine</vt:lpstr>
      <vt:lpstr>Black sholes model</vt:lpstr>
      <vt:lpstr>The results we get</vt:lpstr>
      <vt:lpstr>Slide 11</vt:lpstr>
      <vt:lpstr>Slide 12</vt:lpstr>
      <vt:lpstr>Monte carlo simulation</vt:lpstr>
      <vt:lpstr>result of monte carlo simulation:</vt:lpstr>
      <vt:lpstr>Step 2: risk engine</vt:lpstr>
      <vt:lpstr>garch</vt:lpstr>
      <vt:lpstr>Iv and rv</vt:lpstr>
      <vt:lpstr>Slide 18</vt:lpstr>
      <vt:lpstr>Limitations</vt:lpstr>
      <vt:lpstr>Section 3: Project reflection</vt:lpstr>
      <vt:lpstr>summary</vt:lpstr>
      <vt:lpstr>Thank you.    Any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swanhan8</dc:creator>
  <cp:lastModifiedBy>Ankur</cp:lastModifiedBy>
  <cp:revision>24</cp:revision>
  <dcterms:created xsi:type="dcterms:W3CDTF">2017-02-26T03:34:19Z</dcterms:created>
  <dcterms:modified xsi:type="dcterms:W3CDTF">2017-03-03T21:29:44Z</dcterms:modified>
</cp:coreProperties>
</file>