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64" r:id="rId6"/>
    <p:sldId id="263" r:id="rId7"/>
    <p:sldId id="266" r:id="rId8"/>
    <p:sldId id="274" r:id="rId9"/>
    <p:sldId id="268" r:id="rId10"/>
    <p:sldId id="276" r:id="rId11"/>
    <p:sldId id="277" r:id="rId12"/>
    <p:sldId id="275" r:id="rId13"/>
    <p:sldId id="271" r:id="rId14"/>
    <p:sldId id="279" r:id="rId15"/>
    <p:sldId id="260" r:id="rId16"/>
    <p:sldId id="273" r:id="rId17"/>
    <p:sldId id="278" r:id="rId18"/>
    <p:sldId id="261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98A"/>
    <a:srgbClr val="04498A"/>
    <a:srgbClr val="004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8"/>
    <p:restoredTop sz="94663"/>
  </p:normalViewPr>
  <p:slideViewPr>
    <p:cSldViewPr>
      <p:cViewPr varScale="1">
        <p:scale>
          <a:sx n="156" d="100"/>
          <a:sy n="156" d="100"/>
        </p:scale>
        <p:origin x="9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34E-A147-A14B-B520043AE2AB}"/>
              </c:ext>
            </c:extLst>
          </c:dPt>
          <c:dLbls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C95-F343-95B2-417014A031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Gensim (baseline)</c:v>
                </c:pt>
                <c:pt idx="1">
                  <c:v>Cross Entropy</c:v>
                </c:pt>
                <c:pt idx="2">
                  <c:v>SphereFace</c:v>
                </c:pt>
                <c:pt idx="3">
                  <c:v>CosFace</c:v>
                </c:pt>
                <c:pt idx="4">
                  <c:v>ArcFace</c:v>
                </c:pt>
                <c:pt idx="5">
                  <c:v>AdaCos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0.73729999999999996</c:v>
                </c:pt>
                <c:pt idx="1">
                  <c:v>0.67230000000000001</c:v>
                </c:pt>
                <c:pt idx="2">
                  <c:v>0.65190000000000003</c:v>
                </c:pt>
                <c:pt idx="3">
                  <c:v>0.62955000000000005</c:v>
                </c:pt>
                <c:pt idx="4">
                  <c:v>0.54610000000000003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4E-A147-A14B-B520043AE2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03679343"/>
        <c:axId val="2103680991"/>
      </c:barChart>
      <c:catAx>
        <c:axId val="210367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103680991"/>
        <c:crosses val="autoZero"/>
        <c:auto val="1"/>
        <c:lblAlgn val="ctr"/>
        <c:lblOffset val="100"/>
        <c:noMultiLvlLbl val="0"/>
      </c:catAx>
      <c:valAx>
        <c:axId val="210368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103679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34E-A147-A14B-B520043AE2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Gensim (baseline)</c:v>
                </c:pt>
                <c:pt idx="1">
                  <c:v>Cross Entropy</c:v>
                </c:pt>
                <c:pt idx="2">
                  <c:v>SphereFace</c:v>
                </c:pt>
                <c:pt idx="3">
                  <c:v>CosFace</c:v>
                </c:pt>
                <c:pt idx="4">
                  <c:v>ArcFace</c:v>
                </c:pt>
                <c:pt idx="5">
                  <c:v>AdaCos*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0.73729999999999996</c:v>
                </c:pt>
                <c:pt idx="1">
                  <c:v>0.67230000000000001</c:v>
                </c:pt>
                <c:pt idx="2">
                  <c:v>0.65190000000000003</c:v>
                </c:pt>
                <c:pt idx="3">
                  <c:v>0.62955000000000005</c:v>
                </c:pt>
                <c:pt idx="4">
                  <c:v>0.54610000000000003</c:v>
                </c:pt>
                <c:pt idx="5">
                  <c:v>0.66100000000000003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4E-A147-A14B-B520043AE2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03679343"/>
        <c:axId val="2103680991"/>
      </c:barChart>
      <c:catAx>
        <c:axId val="210367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103680991"/>
        <c:crosses val="autoZero"/>
        <c:auto val="1"/>
        <c:lblAlgn val="ctr"/>
        <c:lblOffset val="100"/>
        <c:noMultiLvlLbl val="0"/>
      </c:catAx>
      <c:valAx>
        <c:axId val="210368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103679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6937E-A1B7-274F-A747-E8A3D67894D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5F789-EFD2-3149-A841-7C489D1A38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293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5F789-EFD2-3149-A841-7C489D1A3803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828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2020. 12. 10.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66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2020. 12. 10.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5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2020. 12. 10.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7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2020. 12. 10.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5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2020. 12. 10.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2020. 12. 10.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64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2020. 12. 10.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2020. 12. 10.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39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2020. 12. 10.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3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2020. 12. 10.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0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2020. 12. 10.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6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9D37-41FD-4873-95AE-EFFD808B0208}" type="datetimeFigureOut">
              <a:rPr lang="ko-KR" altLang="en-US" smtClean="0"/>
              <a:t>2020. 12. 10.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0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203598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20" dirty="0">
                <a:solidFill>
                  <a:srgbClr val="004C86"/>
                </a:solidFill>
              </a:rPr>
              <a:t>Word2Vec</a:t>
            </a:r>
            <a:r>
              <a:rPr lang="ko-KR" altLang="en-US" sz="2400" b="1" spc="-120" dirty="0">
                <a:solidFill>
                  <a:srgbClr val="004C86"/>
                </a:solidFill>
              </a:rPr>
              <a:t>의 손실 함수 변경에 따른 성능 비교 분석 </a:t>
            </a:r>
            <a:r>
              <a:rPr lang="en-US" altLang="ko-KR" sz="2400" b="1" spc="-120" dirty="0">
                <a:solidFill>
                  <a:srgbClr val="004C86"/>
                </a:solidFill>
              </a:rPr>
              <a:t>:</a:t>
            </a:r>
            <a:r>
              <a:rPr lang="ko-KR" altLang="en-US" sz="2400" b="1" spc="-120" dirty="0">
                <a:solidFill>
                  <a:srgbClr val="004C86"/>
                </a:solidFill>
              </a:rPr>
              <a:t> </a:t>
            </a:r>
            <a:r>
              <a:rPr lang="en-US" altLang="ko-KR" sz="2400" b="1" spc="-120" dirty="0">
                <a:solidFill>
                  <a:srgbClr val="004C86"/>
                </a:solidFill>
              </a:rPr>
              <a:t>Additive angular margin loss function</a:t>
            </a:r>
            <a:r>
              <a:rPr lang="ko-KR" altLang="en-US" sz="2400" b="1" spc="-120" dirty="0">
                <a:solidFill>
                  <a:srgbClr val="004C86"/>
                </a:solidFill>
              </a:rPr>
              <a:t>을 중심으로</a:t>
            </a:r>
            <a:endParaRPr lang="en-US" altLang="ko-KR" sz="2400" b="1" spc="-120" dirty="0">
              <a:solidFill>
                <a:srgbClr val="004C8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960" y="2325529"/>
            <a:ext cx="1281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20" dirty="0">
                <a:solidFill>
                  <a:srgbClr val="004C86"/>
                </a:solidFill>
              </a:rPr>
              <a:t>2020.12.11.</a:t>
            </a:r>
            <a:r>
              <a:rPr lang="ko-KR" altLang="en-US" sz="1000" spc="20" dirty="0">
                <a:solidFill>
                  <a:srgbClr val="004C86"/>
                </a:solidFill>
              </a:rPr>
              <a:t>금요일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659982"/>
            <a:ext cx="9141293" cy="3062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t="43174" r="9681" b="39944"/>
          <a:stretch/>
        </p:blipFill>
        <p:spPr>
          <a:xfrm>
            <a:off x="653567" y="4902649"/>
            <a:ext cx="998162" cy="1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2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269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10" dirty="0">
                <a:solidFill>
                  <a:srgbClr val="004C86"/>
                </a:solidFill>
              </a:rPr>
              <a:t>연구 결과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EF077B96-A384-4542-9038-D237FD61D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9" y="2121679"/>
            <a:ext cx="8585200" cy="23368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F6182C0-5898-4147-932B-196FA6FF9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9" y="1525453"/>
            <a:ext cx="1346200" cy="2032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5161067-F0E6-6446-86FC-A2D717158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9" y="1823566"/>
            <a:ext cx="55880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7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269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10" dirty="0">
                <a:solidFill>
                  <a:srgbClr val="004C86"/>
                </a:solidFill>
              </a:rPr>
              <a:t>연구 결과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F6182C0-5898-4147-932B-196FA6FF9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9" y="1525453"/>
            <a:ext cx="1346200" cy="2032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5161067-F0E6-6446-86FC-A2D717158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9" y="1823566"/>
            <a:ext cx="5588000" cy="2032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CB5597D-9630-DB4F-8989-B81880A991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9" y="2121679"/>
            <a:ext cx="8585200" cy="2616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5E22DE-6511-134A-A347-D10BFA98EE1C}"/>
              </a:ext>
            </a:extLst>
          </p:cNvPr>
          <p:cNvSpPr/>
          <p:nvPr/>
        </p:nvSpPr>
        <p:spPr>
          <a:xfrm>
            <a:off x="279399" y="3705166"/>
            <a:ext cx="2492401" cy="252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683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269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10" dirty="0">
                <a:solidFill>
                  <a:srgbClr val="004C86"/>
                </a:solidFill>
              </a:rPr>
              <a:t>연구 결과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1E4F925D-447A-9F4F-8BAB-7EAD06E42E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899277"/>
              </p:ext>
            </p:extLst>
          </p:nvPr>
        </p:nvGraphicFramePr>
        <p:xfrm>
          <a:off x="1523999" y="77324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768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269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10" dirty="0">
                <a:solidFill>
                  <a:srgbClr val="004C86"/>
                </a:solidFill>
              </a:rPr>
              <a:t>결론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1261085"/>
            <a:ext cx="7776864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결론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파라미터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(s, m)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따라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Additive Angular Margin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계열의 손실 함수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SphereFace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CosFace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ArcFace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AdaCos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 Entropy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유사한 성능을 보일 수 있다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다만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 Entropy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비해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Additive Angular Margin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계열의 손실 함수는 </a:t>
            </a:r>
            <a:r>
              <a:rPr lang="ko-KR" altLang="en-US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연산량이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더 많기 때문에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성능에서도 큰 차이가 없는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Additive Angular Margin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계열의 손실 함수를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사용할 이유는 없어 보인다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endParaRPr lang="en-US" altLang="ko-KR" sz="14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ko-KR" altLang="en-US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의의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선행 연구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[6]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에서는 다루지 않은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skip-gram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</a:t>
            </a:r>
            <a:r>
              <a:rPr lang="en-US" altLang="ko-KR" sz="1400" b="1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AdaCos</a:t>
            </a:r>
            <a:r>
              <a:rPr lang="ko-KR" altLang="en-US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를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구현하여 </a:t>
            </a:r>
            <a:r>
              <a:rPr lang="ko-KR" altLang="en-US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한국어 데이터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적용해 보았다는 점에서 의의가 있다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그뿐만 아니라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에는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 Entropy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가장 적합하다는 것을 실험 결과를 통해서 확인할 수 있다는 점에서도 의의가 있다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endParaRPr lang="en-US" altLang="ko-KR" sz="14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ko-KR" altLang="en-US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한계</a:t>
            </a:r>
            <a:endParaRPr lang="en-US" altLang="ko-KR" sz="14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buFontTx/>
              <a:buAutoNum type="arabicPeriod"/>
            </a:pP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Keras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구현되었기 때문에 최적화가 되지 않아 학습 속도가 느린 점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Naver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sentiment movie corpus 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데이터만으로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</a:t>
            </a:r>
            <a:r>
              <a:rPr lang="ko-KR" altLang="en-US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를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학습한 점</a:t>
            </a:r>
            <a:endParaRPr lang="en-US" altLang="ko-KR" sz="14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선행 연구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[6]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같이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Additive Angular Margin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계열 이외의 손실 함수로는 실험해보지 못한 점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35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77F7B3-B6CF-BC4D-B0FC-AD19DA26E4EB}"/>
              </a:ext>
            </a:extLst>
          </p:cNvPr>
          <p:cNvSpPr txBox="1"/>
          <p:nvPr/>
        </p:nvSpPr>
        <p:spPr>
          <a:xfrm>
            <a:off x="2951820" y="215625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60" dirty="0">
                <a:solidFill>
                  <a:srgbClr val="07498A"/>
                </a:solidFill>
              </a:rPr>
              <a:t>소 감</a:t>
            </a:r>
          </a:p>
        </p:txBody>
      </p:sp>
    </p:spTree>
    <p:extLst>
      <p:ext uri="{BB962C8B-B14F-4D97-AF65-F5344CB8AC3E}">
        <p14:creationId xmlns:p14="http://schemas.microsoft.com/office/powerpoint/2010/main" val="249228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269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10" dirty="0">
                <a:solidFill>
                  <a:srgbClr val="004C86"/>
                </a:solidFill>
              </a:rPr>
              <a:t>Reference</a:t>
            </a:r>
            <a:endParaRPr lang="ko-KR" altLang="en-US" sz="2400" b="1" spc="-110" dirty="0">
              <a:solidFill>
                <a:srgbClr val="004C8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261085"/>
            <a:ext cx="7776864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[1]</a:t>
            </a:r>
            <a:r>
              <a:rPr lang="ko-KR" altLang="en-US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이기창</a:t>
            </a: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한국어 </a:t>
            </a:r>
            <a:r>
              <a:rPr lang="ko-KR" altLang="en-US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임베딩</a:t>
            </a: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에이콘출판</a:t>
            </a:r>
            <a:r>
              <a:rPr lang="ko-KR" altLang="en-US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(2019),</a:t>
            </a:r>
            <a:r>
              <a:rPr lang="ko-KR" altLang="en-US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p28-29</a:t>
            </a:r>
          </a:p>
          <a:p>
            <a:pPr>
              <a:spcBef>
                <a:spcPts val="600"/>
              </a:spcBef>
            </a:pP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[2] </a:t>
            </a:r>
            <a:r>
              <a:rPr lang="ko-KR" altLang="en-US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쉽게 씌어진 </a:t>
            </a: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word2vec, https://</a:t>
            </a:r>
            <a:r>
              <a:rPr lang="en-US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dreamgonfly.github.io</a:t>
            </a: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/blog/word2vec-explained/</a:t>
            </a:r>
          </a:p>
          <a:p>
            <a:pPr>
              <a:spcBef>
                <a:spcPts val="600"/>
              </a:spcBef>
            </a:pP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[3]</a:t>
            </a:r>
            <a:r>
              <a:rPr lang="ko-KR" altLang="en-US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국립국어원</a:t>
            </a:r>
            <a:r>
              <a:rPr lang="ko-KR" altLang="en-US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표준국어대사전</a:t>
            </a: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stdict.korean.go.kr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/statistic/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dicStat.do</a:t>
            </a:r>
            <a:endParaRPr lang="en-US" altLang="ko-KR" sz="12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[4]</a:t>
            </a:r>
            <a:r>
              <a:rPr lang="ko-KR" altLang="en-US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이기창</a:t>
            </a: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</a:t>
            </a:r>
            <a:r>
              <a:rPr lang="ko-KR" altLang="en-US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학습 방식</a:t>
            </a: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ratsgo.github.io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/from%20frequency%20to%20semantics/2017/03/30/word2vec/</a:t>
            </a:r>
          </a:p>
          <a:p>
            <a:pPr>
              <a:spcBef>
                <a:spcPts val="600"/>
              </a:spcBef>
            </a:pP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 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Naver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sentiment movie corpus v1.0, https://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github.com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/e9t/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nsmc</a:t>
            </a:r>
            <a:endParaRPr lang="en" altLang="ko-KR" sz="12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[6]</a:t>
            </a:r>
            <a:r>
              <a:rPr lang="ko-KR" altLang="en-US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Juan Manuel Coria, Sahar 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Ghannay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Sophie Rosset, 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Hervé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Bredin</a:t>
            </a: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2020,</a:t>
            </a:r>
            <a:r>
              <a:rPr lang="ko-KR" altLang="en-US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Metric Learning Approach to Misogyny Categorization</a:t>
            </a: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Proceedings of the 5th Workshop on Representation Learning for NLP</a:t>
            </a:r>
          </a:p>
          <a:p>
            <a:pPr>
              <a:spcBef>
                <a:spcPts val="600"/>
              </a:spcBef>
            </a:pP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[7]</a:t>
            </a:r>
            <a:r>
              <a:rPr lang="ko-KR" altLang="en-US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 </a:t>
            </a:r>
            <a:r>
              <a:rPr lang="ko-KR" altLang="en-US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구현하기</a:t>
            </a: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Skip-Gram with Negative Sampling, SGNS)</a:t>
            </a: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wikidocs.net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/69141</a:t>
            </a:r>
          </a:p>
          <a:p>
            <a:pPr>
              <a:spcBef>
                <a:spcPts val="600"/>
              </a:spcBef>
            </a:pP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[8]</a:t>
            </a:r>
            <a:r>
              <a:rPr lang="ko-KR" altLang="en-US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keras-arcface</a:t>
            </a:r>
            <a:r>
              <a:rPr lang="en-US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github.com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/4uiiurz1/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keras-arcface</a:t>
            </a:r>
            <a:endParaRPr lang="en" altLang="ko-KR" sz="12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[9] 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Keras-Adacos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https://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github.com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DaisukeIshibe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Keras-Adacos</a:t>
            </a:r>
            <a:endParaRPr lang="en" altLang="ko-KR" sz="12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[10] 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Keras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Layers: 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ArcFace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CosFace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AdaCos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https://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www.kaggle.com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chankhavu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keras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-layers-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arcface</a:t>
            </a:r>
            <a:r>
              <a:rPr lang="en" altLang="ko-KR" sz="12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" altLang="ko-KR" sz="12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cosface-adacos</a:t>
            </a:r>
            <a:endParaRPr lang="en" altLang="ko-KR" sz="12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6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269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10" dirty="0">
                <a:solidFill>
                  <a:srgbClr val="004C86"/>
                </a:solidFill>
              </a:rPr>
              <a:t>Library Version</a:t>
            </a:r>
            <a:endParaRPr lang="ko-KR" altLang="en-US" sz="2400" b="1" spc="-110" dirty="0">
              <a:solidFill>
                <a:srgbClr val="004C8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0C95E-4A34-CA44-B5C5-BC9D973C867F}"/>
              </a:ext>
            </a:extLst>
          </p:cNvPr>
          <p:cNvSpPr txBox="1"/>
          <p:nvPr/>
        </p:nvSpPr>
        <p:spPr>
          <a:xfrm>
            <a:off x="611560" y="1261085"/>
            <a:ext cx="4752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1.1.4</a:t>
            </a:r>
          </a:p>
          <a:p>
            <a:pPr>
              <a:spcBef>
                <a:spcPts val="600"/>
              </a:spcBef>
            </a:pPr>
            <a:r>
              <a:rPr lang="en-US" altLang="ko-KR" sz="1400" b="1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1.18.5</a:t>
            </a:r>
          </a:p>
          <a:p>
            <a:pPr>
              <a:spcBef>
                <a:spcPts val="600"/>
              </a:spcBef>
            </a:pPr>
            <a:r>
              <a:rPr lang="en-US" altLang="ko-KR" sz="1400" b="1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konlpy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0.5.2</a:t>
            </a:r>
          </a:p>
          <a:p>
            <a:pPr>
              <a:spcBef>
                <a:spcPts val="600"/>
              </a:spcBef>
            </a:pPr>
            <a:r>
              <a:rPr lang="en-US" altLang="ko-KR" sz="1400" b="1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mecab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0.996/ko-0.9.2</a:t>
            </a:r>
          </a:p>
          <a:p>
            <a:pPr>
              <a:spcBef>
                <a:spcPts val="600"/>
              </a:spcBef>
            </a:pPr>
            <a:r>
              <a:rPr lang="en-US" altLang="ko-KR" sz="1400" b="1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0.22.2.post1</a:t>
            </a:r>
          </a:p>
          <a:p>
            <a:pPr>
              <a:spcBef>
                <a:spcPts val="600"/>
              </a:spcBef>
            </a:pPr>
            <a:r>
              <a:rPr lang="en-US" altLang="ko-KR" sz="1400" b="1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tensorlfow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2.3.0</a:t>
            </a:r>
          </a:p>
          <a:p>
            <a:pPr>
              <a:spcBef>
                <a:spcPts val="600"/>
              </a:spcBef>
            </a:pPr>
            <a:r>
              <a:rPr lang="en-US" altLang="ko-KR" sz="1400" b="1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Tensorlfow.keras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2.4.0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CD686-6C2E-8347-8188-E42FDAC8255A}"/>
              </a:ext>
            </a:extLst>
          </p:cNvPr>
          <p:cNvSpPr txBox="1"/>
          <p:nvPr/>
        </p:nvSpPr>
        <p:spPr>
          <a:xfrm>
            <a:off x="611560" y="3323188"/>
            <a:ext cx="269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10" dirty="0">
                <a:solidFill>
                  <a:srgbClr val="004C86"/>
                </a:solidFill>
              </a:rPr>
              <a:t>GitHub</a:t>
            </a:r>
            <a:endParaRPr lang="ko-KR" altLang="en-US" sz="2400" b="1" spc="-110" dirty="0">
              <a:solidFill>
                <a:srgbClr val="004C8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F49B16-A73E-E748-B3F3-06F3BC5E4728}"/>
              </a:ext>
            </a:extLst>
          </p:cNvPr>
          <p:cNvSpPr txBox="1"/>
          <p:nvPr/>
        </p:nvSpPr>
        <p:spPr>
          <a:xfrm>
            <a:off x="611560" y="3784853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-US" altLang="ko-KR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github.com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skaurl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/w2v-loss</a:t>
            </a:r>
          </a:p>
        </p:txBody>
      </p:sp>
    </p:spTree>
    <p:extLst>
      <p:ext uri="{BB962C8B-B14F-4D97-AF65-F5344CB8AC3E}">
        <p14:creationId xmlns:p14="http://schemas.microsoft.com/office/powerpoint/2010/main" val="1096122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269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10" dirty="0">
                <a:solidFill>
                  <a:srgbClr val="004C86"/>
                </a:solidFill>
              </a:rPr>
              <a:t>일정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BDEBF702-2D27-F648-8069-09BEE594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4290"/>
              </p:ext>
            </p:extLst>
          </p:nvPr>
        </p:nvGraphicFramePr>
        <p:xfrm>
          <a:off x="1523999" y="1410479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61">
                  <a:extLst>
                    <a:ext uri="{9D8B030D-6E8A-4147-A177-3AD203B41FA5}">
                      <a16:colId xmlns:a16="http://schemas.microsoft.com/office/drawing/2014/main" val="2619798048"/>
                    </a:ext>
                  </a:extLst>
                </a:gridCol>
                <a:gridCol w="5208239">
                  <a:extLst>
                    <a:ext uri="{9D8B030D-6E8A-4147-A177-3AD203B41FA5}">
                      <a16:colId xmlns:a16="http://schemas.microsoft.com/office/drawing/2014/main" val="38192974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94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오리엔테이션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05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2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팀</a:t>
                      </a:r>
                      <a:r>
                        <a:rPr lang="ko-KR" altLang="en-US" sz="1400" dirty="0"/>
                        <a:t> 빌딩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05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3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주제</a:t>
                      </a:r>
                      <a:r>
                        <a:rPr lang="ko-KR" altLang="en-US" sz="1400" dirty="0"/>
                        <a:t> 선정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00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4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연구</a:t>
                      </a:r>
                      <a:r>
                        <a:rPr lang="ko-KR" altLang="en-US" sz="1400" dirty="0"/>
                        <a:t> 계획서 작성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74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5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~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8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논문</a:t>
                      </a:r>
                      <a:r>
                        <a:rPr lang="ko-KR" altLang="en-US" sz="1400" dirty="0"/>
                        <a:t> 검증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Word2Vec </a:t>
                      </a:r>
                      <a:r>
                        <a:rPr lang="ko-KR" altLang="en-US" sz="1400" dirty="0"/>
                        <a:t>구현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172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9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~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12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SphereFace</a:t>
                      </a:r>
                      <a:r>
                        <a:rPr lang="en-US" altLang="ko-Kore-KR" sz="1400" dirty="0"/>
                        <a:t>, </a:t>
                      </a:r>
                      <a:r>
                        <a:rPr lang="en-US" altLang="ko-Kore-KR" sz="1400" dirty="0" err="1"/>
                        <a:t>CosFace</a:t>
                      </a:r>
                      <a:r>
                        <a:rPr lang="en-US" altLang="ko-Kore-KR" sz="1400" dirty="0"/>
                        <a:t>, </a:t>
                      </a:r>
                      <a:r>
                        <a:rPr lang="en-US" altLang="ko-Kore-KR" sz="1400" dirty="0" err="1"/>
                        <a:t>ArcFace</a:t>
                      </a:r>
                      <a:r>
                        <a:rPr lang="en-US" altLang="ko-Kore-KR" sz="1400" dirty="0"/>
                        <a:t> </a:t>
                      </a:r>
                      <a:r>
                        <a:rPr lang="ko-KR" altLang="en-US" sz="1400" dirty="0"/>
                        <a:t>구현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933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~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14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AdaCos</a:t>
                      </a:r>
                      <a:r>
                        <a:rPr lang="en-US" altLang="ko-Kore-KR" sz="1400" dirty="0"/>
                        <a:t> </a:t>
                      </a:r>
                      <a:r>
                        <a:rPr lang="ko-KR" altLang="en-US" sz="1400" dirty="0"/>
                        <a:t>구현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95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r>
                        <a:rPr lang="en-US" altLang="ko-KR" sz="1400" dirty="0"/>
                        <a:t>5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최종 발표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07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r>
                        <a:rPr lang="en-US" altLang="ko-KR" sz="1400" dirty="0"/>
                        <a:t>6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77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03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" y="0"/>
            <a:ext cx="9141293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1820" y="215625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60" dirty="0">
                <a:solidFill>
                  <a:schemeClr val="bg1"/>
                </a:solidFill>
              </a:rPr>
              <a:t>감사합니다</a:t>
            </a:r>
            <a:r>
              <a:rPr lang="en-US" altLang="ko-KR" sz="4800" b="1" spc="-60" dirty="0">
                <a:solidFill>
                  <a:schemeClr val="bg1"/>
                </a:solidFill>
              </a:rPr>
              <a:t>.</a:t>
            </a:r>
            <a:endParaRPr lang="ko-KR" altLang="en-US" sz="4800" b="1" spc="-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71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" y="0"/>
            <a:ext cx="9141293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72133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60" dirty="0">
                <a:solidFill>
                  <a:schemeClr val="bg1"/>
                </a:solidFill>
              </a:rPr>
              <a:t>Contents</a:t>
            </a:r>
            <a:endParaRPr lang="ko-KR" altLang="en-US" sz="2400" b="1" spc="-6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158" y="1183003"/>
            <a:ext cx="3593434" cy="3368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spc="-120" dirty="0">
                <a:solidFill>
                  <a:schemeClr val="bg1"/>
                </a:solidFill>
                <a:latin typeface="+mn-ea"/>
              </a:rPr>
              <a:t>Embedding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spc="-120" dirty="0">
                <a:solidFill>
                  <a:schemeClr val="bg1"/>
                </a:solidFill>
                <a:latin typeface="+mn-ea"/>
              </a:rPr>
              <a:t>Word2Vec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20" dirty="0">
                <a:solidFill>
                  <a:schemeClr val="bg1"/>
                </a:solidFill>
                <a:latin typeface="+mn-ea"/>
              </a:rPr>
              <a:t>연구 방법</a:t>
            </a:r>
            <a:endParaRPr lang="en-US" altLang="ko-KR" sz="1600" spc="-12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20" dirty="0">
                <a:solidFill>
                  <a:schemeClr val="bg1"/>
                </a:solidFill>
                <a:latin typeface="+mn-ea"/>
              </a:rPr>
              <a:t>연구 결과</a:t>
            </a:r>
            <a:endParaRPr lang="en-US" altLang="ko-KR" sz="1600" spc="-12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20" dirty="0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1600" spc="-12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20" dirty="0">
                <a:solidFill>
                  <a:schemeClr val="bg1"/>
                </a:solidFill>
                <a:latin typeface="+mn-ea"/>
              </a:rPr>
              <a:t>소감</a:t>
            </a:r>
            <a:endParaRPr lang="en-US" altLang="ko-KR" sz="1600" spc="-12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spc="-120" dirty="0">
                <a:solidFill>
                  <a:schemeClr val="bg1"/>
                </a:solidFill>
                <a:latin typeface="+mn-ea"/>
              </a:rPr>
              <a:t>Reference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spc="-120" dirty="0">
                <a:solidFill>
                  <a:schemeClr val="bg1"/>
                </a:solidFill>
                <a:latin typeface="+mn-ea"/>
              </a:rPr>
              <a:t>Library Version</a:t>
            </a:r>
            <a:r>
              <a:rPr lang="ko-KR" altLang="en-US" sz="1600" spc="-12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spc="-120" dirty="0">
                <a:solidFill>
                  <a:schemeClr val="bg1"/>
                </a:solidFill>
                <a:latin typeface="+mn-ea"/>
              </a:rPr>
              <a:t>&amp;</a:t>
            </a:r>
            <a:r>
              <a:rPr lang="ko-KR" altLang="en-US" sz="1600" spc="-12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spc="-120" dirty="0" err="1">
                <a:solidFill>
                  <a:schemeClr val="bg1"/>
                </a:solidFill>
                <a:latin typeface="+mn-ea"/>
              </a:rPr>
              <a:t>GutHub</a:t>
            </a:r>
            <a:endParaRPr lang="en-US" altLang="ko-KR" sz="1600" spc="-12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20" dirty="0">
                <a:solidFill>
                  <a:schemeClr val="bg1"/>
                </a:solidFill>
                <a:latin typeface="+mn-ea"/>
              </a:rPr>
              <a:t>일정</a:t>
            </a:r>
            <a:endParaRPr lang="en-US" altLang="ko-KR" sz="1600" spc="-12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34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269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10" dirty="0">
                <a:solidFill>
                  <a:srgbClr val="004C86"/>
                </a:solidFill>
              </a:rPr>
              <a:t>Embedding</a:t>
            </a:r>
            <a:endParaRPr lang="ko-KR" altLang="en-US" sz="2400" b="1" spc="-110" dirty="0">
              <a:solidFill>
                <a:srgbClr val="004C8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261085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자연어 처리 분야에서 </a:t>
            </a:r>
            <a:r>
              <a:rPr lang="ko-KR" altLang="en-US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임베딩이란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사람이 쓰는 자연어를 기계가 이해할 수 있는 숫자의 나열인 벡터로 바꾼 결과 혹은 그 일련의 과정 전체를 의미한다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단어나 문장 각각을 벡터로 변환해 벡터 공간으로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끼워 넣는다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의미에서 </a:t>
            </a:r>
            <a:r>
              <a:rPr lang="ko-KR" altLang="en-US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임베딩이라는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이름이 붙었다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4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440B98-AF01-0A4A-849A-B4BADE3FCC5C}"/>
              </a:ext>
            </a:extLst>
          </p:cNvPr>
          <p:cNvSpPr txBox="1"/>
          <p:nvPr/>
        </p:nvSpPr>
        <p:spPr>
          <a:xfrm>
            <a:off x="611560" y="2341045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10" dirty="0">
                <a:solidFill>
                  <a:srgbClr val="004C86"/>
                </a:solidFill>
              </a:rPr>
              <a:t>Embedding : one hot encoding</a:t>
            </a:r>
            <a:endParaRPr lang="ko-KR" altLang="en-US" sz="2400" b="1" spc="-110" dirty="0">
              <a:solidFill>
                <a:srgbClr val="004C86"/>
              </a:solidFill>
            </a:endParaRPr>
          </a:p>
        </p:txBody>
      </p:sp>
      <p:pic>
        <p:nvPicPr>
          <p:cNvPr id="3" name="그림 2" descr="원격, 모니터, 텔레비전, 제어이(가) 표시된 사진&#10;&#10;자동 생성된 설명">
            <a:extLst>
              <a:ext uri="{FF2B5EF4-FFF2-40B4-BE49-F238E27FC236}">
                <a16:creationId xmlns:a16="http://schemas.microsoft.com/office/drawing/2014/main" id="{2E39A732-F03A-CC40-BA46-8A75B4372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4" y="2919978"/>
            <a:ext cx="719155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4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269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10" dirty="0">
                <a:solidFill>
                  <a:srgbClr val="004C86"/>
                </a:solidFill>
              </a:rPr>
              <a:t>Embedding</a:t>
            </a:r>
            <a:endParaRPr lang="ko-KR" altLang="en-US" sz="2400" b="1" spc="-110" dirty="0">
              <a:solidFill>
                <a:srgbClr val="004C8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261085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자연어 처리 분야에서 </a:t>
            </a:r>
            <a:r>
              <a:rPr lang="ko-KR" altLang="en-US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임베딩이란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사람이 쓰는 자연어를 기계가 이해할 수 있는 숫자의 나열인 벡터로 바꾼 결과 혹은 그 일련의 과정 전체를 의미한다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단어나 문장 각각을 벡터로 변환해 벡터 공간으로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끼워 넣는다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의미에서 </a:t>
            </a:r>
            <a:r>
              <a:rPr lang="ko-KR" altLang="en-US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임베딩이라는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이름이 붙었다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4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440B98-AF01-0A4A-849A-B4BADE3FCC5C}"/>
              </a:ext>
            </a:extLst>
          </p:cNvPr>
          <p:cNvSpPr txBox="1"/>
          <p:nvPr/>
        </p:nvSpPr>
        <p:spPr>
          <a:xfrm>
            <a:off x="611560" y="2341045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10" dirty="0">
                <a:solidFill>
                  <a:srgbClr val="004C86"/>
                </a:solidFill>
              </a:rPr>
              <a:t>Embedding : one hot encoding</a:t>
            </a:r>
            <a:endParaRPr lang="ko-KR" altLang="en-US" sz="2400" b="1" spc="-110" dirty="0">
              <a:solidFill>
                <a:srgbClr val="004C86"/>
              </a:solidFill>
            </a:endParaRPr>
          </a:p>
        </p:txBody>
      </p:sp>
      <p:pic>
        <p:nvPicPr>
          <p:cNvPr id="3" name="그림 2" descr="원격, 모니터, 텔레비전, 제어이(가) 표시된 사진&#10;&#10;자동 생성된 설명">
            <a:extLst>
              <a:ext uri="{FF2B5EF4-FFF2-40B4-BE49-F238E27FC236}">
                <a16:creationId xmlns:a16="http://schemas.microsoft.com/office/drawing/2014/main" id="{2E39A732-F03A-CC40-BA46-8A75B4372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4" y="2919978"/>
            <a:ext cx="7191550" cy="18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153271-14F5-F748-96BE-870977EC1C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9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" y="0"/>
            <a:ext cx="9141293" cy="514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4C176D-A3ED-6D44-BDAC-2F8BFBA9CDDC}"/>
              </a:ext>
            </a:extLst>
          </p:cNvPr>
          <p:cNvSpPr txBox="1"/>
          <p:nvPr/>
        </p:nvSpPr>
        <p:spPr>
          <a:xfrm>
            <a:off x="654764" y="1626043"/>
            <a:ext cx="7834472" cy="1891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120" dirty="0" err="1">
                <a:solidFill>
                  <a:schemeClr val="bg1"/>
                </a:solidFill>
                <a:latin typeface="+mn-ea"/>
              </a:rPr>
              <a:t>국립국어원</a:t>
            </a:r>
            <a:r>
              <a:rPr lang="ko-KR" altLang="en-US" sz="1600" spc="-120" dirty="0">
                <a:solidFill>
                  <a:schemeClr val="bg1"/>
                </a:solidFill>
                <a:latin typeface="+mn-ea"/>
              </a:rPr>
              <a:t> 표준국어대사전 기준</a:t>
            </a:r>
            <a:r>
              <a:rPr lang="en-US" altLang="ko-KR" sz="1600" spc="-120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600" spc="-12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u="sng" spc="-120" dirty="0">
                <a:solidFill>
                  <a:schemeClr val="bg1"/>
                </a:solidFill>
                <a:latin typeface="+mn-ea"/>
              </a:rPr>
              <a:t>360,162</a:t>
            </a:r>
            <a:r>
              <a:rPr lang="ko-KR" altLang="en-US" sz="1600" spc="-120" dirty="0">
                <a:solidFill>
                  <a:schemeClr val="bg1"/>
                </a:solidFill>
                <a:latin typeface="+mn-ea"/>
              </a:rPr>
              <a:t>개의 단일 항목이 존재한다</a:t>
            </a:r>
            <a:r>
              <a:rPr lang="en-US" altLang="ko-KR" sz="1600" spc="-12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spc="-120" dirty="0">
                <a:solidFill>
                  <a:schemeClr val="bg1"/>
                </a:solidFill>
                <a:latin typeface="+mn-ea"/>
              </a:rPr>
              <a:t>즉</a:t>
            </a:r>
            <a:r>
              <a:rPr lang="en-US" altLang="ko-KR" sz="1600" spc="-120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600" spc="-12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spc="-120" dirty="0">
                <a:solidFill>
                  <a:schemeClr val="bg1"/>
                </a:solidFill>
                <a:latin typeface="+mn-ea"/>
              </a:rPr>
              <a:t>one hot encoding</a:t>
            </a:r>
            <a:r>
              <a:rPr lang="ko-KR" altLang="en-US" sz="1600" spc="-120" dirty="0" err="1">
                <a:solidFill>
                  <a:schemeClr val="bg1"/>
                </a:solidFill>
                <a:latin typeface="+mn-ea"/>
              </a:rPr>
              <a:t>으로</a:t>
            </a:r>
            <a:r>
              <a:rPr lang="ko-KR" altLang="en-US" sz="1600" spc="-120" dirty="0">
                <a:solidFill>
                  <a:schemeClr val="bg1"/>
                </a:solidFill>
                <a:latin typeface="+mn-ea"/>
              </a:rPr>
              <a:t> 모든 단어를 </a:t>
            </a:r>
            <a:r>
              <a:rPr lang="ko-KR" altLang="en-US" sz="1600" spc="-120" dirty="0" err="1">
                <a:solidFill>
                  <a:schemeClr val="bg1"/>
                </a:solidFill>
                <a:latin typeface="+mn-ea"/>
              </a:rPr>
              <a:t>임베딩하기</a:t>
            </a:r>
            <a:r>
              <a:rPr lang="ko-KR" altLang="en-US" sz="1600" spc="-120" dirty="0">
                <a:solidFill>
                  <a:schemeClr val="bg1"/>
                </a:solidFill>
                <a:latin typeface="+mn-ea"/>
              </a:rPr>
              <a:t> 위해서는 </a:t>
            </a:r>
            <a:r>
              <a:rPr lang="en-US" altLang="ko-KR" sz="1600" b="1" u="sng" spc="-120" dirty="0">
                <a:solidFill>
                  <a:schemeClr val="bg1"/>
                </a:solidFill>
                <a:latin typeface="+mn-ea"/>
              </a:rPr>
              <a:t>360,162</a:t>
            </a:r>
            <a:r>
              <a:rPr lang="ko-KR" altLang="en-US" sz="1600" spc="-120" dirty="0">
                <a:solidFill>
                  <a:schemeClr val="bg1"/>
                </a:solidFill>
                <a:latin typeface="+mn-ea"/>
              </a:rPr>
              <a:t>차원의 벡터가 필요하다</a:t>
            </a:r>
            <a:r>
              <a:rPr lang="en-US" altLang="ko-KR" sz="1600" spc="-12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spc="-120" dirty="0">
                <a:solidFill>
                  <a:schemeClr val="bg1"/>
                </a:solidFill>
                <a:latin typeface="+mn-ea"/>
              </a:rPr>
              <a:t>이는 높은 차원의 벡터로 인한 높은 컴퓨팅 파워를 요구한다는 문제점이 있다</a:t>
            </a:r>
            <a:r>
              <a:rPr lang="en-US" altLang="ko-KR" sz="1600" spc="-12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600" spc="-12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spc="-120" dirty="0">
                <a:solidFill>
                  <a:schemeClr val="bg1"/>
                </a:solidFill>
                <a:latin typeface="+mn-ea"/>
              </a:rPr>
              <a:t>-&gt;</a:t>
            </a:r>
            <a:r>
              <a:rPr lang="ko-KR" altLang="en-US" sz="1600" spc="-120" dirty="0">
                <a:solidFill>
                  <a:schemeClr val="bg1"/>
                </a:solidFill>
                <a:latin typeface="+mn-ea"/>
              </a:rPr>
              <a:t> 따라서</a:t>
            </a:r>
            <a:r>
              <a:rPr lang="en-US" altLang="ko-KR" sz="1600" spc="-120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600" spc="-120" dirty="0">
                <a:solidFill>
                  <a:schemeClr val="bg1"/>
                </a:solidFill>
                <a:latin typeface="+mn-ea"/>
              </a:rPr>
              <a:t> 낮은 차원의 벡터로의 </a:t>
            </a:r>
            <a:r>
              <a:rPr lang="ko-KR" altLang="en-US" sz="1600" spc="-120" dirty="0" err="1">
                <a:solidFill>
                  <a:schemeClr val="bg1"/>
                </a:solidFill>
                <a:latin typeface="+mn-ea"/>
              </a:rPr>
              <a:t>임베딩이</a:t>
            </a:r>
            <a:r>
              <a:rPr lang="ko-KR" altLang="en-US" sz="1600" spc="-120" dirty="0">
                <a:solidFill>
                  <a:schemeClr val="bg1"/>
                </a:solidFill>
                <a:latin typeface="+mn-ea"/>
              </a:rPr>
              <a:t> 필요하다</a:t>
            </a:r>
            <a:r>
              <a:rPr lang="en-US" altLang="ko-KR" sz="1600" spc="-12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584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269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10" dirty="0">
                <a:solidFill>
                  <a:srgbClr val="004C86"/>
                </a:solidFill>
              </a:rPr>
              <a:t>Word2Vec</a:t>
            </a:r>
            <a:endParaRPr lang="ko-KR" altLang="en-US" sz="2400" b="1" spc="-110" dirty="0">
              <a:solidFill>
                <a:srgbClr val="004C8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C3D76D-8337-F64A-B091-77381E8DC2D2}"/>
              </a:ext>
            </a:extLst>
          </p:cNvPr>
          <p:cNvSpPr txBox="1"/>
          <p:nvPr/>
        </p:nvSpPr>
        <p:spPr>
          <a:xfrm>
            <a:off x="683568" y="4032540"/>
            <a:ext cx="77768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단어의 주변을 보면 그 단어를 안다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shall know a word by the company it keeps.</a:t>
            </a:r>
          </a:p>
          <a:p>
            <a:pPr algn="ctr">
              <a:spcBef>
                <a:spcPts val="600"/>
              </a:spcBef>
            </a:pP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언어학자 </a:t>
            </a:r>
            <a:r>
              <a:rPr lang="en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J.R. Firth (1957)</a:t>
            </a:r>
            <a:endParaRPr lang="ko-KR" altLang="en-US" sz="14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B30ECE-AE20-6D44-B360-BE708363F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76" y="1131750"/>
            <a:ext cx="660744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9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269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10" dirty="0">
                <a:solidFill>
                  <a:srgbClr val="004C86"/>
                </a:solidFill>
              </a:rPr>
              <a:t>Word2Vec</a:t>
            </a:r>
            <a:endParaRPr lang="ko-KR" altLang="en-US" sz="2400" b="1" spc="-110" dirty="0">
              <a:solidFill>
                <a:srgbClr val="004C8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7167779-F4B2-4D40-AB36-613295A66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40" y="567750"/>
            <a:ext cx="3600000" cy="400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28EBDE-73D8-4A47-A1BB-96EC958B1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08182"/>
            <a:ext cx="4680000" cy="278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8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269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10" dirty="0">
                <a:solidFill>
                  <a:srgbClr val="004C86"/>
                </a:solidFill>
              </a:rPr>
              <a:t>연구 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1261085"/>
            <a:ext cx="475252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목적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임베딩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자체의 성능 평가는 어렵기 때문에 네이버 영화 리뷰 긍정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부정 분류를 통한 </a:t>
            </a:r>
            <a:r>
              <a:rPr lang="ko-KR" altLang="en-US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임베딩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성능 평가</a:t>
            </a:r>
            <a:endParaRPr lang="en-US" altLang="ko-KR" sz="14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en-US" altLang="ko-KR" sz="14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ko-KR" altLang="en-US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Naver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sentiment movie corpus v1.0</a:t>
            </a:r>
          </a:p>
          <a:p>
            <a:pPr>
              <a:spcBef>
                <a:spcPts val="600"/>
              </a:spcBef>
            </a:pPr>
            <a:endParaRPr lang="en-US" altLang="ko-KR" sz="14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ko-KR" altLang="en-US" sz="1400" b="1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임베딩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(skip-gram)</a:t>
            </a:r>
          </a:p>
          <a:p>
            <a:pPr>
              <a:spcBef>
                <a:spcPts val="600"/>
              </a:spcBef>
            </a:pPr>
            <a:endParaRPr lang="en-US" altLang="ko-KR" sz="14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ko-KR" altLang="en-US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손실 함수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 Entropy, </a:t>
            </a:r>
            <a:r>
              <a:rPr lang="en-US" altLang="ko-KR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SphereFace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CosFace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ArcFace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AdaCos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endParaRPr lang="en-US" altLang="ko-KR" sz="14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ko-KR" altLang="en-US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분류기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K-Nearest Neighbors</a:t>
            </a:r>
          </a:p>
          <a:p>
            <a:pPr>
              <a:spcBef>
                <a:spcPts val="600"/>
              </a:spcBef>
            </a:pPr>
            <a:endParaRPr lang="en-US" altLang="ko-KR" sz="14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ko-KR" altLang="en-US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성능 평가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</a:t>
            </a:r>
            <a:endParaRPr lang="ko-KR" altLang="en-US" sz="14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B4D5C8-741B-D741-9D0C-9B406673C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40" y="563328"/>
            <a:ext cx="2880000" cy="4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8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269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10" dirty="0">
                <a:solidFill>
                  <a:srgbClr val="004C86"/>
                </a:solidFill>
              </a:rPr>
              <a:t>연구 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1875353"/>
            <a:ext cx="165618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2</a:t>
            </a:r>
          </a:p>
          <a:p>
            <a:pPr>
              <a:spcBef>
                <a:spcPts val="600"/>
              </a:spcBef>
            </a:pPr>
            <a:r>
              <a:rPr lang="en-US" altLang="ko-KR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Vector Size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100</a:t>
            </a:r>
            <a:endParaRPr lang="en-US" altLang="ko-KR" sz="1400" b="1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Epochs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</a:p>
          <a:p>
            <a:pPr>
              <a:spcBef>
                <a:spcPts val="600"/>
              </a:spcBef>
            </a:pPr>
            <a:r>
              <a:rPr lang="en-US" altLang="ko-KR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 Size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1024</a:t>
            </a:r>
          </a:p>
          <a:p>
            <a:pPr>
              <a:spcBef>
                <a:spcPts val="600"/>
              </a:spcBef>
            </a:pPr>
            <a:r>
              <a:rPr lang="en-US" altLang="ko-KR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Learning Rate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0.01</a:t>
            </a:r>
          </a:p>
          <a:p>
            <a:pPr>
              <a:spcBef>
                <a:spcPts val="600"/>
              </a:spcBef>
            </a:pPr>
            <a:r>
              <a:rPr lang="en-US" altLang="ko-KR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Optimizer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Adam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3014AC-1B50-344F-9154-0A2ABB5DD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400" y="1146686"/>
            <a:ext cx="5040000" cy="32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9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269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10" dirty="0">
                <a:solidFill>
                  <a:srgbClr val="004C86"/>
                </a:solidFill>
              </a:rPr>
              <a:t>연구 결과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1E4F925D-447A-9F4F-8BAB-7EAD06E42E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324322"/>
              </p:ext>
            </p:extLst>
          </p:nvPr>
        </p:nvGraphicFramePr>
        <p:xfrm>
          <a:off x="1523999" y="77324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곱하기 3">
            <a:extLst>
              <a:ext uri="{FF2B5EF4-FFF2-40B4-BE49-F238E27FC236}">
                <a16:creationId xmlns:a16="http://schemas.microsoft.com/office/drawing/2014/main" id="{513937D2-F18D-2542-91D4-A2D701CFABF5}"/>
              </a:ext>
            </a:extLst>
          </p:cNvPr>
          <p:cNvSpPr/>
          <p:nvPr/>
        </p:nvSpPr>
        <p:spPr>
          <a:xfrm>
            <a:off x="6660232" y="3650254"/>
            <a:ext cx="720000" cy="7200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214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747</Words>
  <Application>Microsoft Macintosh PowerPoint</Application>
  <PresentationFormat>화면 슬라이드 쇼(16:9)</PresentationFormat>
  <Paragraphs>106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김남혁</cp:lastModifiedBy>
  <cp:revision>164</cp:revision>
  <dcterms:created xsi:type="dcterms:W3CDTF">2019-01-28T05:00:01Z</dcterms:created>
  <dcterms:modified xsi:type="dcterms:W3CDTF">2020-12-10T15:14:26Z</dcterms:modified>
</cp:coreProperties>
</file>