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5" r:id="rId6"/>
    <p:sldId id="276" r:id="rId7"/>
    <p:sldId id="277" r:id="rId8"/>
    <p:sldId id="267" r:id="rId9"/>
    <p:sldId id="278" r:id="rId10"/>
    <p:sldId id="279" r:id="rId11"/>
    <p:sldId id="280" r:id="rId12"/>
    <p:sldId id="281" r:id="rId13"/>
    <p:sldId id="282" r:id="rId14"/>
    <p:sldId id="261" r:id="rId15"/>
    <p:sldId id="263" r:id="rId16"/>
    <p:sldId id="265" r:id="rId17"/>
    <p:sldId id="274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73"/>
    <p:restoredTop sz="96208"/>
  </p:normalViewPr>
  <p:slideViewPr>
    <p:cSldViewPr>
      <p:cViewPr varScale="1">
        <p:scale>
          <a:sx n="159" d="100"/>
          <a:sy n="159" d="100"/>
        </p:scale>
        <p:origin x="200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DD6B4-7583-F84D-A6C6-60E80154A208}" type="datetimeFigureOut">
              <a:rPr kumimoji="1" lang="ko-Kore-KR" altLang="en-US" smtClean="0"/>
              <a:t>2020. 10. 12.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9BF02-15C4-5543-A619-D015E9F3DB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161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9BF02-15C4-5543-A619-D015E9F3DB9B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504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9BF02-15C4-5543-A619-D015E9F3DB9B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3995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9BF02-15C4-5543-A619-D015E9F3DB9B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2573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9BF02-15C4-5543-A619-D015E9F3DB9B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3007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9BF02-15C4-5543-A619-D015E9F3DB9B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5849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9BF02-15C4-5543-A619-D015E9F3DB9B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3628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9BF02-15C4-5543-A619-D015E9F3DB9B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3007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9BF02-15C4-5543-A619-D015E9F3DB9B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0850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9BF02-15C4-5543-A619-D015E9F3DB9B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171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9D37-41FD-4873-95AE-EFFD808B0208}" type="datetimeFigureOut">
              <a:rPr lang="ko-KR" altLang="en-US" smtClean="0"/>
              <a:t>2020. 10. 12.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13-0FB9-47BC-BEC9-3C89F320E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66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9D37-41FD-4873-95AE-EFFD808B0208}" type="datetimeFigureOut">
              <a:rPr lang="ko-KR" altLang="en-US" smtClean="0"/>
              <a:t>2020. 10. 12.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13-0FB9-47BC-BEC9-3C89F320E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45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9D37-41FD-4873-95AE-EFFD808B0208}" type="datetimeFigureOut">
              <a:rPr lang="ko-KR" altLang="en-US" smtClean="0"/>
              <a:t>2020. 10. 12.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13-0FB9-47BC-BEC9-3C89F320E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07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9D37-41FD-4873-95AE-EFFD808B0208}" type="datetimeFigureOut">
              <a:rPr lang="ko-KR" altLang="en-US" smtClean="0"/>
              <a:t>2020. 10. 12.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13-0FB9-47BC-BEC9-3C89F320E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25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9D37-41FD-4873-95AE-EFFD808B0208}" type="datetimeFigureOut">
              <a:rPr lang="ko-KR" altLang="en-US" smtClean="0"/>
              <a:t>2020. 10. 12.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13-0FB9-47BC-BEC9-3C89F320E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1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9D37-41FD-4873-95AE-EFFD808B0208}" type="datetimeFigureOut">
              <a:rPr lang="ko-KR" altLang="en-US" smtClean="0"/>
              <a:t>2020. 10. 12.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13-0FB9-47BC-BEC9-3C89F320E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64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9D37-41FD-4873-95AE-EFFD808B0208}" type="datetimeFigureOut">
              <a:rPr lang="ko-KR" altLang="en-US" smtClean="0"/>
              <a:t>2020. 10. 12.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13-0FB9-47BC-BEC9-3C89F320E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8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9D37-41FD-4873-95AE-EFFD808B0208}" type="datetimeFigureOut">
              <a:rPr lang="ko-KR" altLang="en-US" smtClean="0"/>
              <a:t>2020. 10. 12.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13-0FB9-47BC-BEC9-3C89F320E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39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9D37-41FD-4873-95AE-EFFD808B0208}" type="datetimeFigureOut">
              <a:rPr lang="ko-KR" altLang="en-US" smtClean="0"/>
              <a:t>2020. 10. 12.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13-0FB9-47BC-BEC9-3C89F320E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3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9D37-41FD-4873-95AE-EFFD808B0208}" type="datetimeFigureOut">
              <a:rPr lang="ko-KR" altLang="en-US" smtClean="0"/>
              <a:t>2020. 10. 12.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13-0FB9-47BC-BEC9-3C89F320E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70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9D37-41FD-4873-95AE-EFFD808B0208}" type="datetimeFigureOut">
              <a:rPr lang="ko-KR" altLang="en-US" smtClean="0"/>
              <a:t>2020. 10. 12.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13-0FB9-47BC-BEC9-3C89F320E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46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59D37-41FD-4873-95AE-EFFD808B0208}" type="datetimeFigureOut">
              <a:rPr lang="ko-KR" altLang="en-US" smtClean="0"/>
              <a:t>2020. 10. 12.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F3F13-0FB9-47BC-BEC9-3C89F320E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00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9t/nsm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rquad.github.io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alita2018/data/tree/master/AM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1203598"/>
            <a:ext cx="8532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20" dirty="0">
                <a:solidFill>
                  <a:srgbClr val="004C86"/>
                </a:solidFill>
              </a:rPr>
              <a:t>A Metric Learning Approach to Misogyny Categorization</a:t>
            </a:r>
          </a:p>
          <a:p>
            <a:r>
              <a:rPr lang="ko-KR" altLang="en-US" sz="2400" b="1" spc="-120" dirty="0">
                <a:solidFill>
                  <a:srgbClr val="004C86"/>
                </a:solidFill>
              </a:rPr>
              <a:t>논문 검증</a:t>
            </a:r>
            <a:endParaRPr lang="en-US" altLang="ko-KR" sz="2400" b="1" spc="-120" dirty="0">
              <a:solidFill>
                <a:srgbClr val="004C8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5960" y="2325529"/>
            <a:ext cx="1281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20" dirty="0">
                <a:solidFill>
                  <a:srgbClr val="004C86"/>
                </a:solidFill>
              </a:rPr>
              <a:t>2020.10.12.</a:t>
            </a:r>
            <a:r>
              <a:rPr lang="ko-KR" altLang="en-US" sz="1000" spc="20" dirty="0">
                <a:solidFill>
                  <a:srgbClr val="004C86"/>
                </a:solidFill>
              </a:rPr>
              <a:t>월요일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46"/>
          <a:stretch/>
        </p:blipFill>
        <p:spPr>
          <a:xfrm>
            <a:off x="1353" y="4659982"/>
            <a:ext cx="9141293" cy="3062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9" t="43174" r="9681" b="39944"/>
          <a:stretch/>
        </p:blipFill>
        <p:spPr>
          <a:xfrm>
            <a:off x="653567" y="4902649"/>
            <a:ext cx="998162" cy="1271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7" r="-1"/>
          <a:stretch/>
        </p:blipFill>
        <p:spPr>
          <a:xfrm>
            <a:off x="653567" y="505605"/>
            <a:ext cx="625985" cy="69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27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685021"/>
            <a:ext cx="853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10" dirty="0">
                <a:solidFill>
                  <a:srgbClr val="004C86"/>
                </a:solidFill>
              </a:rPr>
              <a:t>Embedding – Word2Vec (CBOW)</a:t>
            </a:r>
            <a:endParaRPr lang="ko-KR" altLang="en-US" b="1" spc="-110" dirty="0">
              <a:solidFill>
                <a:srgbClr val="004C8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46"/>
          <a:stretch/>
        </p:blipFill>
        <p:spPr>
          <a:xfrm>
            <a:off x="1353" y="4837246"/>
            <a:ext cx="9141293" cy="3062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39828E-FAFB-9848-BAA8-AEFDA7C1D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49" y="1479550"/>
            <a:ext cx="5219700" cy="218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C55B85-B691-D147-86B3-04DCC7750013}"/>
              </a:ext>
            </a:extLst>
          </p:cNvPr>
          <p:cNvSpPr txBox="1"/>
          <p:nvPr/>
        </p:nvSpPr>
        <p:spPr>
          <a:xfrm>
            <a:off x="2689092" y="3788933"/>
            <a:ext cx="3765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ko-KR" altLang="en-US" sz="11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입력층과</a:t>
            </a:r>
            <a:r>
              <a:rPr lang="ko-KR" altLang="en-US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출력층</a:t>
            </a:r>
            <a:r>
              <a:rPr lang="ko-KR" altLang="en-US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사이에 하나의 </a:t>
            </a:r>
            <a:r>
              <a:rPr lang="ko-KR" altLang="en-US" sz="11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은닉층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투사층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만 존재한다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ko-KR" altLang="en-US" sz="11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투사층의</a:t>
            </a:r>
            <a:r>
              <a:rPr lang="ko-KR" altLang="en-US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크기 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ko-KR" altLang="en-US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 </a:t>
            </a:r>
            <a:r>
              <a:rPr lang="ko-KR" altLang="en-US" sz="11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임베딩하고</a:t>
            </a:r>
            <a:r>
              <a:rPr lang="ko-KR" altLang="en-US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난 뒤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벡터의 차원이 된다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CBOW</a:t>
            </a:r>
            <a:r>
              <a:rPr lang="ko-KR" altLang="en-US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주변 단어로 중심 단어를 더 정확하게 맞추기 위해 계속해서 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ko-KR" altLang="en-US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W’</a:t>
            </a:r>
            <a:r>
              <a:rPr lang="ko-KR" altLang="en-US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학습해가는 구조이다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100" spc="-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910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685021"/>
            <a:ext cx="853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10" dirty="0">
                <a:solidFill>
                  <a:srgbClr val="004C86"/>
                </a:solidFill>
              </a:rPr>
              <a:t>Embedding – Word2Vec (CBOW)</a:t>
            </a:r>
            <a:endParaRPr lang="ko-KR" altLang="en-US" b="1" spc="-110" dirty="0">
              <a:solidFill>
                <a:srgbClr val="004C8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46"/>
          <a:stretch/>
        </p:blipFill>
        <p:spPr>
          <a:xfrm>
            <a:off x="1353" y="4837246"/>
            <a:ext cx="9141293" cy="3062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7F5F3D6-6ED9-B34C-9C34-E4C17E91A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199" y="1383699"/>
            <a:ext cx="5435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94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685021"/>
            <a:ext cx="853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10" dirty="0">
                <a:solidFill>
                  <a:srgbClr val="004C86"/>
                </a:solidFill>
              </a:rPr>
              <a:t>Embedding – Word2Vec (CBOW)</a:t>
            </a:r>
            <a:endParaRPr lang="ko-KR" altLang="en-US" b="1" spc="-110" dirty="0">
              <a:solidFill>
                <a:srgbClr val="004C8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46"/>
          <a:stretch/>
        </p:blipFill>
        <p:spPr>
          <a:xfrm>
            <a:off x="1353" y="4837246"/>
            <a:ext cx="9141293" cy="3062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D77C381-C4CE-B849-AFD8-00B04D1B1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49" y="1282099"/>
            <a:ext cx="5321300" cy="3327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C01A583-05BF-DC4C-A822-4ECE74631997}"/>
              </a:ext>
            </a:extLst>
          </p:cNvPr>
          <p:cNvSpPr/>
          <p:nvPr/>
        </p:nvSpPr>
        <p:spPr>
          <a:xfrm>
            <a:off x="4877780" y="1995686"/>
            <a:ext cx="1926468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6768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685021"/>
            <a:ext cx="853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10" dirty="0">
                <a:solidFill>
                  <a:srgbClr val="004C86"/>
                </a:solidFill>
              </a:rPr>
              <a:t>Embedding – Word2Vec (CBOW)</a:t>
            </a:r>
            <a:endParaRPr lang="ko-KR" altLang="en-US" b="1" spc="-110" dirty="0">
              <a:solidFill>
                <a:srgbClr val="004C8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46"/>
          <a:stretch/>
        </p:blipFill>
        <p:spPr>
          <a:xfrm>
            <a:off x="1353" y="4837246"/>
            <a:ext cx="9141293" cy="3062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FECA28-3D02-A34B-83EA-8ABD91D81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99" y="1054353"/>
            <a:ext cx="6273800" cy="207010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EE9A77B2-B7C7-0D42-B853-DD7F022F046C}"/>
              </a:ext>
            </a:extLst>
          </p:cNvPr>
          <p:cNvGrpSpPr/>
          <p:nvPr/>
        </p:nvGrpSpPr>
        <p:grpSpPr>
          <a:xfrm>
            <a:off x="1542313" y="3364216"/>
            <a:ext cx="6059372" cy="1094263"/>
            <a:chOff x="611560" y="3124453"/>
            <a:chExt cx="6059372" cy="109426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232214C-E259-B24B-A6E6-CC95CC230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3124453"/>
              <a:ext cx="2209800" cy="660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10C614-41E7-E145-99D2-FA0F088C5D86}"/>
                </a:ext>
              </a:extLst>
            </p:cNvPr>
            <p:cNvSpPr txBox="1"/>
            <p:nvPr/>
          </p:nvSpPr>
          <p:spPr>
            <a:xfrm>
              <a:off x="2555776" y="3389039"/>
              <a:ext cx="41151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100" spc="-9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를</a:t>
              </a:r>
              <a:r>
                <a:rPr lang="ko-KR" altLang="en-US" sz="1100" spc="-9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최소화하는 방향으로 </a:t>
              </a:r>
              <a:r>
                <a:rPr lang="ko-KR" altLang="en-US" sz="1100" spc="-9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역전파를</a:t>
              </a:r>
              <a:r>
                <a:rPr lang="ko-KR" altLang="en-US" sz="1100" spc="-9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수행하면서 </a:t>
              </a:r>
              <a:r>
                <a:rPr lang="en-US" altLang="ko-KR" sz="1100" spc="-9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</a:t>
              </a:r>
              <a:r>
                <a:rPr lang="ko-KR" altLang="en-US" sz="1100" spc="-9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와 </a:t>
              </a:r>
              <a:r>
                <a:rPr lang="en-US" altLang="ko-KR" sz="1100" spc="-9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W’</a:t>
              </a:r>
              <a:r>
                <a:rPr lang="ko-KR" altLang="en-US" sz="1100" spc="-9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가 학습이 되며</a:t>
              </a:r>
              <a:r>
                <a:rPr lang="en-US" altLang="ko-KR" sz="1100" spc="-9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</a:t>
              </a:r>
              <a:r>
                <a:rPr lang="ko-KR" altLang="en-US" sz="1100" spc="-9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BBB61B-C780-314F-A8D0-4FF5521D202A}"/>
                </a:ext>
              </a:extLst>
            </p:cNvPr>
            <p:cNvSpPr txBox="1"/>
            <p:nvPr/>
          </p:nvSpPr>
          <p:spPr>
            <a:xfrm>
              <a:off x="611560" y="3787829"/>
              <a:ext cx="60593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100" spc="-9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학습이 다 되었다면 </a:t>
              </a:r>
              <a:r>
                <a:rPr lang="en-US" altLang="ko-KR" sz="1100" spc="-9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</a:t>
              </a:r>
              <a:r>
                <a:rPr lang="ko-KR" altLang="en-US" sz="1100" spc="-9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차원의 크기를 갖는 </a:t>
              </a:r>
              <a:r>
                <a:rPr lang="en-US" altLang="ko-KR" sz="1100" spc="-9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</a:t>
              </a:r>
              <a:r>
                <a:rPr lang="ko-KR" altLang="en-US" sz="1100" spc="-9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의 행이나 </a:t>
              </a:r>
              <a:r>
                <a:rPr lang="en-US" altLang="ko-KR" sz="1100" spc="-9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W’</a:t>
              </a:r>
              <a:r>
                <a:rPr lang="ko-KR" altLang="en-US" sz="1100" spc="-9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의 열로부터 어떤 것을 </a:t>
              </a:r>
              <a:r>
                <a:rPr lang="ko-KR" altLang="en-US" sz="1100" spc="-9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임베딩</a:t>
              </a:r>
              <a:r>
                <a:rPr lang="ko-KR" altLang="en-US" sz="1100" spc="-9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벡터로 사용할지 결정한다</a:t>
              </a:r>
              <a:r>
                <a:rPr lang="en-US" altLang="ko-KR" sz="1100" spc="-9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r>
                <a:rPr lang="ko-KR" altLang="en-US" sz="1100" spc="-9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이때</a:t>
              </a:r>
              <a:r>
                <a:rPr lang="en-US" altLang="ko-KR" sz="1100" spc="-9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</a:t>
              </a:r>
              <a:r>
                <a:rPr lang="ko-KR" altLang="en-US" sz="1100" spc="-9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spc="-9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</a:t>
              </a:r>
              <a:r>
                <a:rPr lang="ko-KR" altLang="en-US" sz="1100" spc="-9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와 </a:t>
              </a:r>
              <a:r>
                <a:rPr lang="en-US" altLang="ko-KR" sz="1100" spc="-9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W’</a:t>
              </a:r>
              <a:r>
                <a:rPr lang="ko-KR" altLang="en-US" sz="1100" spc="-9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의 평균치를 가지고 </a:t>
              </a:r>
              <a:r>
                <a:rPr lang="ko-KR" altLang="en-US" sz="1100" spc="-9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임베딩</a:t>
              </a:r>
              <a:r>
                <a:rPr lang="ko-KR" altLang="en-US" sz="1100" spc="-9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벡터를 선택하기도 한다</a:t>
              </a:r>
              <a:r>
                <a:rPr lang="en-US" altLang="ko-KR" sz="1100" spc="-9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ko-KR" altLang="en-US" sz="1100" spc="-9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5024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685021"/>
            <a:ext cx="853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10" dirty="0">
                <a:solidFill>
                  <a:srgbClr val="004C86"/>
                </a:solidFill>
              </a:rPr>
              <a:t>Loss Functions</a:t>
            </a:r>
            <a:endParaRPr lang="ko-KR" altLang="en-US" b="1" spc="-110" dirty="0">
              <a:solidFill>
                <a:srgbClr val="004C8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46"/>
          <a:stretch/>
        </p:blipFill>
        <p:spPr>
          <a:xfrm>
            <a:off x="1353" y="4837246"/>
            <a:ext cx="9141293" cy="306254"/>
          </a:xfrm>
          <a:prstGeom prst="rect">
            <a:avLst/>
          </a:prstGeom>
        </p:spPr>
      </p:pic>
      <p:graphicFrame>
        <p:nvGraphicFramePr>
          <p:cNvPr id="30" name="표 30">
            <a:extLst>
              <a:ext uri="{FF2B5EF4-FFF2-40B4-BE49-F238E27FC236}">
                <a16:creationId xmlns:a16="http://schemas.microsoft.com/office/drawing/2014/main" id="{99F07319-FB86-D34B-A3CA-B653C72A2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766954"/>
              </p:ext>
            </p:extLst>
          </p:nvPr>
        </p:nvGraphicFramePr>
        <p:xfrm>
          <a:off x="1524000" y="1169316"/>
          <a:ext cx="6096000" cy="3561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47875857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09284853"/>
                    </a:ext>
                  </a:extLst>
                </a:gridCol>
              </a:tblGrid>
              <a:tr h="31916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Loss Function</a:t>
                      </a:r>
                      <a:endParaRPr lang="ko-Kore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Formula</a:t>
                      </a:r>
                      <a:endParaRPr lang="ko-Kore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868963"/>
                  </a:ext>
                </a:extLst>
              </a:tr>
              <a:tr h="54041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Cross Entropy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8545062"/>
                  </a:ext>
                </a:extLst>
              </a:tr>
              <a:tr h="54041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Additive Angular Margin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831229"/>
                  </a:ext>
                </a:extLst>
              </a:tr>
              <a:tr h="54041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Center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357373"/>
                  </a:ext>
                </a:extLst>
              </a:tr>
              <a:tr h="54041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Congenerous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157880"/>
                  </a:ext>
                </a:extLst>
              </a:tr>
              <a:tr h="54041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Contrastive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053639"/>
                  </a:ext>
                </a:extLst>
              </a:tr>
              <a:tr h="54041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Triplet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0780914"/>
                  </a:ext>
                </a:extLst>
              </a:tr>
            </a:tbl>
          </a:graphicData>
        </a:graphic>
      </p:graphicFrame>
      <p:pic>
        <p:nvPicPr>
          <p:cNvPr id="34" name="그림 33" descr="텍스트이(가) 표시된 사진&#10;&#10;자동 생성된 설명">
            <a:extLst>
              <a:ext uri="{FF2B5EF4-FFF2-40B4-BE49-F238E27FC236}">
                <a16:creationId xmlns:a16="http://schemas.microsoft.com/office/drawing/2014/main" id="{E9BCDC2B-C1D7-C44B-8194-ADC3655DA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0" y="2137501"/>
            <a:ext cx="2159000" cy="317500"/>
          </a:xfrm>
          <a:prstGeom prst="rect">
            <a:avLst/>
          </a:prstGeom>
        </p:spPr>
      </p:pic>
      <p:pic>
        <p:nvPicPr>
          <p:cNvPr id="36" name="그림 35" descr="텍스트이(가) 표시된 사진&#10;&#10;자동 생성된 설명">
            <a:extLst>
              <a:ext uri="{FF2B5EF4-FFF2-40B4-BE49-F238E27FC236}">
                <a16:creationId xmlns:a16="http://schemas.microsoft.com/office/drawing/2014/main" id="{20D867C1-CE79-9940-9CE2-6028C919F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2585508"/>
            <a:ext cx="1803400" cy="508000"/>
          </a:xfrm>
          <a:prstGeom prst="rect">
            <a:avLst/>
          </a:prstGeom>
        </p:spPr>
      </p:pic>
      <p:pic>
        <p:nvPicPr>
          <p:cNvPr id="38" name="그림 37" descr="텍스트이(가) 표시된 사진&#10;&#10;자동 생성된 설명">
            <a:extLst>
              <a:ext uri="{FF2B5EF4-FFF2-40B4-BE49-F238E27FC236}">
                <a16:creationId xmlns:a16="http://schemas.microsoft.com/office/drawing/2014/main" id="{C27784C4-5DF0-8243-9BD9-B0562875CE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875" y="3224015"/>
            <a:ext cx="1492250" cy="317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90C1299C-C8FE-1843-9FC9-31772C280E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672022"/>
            <a:ext cx="2133600" cy="508000"/>
          </a:xfrm>
          <a:prstGeom prst="rect">
            <a:avLst/>
          </a:prstGeom>
        </p:spPr>
      </p:pic>
      <p:pic>
        <p:nvPicPr>
          <p:cNvPr id="42" name="그림 41" descr="텍스트이(가) 표시된 사진&#10;&#10;자동 생성된 설명">
            <a:extLst>
              <a:ext uri="{FF2B5EF4-FFF2-40B4-BE49-F238E27FC236}">
                <a16:creationId xmlns:a16="http://schemas.microsoft.com/office/drawing/2014/main" id="{C28EA93C-ECE0-3847-923D-C656D35543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197210"/>
            <a:ext cx="2133600" cy="508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CB52B2CC-3F1B-5C41-B424-0783A5E21A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498994"/>
            <a:ext cx="19812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01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685021"/>
            <a:ext cx="853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10" dirty="0">
                <a:solidFill>
                  <a:srgbClr val="004C86"/>
                </a:solidFill>
              </a:rPr>
              <a:t>Experiments &amp; Results</a:t>
            </a:r>
            <a:endParaRPr lang="ko-KR" altLang="en-US" b="1" spc="-110" dirty="0">
              <a:solidFill>
                <a:srgbClr val="004C8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46"/>
          <a:stretch/>
        </p:blipFill>
        <p:spPr>
          <a:xfrm>
            <a:off x="1353" y="4837246"/>
            <a:ext cx="9141293" cy="306254"/>
          </a:xfrm>
          <a:prstGeom prst="rect">
            <a:avLst/>
          </a:prstGeom>
        </p:spPr>
      </p:pic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A912578E-3CA9-DD4F-A94F-018F6ADF8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83080"/>
            <a:ext cx="3139440" cy="15773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8AFA15B-6ECB-CA44-8264-2D00E1B70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442970"/>
            <a:ext cx="1257300" cy="2921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35ED628-2A0B-8841-873B-39227A260C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54" y="3813748"/>
            <a:ext cx="1117600" cy="2921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DE88856-C4E1-E047-8A12-A63A1D8BE5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184526"/>
            <a:ext cx="3213100" cy="4572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AD1F447-0DCD-2E44-B551-F66D238BCD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543900"/>
            <a:ext cx="3810000" cy="23431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5CC5A5C-91CB-D644-8C46-BAD4E3FB2572}"/>
              </a:ext>
            </a:extLst>
          </p:cNvPr>
          <p:cNvSpPr txBox="1"/>
          <p:nvPr/>
        </p:nvSpPr>
        <p:spPr>
          <a:xfrm>
            <a:off x="611560" y="1261085"/>
            <a:ext cx="68042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05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Classifier : KNN (K – Nearest Neighbor)</a:t>
            </a:r>
            <a:endParaRPr lang="ko-KR" altLang="en-US" sz="1050" spc="-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355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685021"/>
            <a:ext cx="853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10" dirty="0">
                <a:solidFill>
                  <a:srgbClr val="004C86"/>
                </a:solidFill>
              </a:rPr>
              <a:t>Conclusion</a:t>
            </a:r>
            <a:endParaRPr lang="ko-KR" altLang="en-US" b="1" spc="-110" dirty="0">
              <a:solidFill>
                <a:srgbClr val="004C8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46"/>
          <a:stretch/>
        </p:blipFill>
        <p:spPr>
          <a:xfrm>
            <a:off x="1353" y="4837246"/>
            <a:ext cx="9141293" cy="3062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E4B3AE-9979-964C-ACB1-7DF731CA4E3F}"/>
              </a:ext>
            </a:extLst>
          </p:cNvPr>
          <p:cNvSpPr txBox="1"/>
          <p:nvPr/>
        </p:nvSpPr>
        <p:spPr>
          <a:xfrm>
            <a:off x="611560" y="1035444"/>
            <a:ext cx="7200802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100" b="1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목적</a:t>
            </a: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ko-KR" altLang="en-US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네이버 영화 리뷰 긍정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부정 분류</a:t>
            </a:r>
            <a:endParaRPr lang="en-US" altLang="ko-KR" sz="1100" spc="-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</a:pPr>
            <a:endParaRPr lang="en-US" altLang="ko-KR" sz="1100" b="1" spc="-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ko-KR" altLang="en-US" sz="1100" b="1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통제변인</a:t>
            </a:r>
            <a:endParaRPr lang="ko-KR" altLang="en-US" sz="1100" spc="-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ko-KR" altLang="en-US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프레임워크 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altLang="ko-KR" sz="11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Pytorch</a:t>
            </a:r>
            <a:endParaRPr lang="en-US" altLang="ko-KR" sz="1100" spc="-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ko-KR" altLang="en-US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altLang="ko-KR" sz="11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Naver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sentiment movie corpus v1.0 (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https://github.com/e9t/nsmc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임베딩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</a:p>
          <a:p>
            <a:pPr>
              <a:spcBef>
                <a:spcPts val="600"/>
              </a:spcBef>
            </a:pP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ko-KR" altLang="en-US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위키백과 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(https://</a:t>
            </a:r>
            <a:r>
              <a:rPr lang="en-US" altLang="ko-KR" sz="11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ko.wikipedia.org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/wiki/</a:t>
            </a:r>
            <a:r>
              <a:rPr lang="ko-KR" altLang="en-US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위키백과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데이터베이스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r>
              <a:rPr lang="ko-KR" altLang="en-US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다운로드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altLang="ko-KR" sz="11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KorQuAD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https://korquad.github.io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altLang="ko-KR" sz="11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Naver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sentiment movie corpus v1.0 (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https://github.com/e9t/nsmc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ko-KR" altLang="en-US" sz="11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임베딩</a:t>
            </a:r>
            <a:r>
              <a:rPr lang="ko-KR" altLang="en-US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Word2Vec (CBOW,</a:t>
            </a:r>
            <a:r>
              <a:rPr lang="ko-KR" altLang="en-US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Skip-gram)</a:t>
            </a: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ko-KR" altLang="en-US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분류기 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K-Nearest Neighbors</a:t>
            </a: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ko-KR" altLang="en-US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성능 평가 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10-Fold Cross Validation</a:t>
            </a:r>
            <a:r>
              <a:rPr lang="ko-KR" altLang="en-US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Precision, Recall, Accuracy, F1-score, ROC, AUC</a:t>
            </a:r>
          </a:p>
          <a:p>
            <a:pPr>
              <a:spcBef>
                <a:spcPts val="600"/>
              </a:spcBef>
            </a:pPr>
            <a:r>
              <a:rPr lang="en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ko-KR" altLang="en-US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학습 시간</a:t>
            </a:r>
            <a:endParaRPr lang="en" altLang="ko-KR" sz="1100" spc="-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ko-KR" altLang="en-US" sz="1100" b="1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조작변인</a:t>
            </a:r>
            <a:endParaRPr lang="ko-KR" altLang="en-US" sz="1100" b="1" spc="-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임베딩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손실 함수 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cross entropy(baseline loss function), additive angular margin, center, congenerous cosine, contrastive, triplet</a:t>
            </a:r>
          </a:p>
        </p:txBody>
      </p:sp>
    </p:spTree>
    <p:extLst>
      <p:ext uri="{BB962C8B-B14F-4D97-AF65-F5344CB8AC3E}">
        <p14:creationId xmlns:p14="http://schemas.microsoft.com/office/powerpoint/2010/main" val="3409422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" y="0"/>
            <a:ext cx="9141293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1879" y="1910030"/>
            <a:ext cx="2160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60" dirty="0">
                <a:solidFill>
                  <a:schemeClr val="bg1"/>
                </a:solidFill>
              </a:rPr>
              <a:t>Thank You!</a:t>
            </a:r>
            <a:endParaRPr lang="ko-KR" altLang="en-US" sz="4000" b="1" spc="-6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24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" y="0"/>
            <a:ext cx="9141293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4" y="721338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60" dirty="0">
                <a:solidFill>
                  <a:schemeClr val="bg1"/>
                </a:solidFill>
              </a:rPr>
              <a:t>Contents</a:t>
            </a:r>
            <a:endParaRPr lang="ko-KR" altLang="en-US" sz="2400" b="1" spc="-6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183003"/>
            <a:ext cx="8662056" cy="226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spc="-120" dirty="0">
                <a:solidFill>
                  <a:schemeClr val="bg1"/>
                </a:solidFill>
                <a:latin typeface="+mn-ea"/>
              </a:rPr>
              <a:t>A Metric Learning Approach to Misogyny Categorization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spc="-120" dirty="0">
                <a:solidFill>
                  <a:schemeClr val="bg1"/>
                </a:solidFill>
                <a:latin typeface="+mn-ea"/>
              </a:rPr>
              <a:t>Abstract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spc="-120" dirty="0">
                <a:solidFill>
                  <a:schemeClr val="bg1"/>
                </a:solidFill>
                <a:latin typeface="+mn-ea"/>
              </a:rPr>
              <a:t>Embedding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spc="-120" dirty="0">
                <a:solidFill>
                  <a:schemeClr val="bg1"/>
                </a:solidFill>
                <a:latin typeface="+mn-ea"/>
              </a:rPr>
              <a:t>Loss Functions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spc="-120" dirty="0">
                <a:solidFill>
                  <a:schemeClr val="bg1"/>
                </a:solidFill>
                <a:latin typeface="+mn-ea"/>
              </a:rPr>
              <a:t>Experiments</a:t>
            </a:r>
            <a:r>
              <a:rPr lang="ko-KR" altLang="en-US" sz="1600" spc="-12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spc="-120" dirty="0">
                <a:solidFill>
                  <a:schemeClr val="bg1"/>
                </a:solidFill>
                <a:latin typeface="+mn-ea"/>
              </a:rPr>
              <a:t>&amp;</a:t>
            </a:r>
            <a:r>
              <a:rPr lang="ko-KR" altLang="en-US" sz="1600" spc="-12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spc="-120" dirty="0">
                <a:solidFill>
                  <a:schemeClr val="bg1"/>
                </a:solidFill>
                <a:latin typeface="+mn-ea"/>
              </a:rPr>
              <a:t>Results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spc="-120" dirty="0">
                <a:solidFill>
                  <a:schemeClr val="bg1"/>
                </a:solidFill>
                <a:latin typeface="+mn-ea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9834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685021"/>
            <a:ext cx="853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10" dirty="0">
                <a:solidFill>
                  <a:srgbClr val="004C86"/>
                </a:solidFill>
              </a:rPr>
              <a:t>A Metric Learning Approach to Misogyny Categorization</a:t>
            </a:r>
            <a:endParaRPr lang="ko-KR" altLang="en-US" b="1" spc="-110" dirty="0">
              <a:solidFill>
                <a:srgbClr val="004C8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261085"/>
            <a:ext cx="853108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" altLang="ko-KR" sz="1400" b="1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author</a:t>
            </a:r>
            <a:r>
              <a:rPr lang="en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Juan Manuel Coria and Sahar </a:t>
            </a:r>
            <a:r>
              <a:rPr lang="en" altLang="ko-KR" sz="14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Ghannay</a:t>
            </a:r>
            <a:r>
              <a:rPr lang="en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Sophie Rosset and </a:t>
            </a:r>
            <a:r>
              <a:rPr lang="en" altLang="ko-KR" sz="14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Herv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e’ </a:t>
            </a:r>
            <a:r>
              <a:rPr lang="en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Bredin</a:t>
            </a:r>
          </a:p>
          <a:p>
            <a:pPr>
              <a:spcBef>
                <a:spcPts val="600"/>
              </a:spcBef>
            </a:pPr>
            <a:r>
              <a:rPr lang="en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( </a:t>
            </a:r>
            <a:r>
              <a:rPr lang="en" altLang="ko-KR" sz="14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Universite</a:t>
            </a:r>
            <a:r>
              <a:rPr lang="en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Paris-</a:t>
            </a:r>
            <a:r>
              <a:rPr lang="en" altLang="ko-KR" sz="14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Saclay</a:t>
            </a:r>
            <a:r>
              <a:rPr lang="en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CNRS, LIMSI )</a:t>
            </a:r>
          </a:p>
          <a:p>
            <a:pPr>
              <a:spcBef>
                <a:spcPts val="600"/>
              </a:spcBef>
            </a:pPr>
            <a:r>
              <a:rPr lang="en" altLang="ko-KR" sz="1400" b="1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booktitle</a:t>
            </a:r>
            <a:r>
              <a:rPr lang="en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Proceedings of the 5th Workshop on Representation Learning for NLP</a:t>
            </a:r>
          </a:p>
          <a:p>
            <a:pPr>
              <a:spcBef>
                <a:spcPts val="600"/>
              </a:spcBef>
            </a:pPr>
            <a:r>
              <a:rPr lang="en" altLang="ko-KR" sz="1400" b="1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month</a:t>
            </a:r>
            <a:r>
              <a:rPr lang="en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July</a:t>
            </a:r>
          </a:p>
          <a:p>
            <a:pPr>
              <a:spcBef>
                <a:spcPts val="600"/>
              </a:spcBef>
            </a:pPr>
            <a:r>
              <a:rPr lang="en" altLang="ko-KR" sz="1400" b="1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year</a:t>
            </a:r>
            <a:r>
              <a:rPr lang="en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2020</a:t>
            </a:r>
          </a:p>
          <a:p>
            <a:pPr>
              <a:spcBef>
                <a:spcPts val="600"/>
              </a:spcBef>
            </a:pPr>
            <a:r>
              <a:rPr lang="en" altLang="ko-KR" sz="1400" b="1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address</a:t>
            </a:r>
            <a:r>
              <a:rPr lang="en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Online</a:t>
            </a:r>
          </a:p>
          <a:p>
            <a:pPr>
              <a:spcBef>
                <a:spcPts val="600"/>
              </a:spcBef>
            </a:pPr>
            <a:r>
              <a:rPr lang="en" altLang="ko-KR" sz="1400" b="1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publisher</a:t>
            </a:r>
            <a:r>
              <a:rPr lang="en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Association for Computational Linguistics ( Impact Factor : 1.319 (2017) )</a:t>
            </a:r>
          </a:p>
          <a:p>
            <a:pPr>
              <a:spcBef>
                <a:spcPts val="600"/>
              </a:spcBef>
            </a:pPr>
            <a:r>
              <a:rPr lang="en" altLang="ko-KR" sz="1400" b="1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r>
              <a:rPr lang="en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https://</a:t>
            </a:r>
            <a:r>
              <a:rPr lang="en" altLang="ko-KR" sz="14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www.aclweb.org</a:t>
            </a:r>
            <a:r>
              <a:rPr lang="en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/anthology/2020.repl4nlp-1.12</a:t>
            </a:r>
          </a:p>
          <a:p>
            <a:pPr>
              <a:spcBef>
                <a:spcPts val="600"/>
              </a:spcBef>
            </a:pPr>
            <a:r>
              <a:rPr lang="en" altLang="ko-KR" sz="1400" b="1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pages</a:t>
            </a:r>
            <a:r>
              <a:rPr lang="en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89 ~ 94</a:t>
            </a:r>
            <a:endParaRPr lang="ko-KR" altLang="en-US" sz="1400" spc="-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46"/>
          <a:stretch/>
        </p:blipFill>
        <p:spPr>
          <a:xfrm>
            <a:off x="1353" y="4837246"/>
            <a:ext cx="9141293" cy="30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4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685021"/>
            <a:ext cx="853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10" dirty="0">
                <a:solidFill>
                  <a:srgbClr val="004C86"/>
                </a:solidFill>
              </a:rPr>
              <a:t>Abstract</a:t>
            </a:r>
            <a:endParaRPr lang="ko-KR" altLang="en-US" b="1" spc="-110" dirty="0">
              <a:solidFill>
                <a:srgbClr val="004C8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46"/>
          <a:stretch/>
        </p:blipFill>
        <p:spPr>
          <a:xfrm>
            <a:off x="1353" y="4837246"/>
            <a:ext cx="9141293" cy="3062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1947E0-576B-7846-BFDF-4636707AC81A}"/>
              </a:ext>
            </a:extLst>
          </p:cNvPr>
          <p:cNvSpPr txBox="1"/>
          <p:nvPr/>
        </p:nvSpPr>
        <p:spPr>
          <a:xfrm>
            <a:off x="611558" y="1125200"/>
            <a:ext cx="7200802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100" b="1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목적</a:t>
            </a: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ko-KR" altLang="en-US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여성 혐오 표현에 대한 자동 식별과 분류</a:t>
            </a:r>
            <a:endParaRPr lang="en-US" altLang="ko-KR" sz="1100" b="1" spc="-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</a:pPr>
            <a:endParaRPr lang="en-US" altLang="ko-KR" sz="1100" b="1" spc="-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ko-KR" altLang="en-US" sz="1100" b="1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통제변인</a:t>
            </a:r>
            <a:endParaRPr lang="ko-KR" altLang="en-US" sz="1100" b="1" spc="-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ko-KR" altLang="en-US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프레임워크 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" altLang="ko-KR" sz="11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Pytorch</a:t>
            </a:r>
            <a:endParaRPr lang="en" altLang="ko-KR" sz="1100" spc="-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ko-KR" altLang="en-US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AMI (Automatic Misogyny Identification)</a:t>
            </a:r>
          </a:p>
          <a:p>
            <a:pPr>
              <a:spcBef>
                <a:spcPts val="600"/>
              </a:spcBef>
            </a:pPr>
            <a:r>
              <a:rPr lang="en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https://github.com/evalita2018/data/tree/master/AMI</a:t>
            </a:r>
            <a:endParaRPr lang="en" altLang="ko-KR" sz="1100" spc="-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en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임베딩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Wikipedia</a:t>
            </a: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ko-KR" altLang="en-US" sz="11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임베딩</a:t>
            </a:r>
            <a:r>
              <a:rPr lang="ko-KR" altLang="en-US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Word2Vec (CBOW), BERT</a:t>
            </a: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ko-KR" altLang="en-US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분류기 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K-Nearest Neighbors</a:t>
            </a: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ko-KR" altLang="en-US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성능 평가 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10-</a:t>
            </a:r>
            <a:r>
              <a:rPr lang="en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Fold Cross Validation / F1-score</a:t>
            </a:r>
          </a:p>
          <a:p>
            <a:pPr>
              <a:spcBef>
                <a:spcPts val="600"/>
              </a:spcBef>
            </a:pPr>
            <a:endParaRPr lang="en" altLang="ko-KR" sz="1100" spc="-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ko-KR" altLang="en-US" sz="1100" b="1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조작변인</a:t>
            </a:r>
            <a:endParaRPr lang="ko-KR" altLang="en-US" sz="1100" b="1" spc="-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임베딩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손실 함수 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cross entropy(baseline loss function), additive angular margin, center, congenerous cosine, contrastive, triplet</a:t>
            </a:r>
          </a:p>
        </p:txBody>
      </p:sp>
    </p:spTree>
    <p:extLst>
      <p:ext uri="{BB962C8B-B14F-4D97-AF65-F5344CB8AC3E}">
        <p14:creationId xmlns:p14="http://schemas.microsoft.com/office/powerpoint/2010/main" val="125194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685021"/>
            <a:ext cx="853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10" dirty="0">
                <a:solidFill>
                  <a:srgbClr val="004C86"/>
                </a:solidFill>
              </a:rPr>
              <a:t>Embedding</a:t>
            </a:r>
            <a:endParaRPr lang="ko-KR" altLang="en-US" b="1" spc="-110" dirty="0">
              <a:solidFill>
                <a:srgbClr val="004C8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46"/>
          <a:stretch/>
        </p:blipFill>
        <p:spPr>
          <a:xfrm>
            <a:off x="1353" y="4837246"/>
            <a:ext cx="9141293" cy="306254"/>
          </a:xfrm>
          <a:prstGeom prst="rect">
            <a:avLst/>
          </a:prstGeom>
        </p:spPr>
      </p:pic>
      <p:pic>
        <p:nvPicPr>
          <p:cNvPr id="3" name="그림 2" descr="원격, 모니터, 텔레비전, 제어이(가) 표시된 사진&#10;&#10;자동 생성된 설명">
            <a:extLst>
              <a:ext uri="{FF2B5EF4-FFF2-40B4-BE49-F238E27FC236}">
                <a16:creationId xmlns:a16="http://schemas.microsoft.com/office/drawing/2014/main" id="{ADB82824-B1D8-D445-A07E-BAEBAC1E1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89" y="3051892"/>
            <a:ext cx="6484620" cy="16230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758793-5B30-854A-A87F-8FDADD90DF71}"/>
              </a:ext>
            </a:extLst>
          </p:cNvPr>
          <p:cNvSpPr txBox="1"/>
          <p:nvPr/>
        </p:nvSpPr>
        <p:spPr>
          <a:xfrm>
            <a:off x="611559" y="1261085"/>
            <a:ext cx="69127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05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자연어 처리 분야에서 </a:t>
            </a:r>
            <a:r>
              <a:rPr lang="ko-KR" altLang="en-US" sz="105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임베딩</a:t>
            </a:r>
            <a:r>
              <a:rPr lang="en-US" altLang="ko-KR" sz="105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(Embedding)</a:t>
            </a:r>
            <a:r>
              <a:rPr lang="ko-KR" altLang="en-US" sz="105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이란</a:t>
            </a:r>
            <a:r>
              <a:rPr lang="en-US" altLang="ko-KR" sz="105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05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사람이 쓰는 자연어를 기계가 이해할 수 있는 숫자의 나열인 벡터로 바꾼 결과 혹은 그 일련의 과정 전체를 의미한다</a:t>
            </a:r>
            <a:r>
              <a:rPr lang="en-US" altLang="ko-KR" sz="105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050" spc="-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2EAD6C-948C-4248-8738-ED08C7035E03}"/>
              </a:ext>
            </a:extLst>
          </p:cNvPr>
          <p:cNvSpPr txBox="1"/>
          <p:nvPr/>
        </p:nvSpPr>
        <p:spPr>
          <a:xfrm>
            <a:off x="611560" y="1877564"/>
            <a:ext cx="853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10" dirty="0">
                <a:solidFill>
                  <a:srgbClr val="004C86"/>
                </a:solidFill>
              </a:rPr>
              <a:t>Embedding – One-Hot Encoding</a:t>
            </a:r>
            <a:endParaRPr lang="ko-KR" altLang="en-US" b="1" spc="-110" dirty="0">
              <a:solidFill>
                <a:srgbClr val="004C8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E8A69F-FF58-8946-96BA-F24449B56E96}"/>
              </a:ext>
            </a:extLst>
          </p:cNvPr>
          <p:cNvSpPr txBox="1"/>
          <p:nvPr/>
        </p:nvSpPr>
        <p:spPr>
          <a:xfrm>
            <a:off x="611558" y="2441645"/>
            <a:ext cx="69127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05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단어를 벡터로 바꾸는 가장 단순한 방법은 단어에 번호를 매기고</a:t>
            </a:r>
            <a:r>
              <a:rPr lang="en-US" altLang="ko-KR" sz="105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05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그 번호에 해당하는 요소만 </a:t>
            </a:r>
            <a:r>
              <a:rPr lang="en-US" altLang="ko-KR" sz="105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105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이고 나머지는 </a:t>
            </a:r>
            <a:r>
              <a:rPr lang="en-US" altLang="ko-KR" sz="105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ko-KR" altLang="en-US" sz="105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갖는 벡터로 바꾸는 것이다</a:t>
            </a:r>
            <a:r>
              <a:rPr lang="en-US" altLang="ko-KR" sz="105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05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이렇게 단어를 벡터로 바꾸는 방식을 </a:t>
            </a:r>
            <a:r>
              <a:rPr lang="en-US" altLang="ko-KR" sz="105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one-hot encoding</a:t>
            </a:r>
            <a:r>
              <a:rPr lang="ko-KR" altLang="en-US" sz="105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이라고 한다</a:t>
            </a:r>
            <a:r>
              <a:rPr lang="en-US" altLang="ko-KR" sz="105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050" spc="-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44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685021"/>
            <a:ext cx="853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10" dirty="0">
                <a:solidFill>
                  <a:srgbClr val="004C86"/>
                </a:solidFill>
              </a:rPr>
              <a:t>Embedding – Word2Vec</a:t>
            </a:r>
            <a:endParaRPr lang="ko-KR" altLang="en-US" b="1" spc="-110" dirty="0">
              <a:solidFill>
                <a:srgbClr val="004C8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46"/>
          <a:stretch/>
        </p:blipFill>
        <p:spPr>
          <a:xfrm>
            <a:off x="1353" y="4837246"/>
            <a:ext cx="9141293" cy="3062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117F94-B388-5840-B4A8-241FED26E2C2}"/>
              </a:ext>
            </a:extLst>
          </p:cNvPr>
          <p:cNvSpPr txBox="1"/>
          <p:nvPr/>
        </p:nvSpPr>
        <p:spPr>
          <a:xfrm>
            <a:off x="3239850" y="3816603"/>
            <a:ext cx="2664297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05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단어의 주변을 보면 그 단어를 안다</a:t>
            </a:r>
            <a:r>
              <a:rPr lang="en-US" altLang="ko-KR" sz="105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altLang="ko-KR" sz="105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 shall know a word by the company it keeps.</a:t>
            </a:r>
          </a:p>
          <a:p>
            <a:pPr algn="r">
              <a:spcBef>
                <a:spcPts val="600"/>
              </a:spcBef>
            </a:pPr>
            <a:r>
              <a:rPr lang="en-US" altLang="ko-KR" sz="105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05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언어학자 </a:t>
            </a:r>
            <a:r>
              <a:rPr lang="en-US" altLang="ko-KR" sz="105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J.R. Firth (1957)</a:t>
            </a:r>
            <a:endParaRPr lang="ko-KR" altLang="en-US" sz="1050" spc="-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89534E-ED02-2043-ACEB-07FA3DA3C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13" y="1192465"/>
            <a:ext cx="570357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685021"/>
            <a:ext cx="853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10" dirty="0">
                <a:solidFill>
                  <a:srgbClr val="004C86"/>
                </a:solidFill>
              </a:rPr>
              <a:t>Embedding – Word2Vec</a:t>
            </a:r>
            <a:endParaRPr lang="ko-KR" altLang="en-US" b="1" spc="-110" dirty="0">
              <a:solidFill>
                <a:srgbClr val="004C8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46"/>
          <a:stretch/>
        </p:blipFill>
        <p:spPr>
          <a:xfrm>
            <a:off x="1353" y="4837246"/>
            <a:ext cx="9141293" cy="3062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C4C3B28-B187-C045-9735-915B39ABA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54353"/>
            <a:ext cx="4432300" cy="304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2CA608-DD4D-2E4B-A25C-59817744F2CB}"/>
              </a:ext>
            </a:extLst>
          </p:cNvPr>
          <p:cNvSpPr txBox="1"/>
          <p:nvPr/>
        </p:nvSpPr>
        <p:spPr>
          <a:xfrm>
            <a:off x="5043860" y="1270422"/>
            <a:ext cx="41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10" dirty="0">
                <a:solidFill>
                  <a:srgbClr val="004C86"/>
                </a:solidFill>
              </a:rPr>
              <a:t>CBOW</a:t>
            </a:r>
            <a:endParaRPr lang="ko-KR" altLang="en-US" b="1" spc="-110" dirty="0">
              <a:solidFill>
                <a:srgbClr val="004C8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9BDA0A-EBDE-EC40-89C6-D920B8F2EC4F}"/>
              </a:ext>
            </a:extLst>
          </p:cNvPr>
          <p:cNvSpPr txBox="1"/>
          <p:nvPr/>
        </p:nvSpPr>
        <p:spPr>
          <a:xfrm>
            <a:off x="5042506" y="1639754"/>
            <a:ext cx="3633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주변에 있는 주변 단어들을 가지고 중심 단어 하나를 맞추는 과정에서 학습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B64674-22FE-5045-92AC-2BED2CE2D2B9}"/>
              </a:ext>
            </a:extLst>
          </p:cNvPr>
          <p:cNvSpPr txBox="1"/>
          <p:nvPr/>
        </p:nvSpPr>
        <p:spPr>
          <a:xfrm>
            <a:off x="5043860" y="2372381"/>
            <a:ext cx="41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10" dirty="0">
                <a:solidFill>
                  <a:srgbClr val="004C86"/>
                </a:solidFill>
              </a:rPr>
              <a:t>Skip-gram</a:t>
            </a:r>
            <a:endParaRPr lang="ko-KR" altLang="en-US" b="1" spc="-110" dirty="0">
              <a:solidFill>
                <a:srgbClr val="004C8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64E4E3-5F95-144B-B1CC-C4B591531F80}"/>
              </a:ext>
            </a:extLst>
          </p:cNvPr>
          <p:cNvSpPr txBox="1"/>
          <p:nvPr/>
        </p:nvSpPr>
        <p:spPr>
          <a:xfrm>
            <a:off x="5042506" y="2741713"/>
            <a:ext cx="3489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타깃 단어를 가지고 주변 문맥 단어가 무엇일지 예측하는 과정에서 학습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CAED2E-2BAF-B441-AAC4-3F79401789DA}"/>
              </a:ext>
            </a:extLst>
          </p:cNvPr>
          <p:cNvSpPr txBox="1"/>
          <p:nvPr/>
        </p:nvSpPr>
        <p:spPr>
          <a:xfrm>
            <a:off x="5062478" y="3476606"/>
            <a:ext cx="33979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일반적으로 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Skip-gram</a:t>
            </a:r>
            <a:r>
              <a:rPr lang="ko-KR" altLang="en-US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같은 말뭉치로도 더 많은 학습 데이터를 확보할 수 있어 </a:t>
            </a:r>
            <a:r>
              <a:rPr lang="ko-KR" altLang="en-US" sz="1100" spc="-9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임베딩</a:t>
            </a:r>
            <a:r>
              <a:rPr lang="ko-KR" altLang="en-US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품질이 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CBOW</a:t>
            </a:r>
            <a:r>
              <a:rPr lang="ko-KR" altLang="en-US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보다 좋은 경향이 있다</a:t>
            </a:r>
            <a:r>
              <a:rPr lang="en-US" altLang="ko-KR" sz="11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100" spc="-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89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685021"/>
            <a:ext cx="853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10" dirty="0">
                <a:solidFill>
                  <a:srgbClr val="004C86"/>
                </a:solidFill>
              </a:rPr>
              <a:t>Embedding – Word2Vec</a:t>
            </a:r>
            <a:endParaRPr lang="ko-KR" altLang="en-US" b="1" spc="-110" dirty="0">
              <a:solidFill>
                <a:srgbClr val="004C8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46"/>
          <a:stretch/>
        </p:blipFill>
        <p:spPr>
          <a:xfrm>
            <a:off x="1353" y="4837246"/>
            <a:ext cx="9141293" cy="3062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ABC138-ED30-8546-8E76-0594320A1D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1054353"/>
            <a:ext cx="2971800" cy="3429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11222AC-9ACF-2843-8657-E1EA2FB77E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054353"/>
            <a:ext cx="3154680" cy="3429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8AEB41B-3B7A-E149-9EBE-3DCD1835AB99}"/>
              </a:ext>
            </a:extLst>
          </p:cNvPr>
          <p:cNvSpPr txBox="1"/>
          <p:nvPr/>
        </p:nvSpPr>
        <p:spPr>
          <a:xfrm>
            <a:off x="3995936" y="4243412"/>
            <a:ext cx="5760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altLang="ko-KR" sz="1050" b="1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CBOW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B67C86-1F47-8A4F-AD5E-FB34F098AB29}"/>
              </a:ext>
            </a:extLst>
          </p:cNvPr>
          <p:cNvSpPr txBox="1"/>
          <p:nvPr/>
        </p:nvSpPr>
        <p:spPr>
          <a:xfrm>
            <a:off x="4571999" y="4248487"/>
            <a:ext cx="7920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050" b="1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Skip-gram</a:t>
            </a:r>
          </a:p>
        </p:txBody>
      </p:sp>
    </p:spTree>
    <p:extLst>
      <p:ext uri="{BB962C8B-B14F-4D97-AF65-F5344CB8AC3E}">
        <p14:creationId xmlns:p14="http://schemas.microsoft.com/office/powerpoint/2010/main" val="386215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685021"/>
            <a:ext cx="853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10" dirty="0">
                <a:solidFill>
                  <a:srgbClr val="004C86"/>
                </a:solidFill>
              </a:rPr>
              <a:t>Embedding – Word2Vec (CBOW)</a:t>
            </a:r>
            <a:endParaRPr lang="ko-KR" altLang="en-US" b="1" spc="-110" dirty="0">
              <a:solidFill>
                <a:srgbClr val="004C8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46"/>
          <a:stretch/>
        </p:blipFill>
        <p:spPr>
          <a:xfrm>
            <a:off x="1353" y="4837246"/>
            <a:ext cx="9141293" cy="306254"/>
          </a:xfrm>
          <a:prstGeom prst="rect">
            <a:avLst/>
          </a:prstGeom>
        </p:spPr>
      </p:pic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42D82686-B137-D249-9DDA-20A257760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3394"/>
            <a:ext cx="4057650" cy="2752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4BEC76-636D-7C46-B7D0-809BCEC51B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210" y="2159006"/>
            <a:ext cx="4229100" cy="1841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E3FBF3-36C4-BD48-A1FC-517D56AAC822}"/>
              </a:ext>
            </a:extLst>
          </p:cNvPr>
          <p:cNvSpPr txBox="1"/>
          <p:nvPr/>
        </p:nvSpPr>
        <p:spPr>
          <a:xfrm>
            <a:off x="611560" y="1227400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예문 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fat cat sat on the mat</a:t>
            </a:r>
            <a:endParaRPr lang="ko-KR" altLang="en-US" sz="1400" spc="-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516A3-3FC4-7A48-B97F-C221CD54B29C}"/>
              </a:ext>
            </a:extLst>
          </p:cNvPr>
          <p:cNvSpPr txBox="1"/>
          <p:nvPr/>
        </p:nvSpPr>
        <p:spPr>
          <a:xfrm>
            <a:off x="4571999" y="1223739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중심 단어가 </a:t>
            </a:r>
            <a:r>
              <a:rPr lang="en-US" altLang="ko-KR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sat</a:t>
            </a:r>
            <a:r>
              <a:rPr lang="ko-KR" altLang="en-US" sz="1400" spc="-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 경우</a:t>
            </a:r>
          </a:p>
        </p:txBody>
      </p:sp>
    </p:spTree>
    <p:extLst>
      <p:ext uri="{BB962C8B-B14F-4D97-AF65-F5344CB8AC3E}">
        <p14:creationId xmlns:p14="http://schemas.microsoft.com/office/powerpoint/2010/main" val="385138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668</Words>
  <Application>Microsoft Macintosh PowerPoint</Application>
  <PresentationFormat>화면 슬라이드 쇼(16:9)</PresentationFormat>
  <Paragraphs>102</Paragraphs>
  <Slides>17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</dc:creator>
  <cp:lastModifiedBy>김남혁</cp:lastModifiedBy>
  <cp:revision>145</cp:revision>
  <dcterms:created xsi:type="dcterms:W3CDTF">2019-01-28T05:00:01Z</dcterms:created>
  <dcterms:modified xsi:type="dcterms:W3CDTF">2020-10-12T00:08:10Z</dcterms:modified>
</cp:coreProperties>
</file>