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9.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p:cViewPr>
        <p:scale>
          <a:sx n="163" d="100"/>
          <a:sy n="163"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Text box"/>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&lt;#&gt;</a:t>
            </a:fld>
            <a:endParaRPr lang="zh-CN" altLang="en-US" sz="1200">
              <a:latin typeface="Aptos" pitchFamily="0" charset="0"/>
              <a:ea typeface="等线" pitchFamily="0" charset="0"/>
              <a:cs typeface="Aptos" pitchFamily="0" charset="0"/>
            </a:endParaRPr>
          </a:p>
        </p:txBody>
      </p:sp>
      <p:sp>
        <p:nvSpPr>
          <p:cNvPr id="18" name="Text box"/>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Aptos" pitchFamily="0" charset="0"/>
              <a:ea typeface="等线" pitchFamily="0" charset="0"/>
              <a:cs typeface="Aptos" pitchFamily="0" charset="0"/>
            </a:endParaRPr>
          </a:p>
        </p:txBody>
      </p:sp>
      <p:sp>
        <p:nvSpPr>
          <p:cNvPr id="19" name="Text box"/>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Aptos" pitchFamily="0" charset="0"/>
                <a:ea typeface="等线" pitchFamily="0" charset="0"/>
                <a:cs typeface="Aptos" pitchFamily="0" charset="0"/>
              </a:rPr>
              <a:t>9/16/2025</a:t>
            </a:fld>
            <a:endParaRPr lang="zh-CN" altLang="en-US" sz="1200">
              <a:latin typeface="Aptos" pitchFamily="0" charset="0"/>
              <a:ea typeface="等线" pitchFamily="0" charset="0"/>
              <a:cs typeface="Aptos" pitchFamily="0" charset="0"/>
            </a:endParaRPr>
          </a:p>
        </p:txBody>
      </p:sp>
      <p:sp>
        <p:nvSpPr>
          <p:cNvPr id="20" name="Object"/>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21" name="Text box"/>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Text box"/>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95753885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ptos" pitchFamily="0" charset="0"/>
        <a:ea typeface="等线" pitchFamily="0" charset="0"/>
        <a:cs typeface="Aptos"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ptos" pitchFamily="0" charset="0"/>
        <a:ea typeface="等线" pitchFamily="0" charset="0"/>
        <a:cs typeface="Aptos"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ptos" pitchFamily="0" charset="0"/>
        <a:ea typeface="等线" pitchFamily="0" charset="0"/>
        <a:cs typeface="Aptos"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ptos" pitchFamily="0" charset="0"/>
        <a:ea typeface="等线" pitchFamily="0" charset="0"/>
        <a:cs typeface="Aptos"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ptos" pitchFamily="0" charset="0"/>
        <a:ea typeface="等线" pitchFamily="0" charset="0"/>
        <a:cs typeface="Aptos"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ptos" pitchFamily="0" charset="0"/>
        <a:ea typeface="等线" pitchFamily="0" charset="0"/>
        <a:cs typeface="Aptos"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ptos" pitchFamily="0" charset="0"/>
        <a:ea typeface="等线" pitchFamily="0" charset="0"/>
        <a:cs typeface="Aptos"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ptos" pitchFamily="0" charset="0"/>
        <a:ea typeface="等线" pitchFamily="0" charset="0"/>
        <a:cs typeface="Aptos"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Aptos" pitchFamily="0" charset="0"/>
        <a:ea typeface="等线" pitchFamily="0" charset="0"/>
        <a:cs typeface="Aptos"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3" name="Text box"/>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1</a:t>
            </a:fld>
            <a:endParaRPr lang="zh-CN" altLang="en-US" sz="1200">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81029704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3" name="Text box"/>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10</a:t>
            </a:fld>
            <a:endParaRPr lang="zh-CN" altLang="en-US" sz="1200">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48578887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3" name="Text box"/>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11</a:t>
            </a:fld>
            <a:endParaRPr lang="zh-CN" altLang="en-US" sz="1200">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1793123406"/>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3" name="Text box"/>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12</a:t>
            </a:fld>
            <a:endParaRPr lang="zh-CN" altLang="en-US" sz="1200">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187281853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3" name="Text box"/>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13</a:t>
            </a:fld>
            <a:endParaRPr lang="zh-CN" altLang="en-US" sz="1200">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369362772"/>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3" name="Text box"/>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14</a:t>
            </a:fld>
            <a:endParaRPr lang="zh-CN" altLang="en-US" sz="1200">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1771604140"/>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3" name="Text box"/>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15</a:t>
            </a:fld>
            <a:endParaRPr lang="zh-CN" altLang="en-US" sz="1200">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68605643"/>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3" name="Text box"/>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16</a:t>
            </a:fld>
            <a:endParaRPr lang="zh-CN" altLang="en-US" sz="1200">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177128996"/>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3" name="Text box"/>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17</a:t>
            </a:fld>
            <a:endParaRPr lang="zh-CN" altLang="en-US" sz="1200">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1578315632"/>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3" name="Text box"/>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18</a:t>
            </a:fld>
            <a:endParaRPr lang="zh-CN" altLang="en-US" sz="1200">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1250436850"/>
      </p:ext>
    </p:extLst>
  </p:cSld>
  <p:clrMapOvr>
    <a:masterClrMapping/>
  </p:clrMapOvr>
</p:notes>
</file>

<file path=ppt/notesSlides/notesSlide1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3" name="Text box"/>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19</a:t>
            </a:fld>
            <a:endParaRPr lang="zh-CN" altLang="en-US" sz="1200">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199184340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Text box"/>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2</a:t>
            </a:fld>
            <a:endParaRPr lang="zh-CN" altLang="en-US" sz="1200">
              <a:latin typeface="Aptos" pitchFamily="0" charset="0"/>
              <a:ea typeface="等线" pitchFamily="0" charset="0"/>
              <a:cs typeface="Aptos" pitchFamily="0" charset="0"/>
            </a:endParaRPr>
          </a:p>
        </p:txBody>
      </p:sp>
      <p:sp>
        <p:nvSpPr>
          <p:cNvPr id="49" name="Object"/>
          <p:cNvSpPr>
            <a:spLocks noGrp="1" noChangeAspect="1"/>
          </p:cNvSpPr>
          <p:nvPr>
            <p:ph type="sldImg"/>
          </p:nvPr>
        </p:nvSpPr>
        <p:spPr>
          <a:xfrm rot="0">
            <a:off x="685800" y="1143000"/>
            <a:ext cx="5486400" cy="3086100"/>
          </a:xfrm>
          <a:prstGeom prst="rect"/>
          <a:noFill/>
          <a:ln w="12700" cmpd="sng" cap="flat">
            <a:noFill/>
            <a:prstDash val="solid"/>
            <a:miter/>
          </a:ln>
        </p:spPr>
      </p:sp>
      <p:sp>
        <p:nvSpPr>
          <p:cNvPr id="50" name="Text box"/>
          <p:cNvSpPr>
            <a:spLocks noGrp="1"/>
          </p:cNvSpPr>
          <p:nvPr>
            <p:ph type="body" idx="1"/>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
“Crafting My Digital Identity – A Responsive Portfolio Website”</a:t>
            </a:r>
            <a:endParaRPr lang="en-US" altLang="zh-CN"/>
          </a:p>
          <a:p>
            <a:endParaRPr lang="zh-CN" altLang="en-US"/>
          </a:p>
        </p:txBody>
      </p:sp>
      <p:sp>
        <p:nvSpPr>
          <p:cNvPr id="51" name="Text box"/>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t" anchorCtr="0">
            <a:prstTxWarp prst="textNoShape"/>
          </a:bodyPr>
          <a:lstStyle/>
          <a:p>
            <a:fld id="{CAD2D6BD-DE1B-4B5F-8B41-2702339687B9}" type="slidenum">
              <a:rPr lang="en-US" altLang="zh-CN" sz="1800" b="0" i="0" u="none" strike="noStrike" kern="1200" cap="none" spc="0" baseline="0">
                <a:solidFill>
                  <a:schemeClr val="tx1"/>
                </a:solidFill>
                <a:latin typeface="Droid Sans" pitchFamily="0" charset="0"/>
                <a:ea typeface="宋体" pitchFamily="0" charset="0"/>
                <a:cs typeface="Lucida Sans"/>
              </a:rPr>
              <a:t>2</a:t>
            </a:fld>
            <a:endParaRPr lang="zh-CN" altLang="en-US"/>
          </a:p>
        </p:txBody>
      </p:sp>
    </p:spTree>
    <p:extLst>
      <p:ext uri="{BB962C8B-B14F-4D97-AF65-F5344CB8AC3E}">
        <p14:creationId xmlns:p14="http://schemas.microsoft.com/office/powerpoint/2010/main" val="171377403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3" name="Text box"/>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3</a:t>
            </a:fld>
            <a:endParaRPr lang="zh-CN" altLang="en-US" sz="1200">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8018808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3" name="Text box"/>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4</a:t>
            </a:fld>
            <a:endParaRPr lang="zh-CN" altLang="en-US" sz="1200">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31992024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3" name="Text box"/>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5</a:t>
            </a:fld>
            <a:endParaRPr lang="zh-CN" altLang="en-US" sz="1200">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137695315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3" name="Text box"/>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6</a:t>
            </a:fld>
            <a:endParaRPr lang="zh-CN" altLang="en-US" sz="1200">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823966687"/>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3" name="Text box"/>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7</a:t>
            </a:fld>
            <a:endParaRPr lang="zh-CN" altLang="en-US" sz="1200">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89690711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3" name="Text box"/>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8</a:t>
            </a:fld>
            <a:endParaRPr lang="zh-CN" altLang="en-US" sz="1200">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17982583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3" name="Text box"/>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Aptos" pitchFamily="0" charset="0"/>
                <a:ea typeface="等线" pitchFamily="0" charset="0"/>
                <a:cs typeface="Aptos" pitchFamily="0" charset="0"/>
              </a:rPr>
              <a:t>9</a:t>
            </a:fld>
            <a:endParaRPr lang="zh-CN" altLang="en-US" sz="1200">
              <a:latin typeface="Aptos" pitchFamily="0" charset="0"/>
              <a:ea typeface="等线" pitchFamily="0" charset="0"/>
              <a:cs typeface="Aptos" pitchFamily="0" charset="0"/>
            </a:endParaRPr>
          </a:p>
        </p:txBody>
      </p:sp>
    </p:spTree>
    <p:extLst>
      <p:ext uri="{BB962C8B-B14F-4D97-AF65-F5344CB8AC3E}">
        <p14:creationId xmlns:p14="http://schemas.microsoft.com/office/powerpoint/2010/main" val="17089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Text box"/>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Text box"/>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95322136"/>
      </p:ext>
    </p:extLst>
  </p:cSld>
  <p:clrMapOvr>
    <a:masterClrMapping/>
  </p:clrMapOvr>
</p:sldLayout>
</file>

<file path=ppt/slideLayouts/slideLayout10.xml><?xml version="1.0" encoding="utf-8"?>
<p:sldLayout xmlns:p="http://schemas.openxmlformats.org/presentationml/2006/main" xmlns:a="http://schemas.openxmlformats.org/drawingml/2006/main" xmlns:r="http://schemas.openxmlformats.org/officeDocument/2006/relationships" type="vertTx" preserve="1">
  <p:cSld name="标题和竖排文本">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50978587"/>
      </p:ext>
    </p:extLst>
  </p:cSld>
  <p:clrMapOvr>
    <a:masterClrMapping/>
  </p:clrMapOvr>
</p:sldLayout>
</file>

<file path=ppt/slideLayouts/slideLayout11.xml><?xml version="1.0" encoding="utf-8"?>
<p:sldLayout xmlns:p="http://schemas.openxmlformats.org/presentationml/2006/main" xmlns:a="http://schemas.openxmlformats.org/drawingml/2006/main" xmlns:r="http://schemas.openxmlformats.org/officeDocument/2006/relationships" type="vertTitleAndTx" preserve="1">
  <p:cSld name="垂直排列标题与文本">
    <p:spTree>
      <p:nvGrpSpPr>
        <p:cNvPr id="1" name=""/>
        <p:cNvGrpSpPr/>
        <p:nvPr/>
      </p:nvGrpSpPr>
      <p:grpSpPr>
        <a:xfrm>
          <a:off x="0" y="0"/>
          <a:ext cx="0" cy="0"/>
          <a:chOff x="0" y="0"/>
          <a:chExt cx="0" cy="0"/>
        </a:xfrm>
      </p:grpSpPr>
      <p:sp>
        <p:nvSpPr>
          <p:cNvPr id="2" name="Text box"/>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Text box"/>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3985676"/>
      </p:ext>
    </p:extLst>
  </p:cSld>
  <p:clrMapOvr>
    <a:masterClrMapping/>
  </p:clrMapOvr>
</p:sldLayout>
</file>

<file path=ppt/slideLayouts/slideLayout12.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grpSp>
        <p:nvGrpSpPr>
          <p:cNvPr id="39" name="Combination"/>
          <p:cNvGrpSpPr>
            <a:grpSpLocks/>
          </p:cNvGrpSpPr>
          <p:nvPr/>
        </p:nvGrpSpPr>
        <p:grpSpPr>
          <a:xfrm>
            <a:off x="0" y="-8467"/>
            <a:ext cx="12192000" cy="6866467"/>
            <a:chOff x="0" y="-8467"/>
            <a:chExt cx="12192000" cy="6866467"/>
          </a:xfrm>
        </p:grpSpPr>
        <p:sp>
          <p:nvSpPr>
            <p:cNvPr id="29" name="Straight line"/>
            <p:cNvSpPr>
              <a:spLocks/>
            </p:cNvSpPr>
            <p:nvPr/>
          </p:nvSpPr>
          <p:spPr>
            <a:xfrm rot="0">
              <a:off x="9371012" y="0"/>
              <a:ext cx="1219200" cy="6858000"/>
            </a:xfrm>
            <a:prstGeom prst="line"/>
            <a:noFill/>
            <a:ln w="9525" cmpd="sng" cap="flat">
              <a:solidFill>
                <a:srgbClr val="BFBFBF"/>
              </a:solidFill>
              <a:prstDash val="solid"/>
              <a:round/>
            </a:ln>
          </p:spPr>
        </p:sp>
        <p:sp>
          <p:nvSpPr>
            <p:cNvPr id="30" name="Straight line"/>
            <p:cNvSpPr>
              <a:spLocks/>
            </p:cNvSpPr>
            <p:nvPr/>
          </p:nvSpPr>
          <p:spPr>
            <a:xfrm flipH="1" rot="0">
              <a:off x="7425267" y="3681413"/>
              <a:ext cx="4763559" cy="3176587"/>
            </a:xfrm>
            <a:prstGeom prst="line"/>
            <a:noFill/>
            <a:ln w="9525" cmpd="sng" cap="flat">
              <a:solidFill>
                <a:srgbClr val="D9D9D9"/>
              </a:solidFill>
              <a:prstDash val="solid"/>
              <a:round/>
            </a:ln>
          </p:spPr>
        </p:sp>
        <p:sp>
          <p:nvSpPr>
            <p:cNvPr id="31"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32"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33" name="Isosceles triangle"/>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34"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819">
                <a:alpha val="70000"/>
              </a:srgbClr>
            </a:solidFill>
            <a:ln w="12700" cmpd="sng" cap="flat">
              <a:noFill/>
              <a:prstDash val="solid"/>
              <a:round/>
            </a:ln>
          </p:spPr>
        </p:sp>
        <p:sp>
          <p:nvSpPr>
            <p:cNvPr id="35"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474">
                <a:alpha val="70000"/>
              </a:srgbClr>
            </a:solidFill>
            <a:ln w="12700" cmpd="sng" cap="flat">
              <a:noFill/>
              <a:prstDash val="solid"/>
              <a:round/>
            </a:ln>
          </p:spPr>
        </p:sp>
        <p:sp>
          <p:nvSpPr>
            <p:cNvPr id="36"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37" name="Isosceles triangle"/>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38" name="Isosceles triangle"/>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24" name="Text box"/>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sz="3600"/>
              <a:t>Click to edit Master title style</a:t>
            </a:r>
            <a:endParaRPr lang="zh-CN" altLang="en-US" sz="3600"/>
          </a:p>
        </p:txBody>
      </p:sp>
      <p:sp>
        <p:nvSpPr>
          <p:cNvPr id="25" name="Text box"/>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6" name="Text box"/>
          <p:cNvSpPr>
            <a:spLocks noGrp="1"/>
          </p:cNvSpPr>
          <p:nvPr>
            <p:ph type="dt" idx="10"/>
          </p:nvPr>
        </p:nvSpPr>
        <p:spPr>
          <a:xfrm rot="0">
            <a:off x="7205133" y="6041362"/>
            <a:ext cx="911939" cy="365125"/>
          </a:xfrm>
          <a:prstGeom prst="rect"/>
          <a:noFill/>
          <a:ln cmpd="sng" cap="flat">
            <a:noFill/>
            <a:prstDash val="solid"/>
            <a:miter/>
          </a:ln>
        </p:spPr>
        <p:txBody>
          <a:bodyPr vert="horz" wrap="square" lIns="91440" tIns="45720" rIns="91440" bIns="45720" anchor="ctr" anchorCtr="0">
            <a:prstTxWarp prst="textNoShape"/>
          </a:bodyPr>
          <a:lstStyle/>
          <a:p>
            <a:pPr algn="r"/>
            <a:r>
              <a:rPr lang="en-US" altLang="zh-CN" sz="900">
                <a:solidFill>
                  <a:srgbClr val="898989"/>
                </a:solidFill>
                <a:latin typeface="Trebuchet MS" pitchFamily="0" charset="0"/>
                <a:ea typeface="华文新魏" pitchFamily="0" charset="0"/>
                <a:cs typeface="Trebuchet MS" pitchFamily="0" charset="0"/>
              </a:rPr>
              <a:t>Date/Time</a:t>
            </a:r>
            <a:endParaRPr lang="zh-CN" altLang="en-US" sz="900">
              <a:solidFill>
                <a:srgbClr val="898989"/>
              </a:solidFill>
              <a:latin typeface="Trebuchet MS" pitchFamily="0" charset="0"/>
              <a:ea typeface="华文新魏" pitchFamily="0" charset="0"/>
              <a:cs typeface="Trebuchet MS" pitchFamily="0" charset="0"/>
            </a:endParaRPr>
          </a:p>
        </p:txBody>
      </p:sp>
      <p:sp>
        <p:nvSpPr>
          <p:cNvPr id="27" name="Text box"/>
          <p:cNvSpPr>
            <a:spLocks noGrp="1"/>
          </p:cNvSpPr>
          <p:nvPr>
            <p:ph type="ftr" idx="11"/>
          </p:nvPr>
        </p:nvSpPr>
        <p:spPr>
          <a:xfrm rot="0">
            <a:off x="677334" y="6041362"/>
            <a:ext cx="6297612" cy="365125"/>
          </a:xfrm>
          <a:prstGeom prst="rect"/>
          <a:noFill/>
          <a:ln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28" name="Text box"/>
          <p:cNvSpPr>
            <a:spLocks noGrp="1"/>
          </p:cNvSpPr>
          <p:nvPr>
            <p:ph type="sldNum" idx="12"/>
          </p:nvPr>
        </p:nvSpPr>
        <p:spPr>
          <a:xfrm rot="0">
            <a:off x="8590663" y="6041362"/>
            <a:ext cx="683339" cy="365125"/>
          </a:xfrm>
          <a:prstGeom prst="rect"/>
          <a:noFill/>
          <a:ln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538438666"/>
      </p:ext>
    </p:extLst>
  </p:cSld>
  <p:clrMapOvr>
    <a:masterClrMapping/>
  </p:clrMapOvr>
  <p:hf sldNum="0"/>
</p:sldLayout>
</file>

<file path=ppt/slideLayouts/slideLayout2.xml><?xml version="1.0" encoding="utf-8"?>
<p:sldLayout xmlns:p="http://schemas.openxmlformats.org/presentationml/2006/main" xmlns:a="http://schemas.openxmlformats.org/drawingml/2006/main" xmlns:r="http://schemas.openxmlformats.org/officeDocument/2006/relationships" type="obj" preserve="1">
  <p:cSld name="标题和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06683462"/>
      </p:ext>
    </p:extLst>
  </p:cSld>
  <p:clrMapOvr>
    <a:masterClrMapping/>
  </p:clrMapOvr>
</p:sldLayout>
</file>

<file path=ppt/slideLayouts/slideLayout3.xml><?xml version="1.0" encoding="utf-8"?>
<p:sldLayout xmlns:p="http://schemas.openxmlformats.org/presentationml/2006/main" xmlns:a="http://schemas.openxmlformats.org/drawingml/2006/main" xmlns:r="http://schemas.openxmlformats.org/officeDocument/2006/relationships" type="secHead" preserve="1">
  <p:cSld name="节标题">
    <p:spTree>
      <p:nvGrpSpPr>
        <p:cNvPr id="1" name=""/>
        <p:cNvGrpSpPr/>
        <p:nvPr/>
      </p:nvGrpSpPr>
      <p:grpSpPr>
        <a:xfrm>
          <a:off x="0" y="0"/>
          <a:ext cx="0" cy="0"/>
          <a:chOff x="0" y="0"/>
          <a:chExt cx="0" cy="0"/>
        </a:xfrm>
      </p:grpSpPr>
      <p:sp>
        <p:nvSpPr>
          <p:cNvPr id="2" name="Text box"/>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43445731"/>
      </p:ext>
    </p:extLst>
  </p:cSld>
  <p:clrMapOvr>
    <a:masterClrMapping/>
  </p:clrMapOvr>
</p:sldLayout>
</file>

<file path=ppt/slideLayouts/slideLayout4.xml><?xml version="1.0" encoding="utf-8"?>
<p:sldLayout xmlns:p="http://schemas.openxmlformats.org/presentationml/2006/main" xmlns:a="http://schemas.openxmlformats.org/drawingml/2006/main" xmlns:r="http://schemas.openxmlformats.org/officeDocument/2006/relationships" type="twoObj" preserve="1">
  <p:cSld name="两栏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32109004"/>
      </p:ext>
    </p:extLst>
  </p:cSld>
  <p:clrMapOvr>
    <a:masterClrMapping/>
  </p:clrMapOvr>
</p:sldLayout>
</file>

<file path=ppt/slideLayouts/slideLayout5.xml><?xml version="1.0" encoding="utf-8"?>
<p:sldLayout xmlns:p="http://schemas.openxmlformats.org/presentationml/2006/main" xmlns:a="http://schemas.openxmlformats.org/drawingml/2006/main" xmlns:r="http://schemas.openxmlformats.org/officeDocument/2006/relationships" type="twoTxTwoObj" preserve="1">
  <p:cSld name="比较">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Text box"/>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Text box"/>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8" name="Text box"/>
          <p:cNvSpPr>
            <a:spLocks noGrp="1"/>
          </p:cNvSpPr>
          <p:nvPr>
            <p:ph type="ftr" sz="quarter" idx="11"/>
          </p:nvPr>
        </p:nvSpPr>
        <p:spPr/>
        <p:txBody>
          <a:bodyPr/>
          <a:lstStyle/>
          <a:p>
            <a:endParaRPr lang="zh-CN" altLang="en-US"/>
          </a:p>
        </p:txBody>
      </p:sp>
      <p:sp>
        <p:nvSpPr>
          <p:cNvPr id="9"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32110680"/>
      </p:ext>
    </p:extLst>
  </p:cSld>
  <p:clrMapOvr>
    <a:masterClrMapping/>
  </p:clrMapOvr>
</p:sldLayout>
</file>

<file path=ppt/slideLayouts/slideLayout6.xml><?xml version="1.0" encoding="utf-8"?>
<p:sldLayout xmlns:p="http://schemas.openxmlformats.org/presentationml/2006/main" xmlns:a="http://schemas.openxmlformats.org/drawingml/2006/main" xmlns:r="http://schemas.openxmlformats.org/officeDocument/2006/relationships" type="titleOnly" preserve="1">
  <p:cSld name="仅标题">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4" name="Text box"/>
          <p:cNvSpPr>
            <a:spLocks noGrp="1"/>
          </p:cNvSpPr>
          <p:nvPr>
            <p:ph type="ftr" sz="quarter" idx="11"/>
          </p:nvPr>
        </p:nvSpPr>
        <p:spPr/>
        <p:txBody>
          <a:bodyPr/>
          <a:lstStyle/>
          <a:p>
            <a:endParaRPr lang="zh-CN" altLang="en-US"/>
          </a:p>
        </p:txBody>
      </p:sp>
      <p:sp>
        <p:nvSpPr>
          <p:cNvPr id="5"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904062005"/>
      </p:ext>
    </p:extLst>
  </p:cSld>
  <p:clrMapOvr>
    <a:masterClrMapping/>
  </p:clrMapOvr>
</p:sldLayout>
</file>

<file path=ppt/slideLayouts/slideLayout7.xml><?xml version="1.0" encoding="utf-8"?>
<p:sldLayout xmlns:p="http://schemas.openxmlformats.org/presentationml/2006/main" xmlns:a="http://schemas.openxmlformats.org/drawingml/2006/main" xmlns:r="http://schemas.openxmlformats.org/officeDocument/2006/relationships" type="blank" preserve="1">
  <p:cSld name="空白">
    <p:spTree>
      <p:nvGrpSpPr>
        <p:cNvPr id="1" name=""/>
        <p:cNvGrpSpPr/>
        <p:nvPr/>
      </p:nvGrpSpPr>
      <p:grpSpPr>
        <a:xfrm>
          <a:off x="0" y="0"/>
          <a:ext cx="0" cy="0"/>
          <a:chOff x="0" y="0"/>
          <a:chExt cx="0" cy="0"/>
        </a:xfrm>
      </p:grpSpPr>
      <p:sp>
        <p:nvSpPr>
          <p:cNvPr id="2"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3" name="Text box"/>
          <p:cNvSpPr>
            <a:spLocks noGrp="1"/>
          </p:cNvSpPr>
          <p:nvPr>
            <p:ph type="ftr" sz="quarter" idx="11"/>
          </p:nvPr>
        </p:nvSpPr>
        <p:spPr/>
        <p:txBody>
          <a:bodyPr/>
          <a:lstStyle/>
          <a:p>
            <a:endParaRPr lang="zh-CN" altLang="en-US"/>
          </a:p>
        </p:txBody>
      </p:sp>
      <p:sp>
        <p:nvSpPr>
          <p:cNvPr id="4"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510487188"/>
      </p:ext>
    </p:extLst>
  </p:cSld>
  <p:clrMapOvr>
    <a:masterClrMapping/>
  </p:clrMapOvr>
</p:sldLayout>
</file>

<file path=ppt/slideLayouts/slideLayout8.xml><?xml version="1.0" encoding="utf-8"?>
<p:sldLayout xmlns:p="http://schemas.openxmlformats.org/presentationml/2006/main" xmlns:a="http://schemas.openxmlformats.org/drawingml/2006/main" xmlns:r="http://schemas.openxmlformats.org/officeDocument/2006/relationships" type="objTx" preserve="1">
  <p:cSld name="内容与标题">
    <p:spTree>
      <p:nvGrpSpPr>
        <p:cNvPr id="1" name=""/>
        <p:cNvGrpSpPr/>
        <p:nvPr/>
      </p:nvGrpSpPr>
      <p:grpSpPr>
        <a:xfrm>
          <a:off x="0" y="0"/>
          <a:ext cx="0" cy="0"/>
          <a:chOff x="0" y="0"/>
          <a:chExt cx="0" cy="0"/>
        </a:xfrm>
      </p:grpSpPr>
      <p:sp>
        <p:nvSpPr>
          <p:cNvPr id="2" name="Text box"/>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83914875"/>
      </p:ext>
    </p:extLst>
  </p:cSld>
  <p:clrMapOvr>
    <a:masterClrMapping/>
  </p:clrMapOvr>
</p:sldLayout>
</file>

<file path=ppt/slideLayouts/slideLayout9.xml><?xml version="1.0" encoding="utf-8"?>
<p:sldLayout xmlns:p="http://schemas.openxmlformats.org/presentationml/2006/main" xmlns:a="http://schemas.openxmlformats.org/drawingml/2006/main" xmlns:r="http://schemas.openxmlformats.org/officeDocument/2006/relationships" type="picTx" preserve="1">
  <p:cSld name="图片与标题">
    <p:spTree>
      <p:nvGrpSpPr>
        <p:cNvPr id="1" name=""/>
        <p:cNvGrpSpPr/>
        <p:nvPr/>
      </p:nvGrpSpPr>
      <p:grpSpPr>
        <a:xfrm>
          <a:off x="0" y="0"/>
          <a:ext cx="0" cy="0"/>
          <a:chOff x="0" y="0"/>
          <a:chExt cx="0" cy="0"/>
        </a:xfrm>
      </p:grpSpPr>
      <p:sp>
        <p:nvSpPr>
          <p:cNvPr id="2" name="Text box"/>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box"/>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3524541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Combination"/>
          <p:cNvGrpSpPr>
            <a:grpSpLocks/>
          </p:cNvGrpSpPr>
          <p:nvPr/>
        </p:nvGrpSpPr>
        <p:grpSpPr>
          <a:xfrm>
            <a:off x="0" y="-8467"/>
            <a:ext cx="12192000" cy="6866467"/>
            <a:chOff x="0" y="-8467"/>
            <a:chExt cx="12192000" cy="6866467"/>
          </a:xfrm>
        </p:grpSpPr>
        <p:sp>
          <p:nvSpPr>
            <p:cNvPr id="2" name="Straight line"/>
            <p:cNvSpPr>
              <a:spLocks/>
            </p:cNvSpPr>
            <p:nvPr/>
          </p:nvSpPr>
          <p:spPr>
            <a:xfrm rot="0">
              <a:off x="9371012" y="0"/>
              <a:ext cx="1219200" cy="6858000"/>
            </a:xfrm>
            <a:prstGeom prst="line"/>
            <a:noFill/>
            <a:ln w="9525" cmpd="sng" cap="flat">
              <a:solidFill>
                <a:srgbClr val="BFBFBF"/>
              </a:solidFill>
              <a:prstDash val="solid"/>
              <a:round/>
            </a:ln>
          </p:spPr>
        </p:sp>
        <p:sp>
          <p:nvSpPr>
            <p:cNvPr id="3" name="Straight line"/>
            <p:cNvSpPr>
              <a:spLocks/>
            </p:cNvSpPr>
            <p:nvPr/>
          </p:nvSpPr>
          <p:spPr>
            <a:xfrm flipH="1" rot="0">
              <a:off x="7425267" y="3681413"/>
              <a:ext cx="4763559" cy="3176587"/>
            </a:xfrm>
            <a:prstGeom prst="line"/>
            <a:noFill/>
            <a:ln w="9525" cmpd="sng" cap="flat">
              <a:solidFill>
                <a:srgbClr val="D9D9D9"/>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6" name="Isosceles triangle"/>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7"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819">
                <a:alpha val="7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474">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10" name="Isosceles triangle"/>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11" name="Isosceles triangle"/>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13" name="Text box"/>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Text box"/>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Text box"/>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9/16/2025</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Text box"/>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Text box"/>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213937173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slideLayout" Target="../slideLayouts/slideLayout12.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0" name="Text box"/>
          <p:cNvSpPr>
            <a:spLocks noGrp="1"/>
          </p:cNvSpPr>
          <p:nvPr>
            <p:ph type="title"/>
          </p:nvPr>
        </p:nvSpPr>
        <p:spPr>
          <a:xfrm rot="0">
            <a:off x="3734018" y="171258"/>
            <a:ext cx="5905886" cy="89778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rebuchet MS" pitchFamily="0" charset="0"/>
                <a:ea typeface="方正姚体" pitchFamily="0" charset="0"/>
                <a:cs typeface="Lucida Sans"/>
              </a:rPr>
              <a:t>Digital portfolio </a:t>
            </a:r>
            <a:endParaRPr lang="zh-CN" altLang="en-US" sz="3600" b="0" i="0" u="none" strike="noStrike" kern="1200" cap="none" spc="0" baseline="0">
              <a:solidFill>
                <a:schemeClr val="tx1"/>
              </a:solidFill>
              <a:latin typeface="Trebuchet MS" pitchFamily="0" charset="0"/>
              <a:ea typeface="方正姚体" pitchFamily="0" charset="0"/>
              <a:cs typeface="Lucida Sans"/>
            </a:endParaRPr>
          </a:p>
        </p:txBody>
      </p:sp>
      <p:sp>
        <p:nvSpPr>
          <p:cNvPr id="41" name="Text box"/>
          <p:cNvSpPr>
            <a:spLocks noGrp="1"/>
          </p:cNvSpPr>
          <p:nvPr>
            <p:ph type="body" idx="1"/>
          </p:nvPr>
        </p:nvSpPr>
        <p:spPr>
          <a:xfrm rot="0">
            <a:off x="1313052" y="3153177"/>
            <a:ext cx="10327147" cy="740964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STUDENT NAME: </a:t>
            </a:r>
            <a:r>
              <a:rPr lang="en-US" altLang="zh-CN" sz="1800" b="0" i="0" u="none" strike="noStrike" kern="1200" cap="none" spc="0" baseline="0">
                <a:solidFill>
                  <a:srgbClr val="404040"/>
                </a:solidFill>
                <a:latin typeface="Trebuchet MS" pitchFamily="0" charset="0"/>
                <a:ea typeface="华文新魏" pitchFamily="0" charset="0"/>
                <a:cs typeface="Lucida Sans"/>
              </a:rPr>
              <a:t> </a:t>
            </a:r>
            <a:r>
              <a:rPr lang="en-US" altLang="zh-CN" sz="1800" b="0" i="0" u="none" strike="noStrike" kern="1200" cap="none" spc="0" baseline="0">
                <a:solidFill>
                  <a:srgbClr val="404040"/>
                </a:solidFill>
                <a:latin typeface="Trebuchet MS" pitchFamily="0" charset="0"/>
                <a:ea typeface="华文新魏" pitchFamily="0" charset="0"/>
                <a:cs typeface="Lucida Sans"/>
              </a:rPr>
              <a:t>KAVIYA.S</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REGISTER NUMBER AND NMID:</a:t>
            </a:r>
            <a:r>
              <a:rPr lang="en-US" altLang="zh-CN" sz="1800" b="0" i="0" u="none" strike="noStrike" kern="1200" cap="none" spc="0" baseline="0">
                <a:solidFill>
                  <a:srgbClr val="404040"/>
                </a:solidFill>
                <a:latin typeface="Trebuchet MS" pitchFamily="0" charset="0"/>
                <a:ea typeface="华文新魏" pitchFamily="0" charset="0"/>
                <a:cs typeface="Lucida Sans"/>
              </a:rPr>
              <a:t> </a:t>
            </a:r>
            <a:r>
              <a:rPr lang="en-US" altLang="zh-CN" sz="1800" b="0" i="0" u="none" strike="noStrike" kern="1200" cap="none" spc="0" baseline="0">
                <a:solidFill>
                  <a:srgbClr val="404040"/>
                </a:solidFill>
                <a:latin typeface="Trebuchet MS" pitchFamily="0" charset="0"/>
                <a:ea typeface="华文新魏" pitchFamily="0" charset="0"/>
                <a:cs typeface="Lucida Sans"/>
              </a:rPr>
              <a:t>2</a:t>
            </a:r>
            <a:r>
              <a:rPr lang="en-US" altLang="zh-CN" sz="1800" b="0" i="0" u="none" strike="noStrike" kern="1200" cap="none" spc="0" baseline="0">
                <a:solidFill>
                  <a:srgbClr val="404040"/>
                </a:solidFill>
                <a:latin typeface="Trebuchet MS" pitchFamily="0" charset="0"/>
                <a:ea typeface="华文新魏" pitchFamily="0" charset="0"/>
                <a:cs typeface="Lucida Sans"/>
              </a:rPr>
              <a:t>2</a:t>
            </a:r>
            <a:r>
              <a:rPr lang="en-US" altLang="zh-CN" sz="1800" b="0" i="0" u="none" strike="noStrike" kern="1200" cap="none" spc="0" baseline="0">
                <a:solidFill>
                  <a:srgbClr val="404040"/>
                </a:solidFill>
                <a:latin typeface="Trebuchet MS" pitchFamily="0" charset="0"/>
                <a:ea typeface="华文新魏" pitchFamily="0" charset="0"/>
                <a:cs typeface="Lucida Sans"/>
              </a:rPr>
              <a:t>2</a:t>
            </a:r>
            <a:r>
              <a:rPr lang="en-US" altLang="zh-CN" sz="1800" b="0" i="0" u="none" strike="noStrike" kern="1200" cap="none" spc="0" baseline="0">
                <a:solidFill>
                  <a:srgbClr val="404040"/>
                </a:solidFill>
                <a:latin typeface="Trebuchet MS" pitchFamily="0" charset="0"/>
                <a:ea typeface="华文新魏" pitchFamily="0" charset="0"/>
                <a:cs typeface="Lucida Sans"/>
              </a:rPr>
              <a:t>4</a:t>
            </a:r>
            <a:r>
              <a:rPr lang="en-US" altLang="zh-CN" sz="1800" b="0" i="0" u="none" strike="noStrike" kern="1200" cap="none" spc="0" baseline="0">
                <a:solidFill>
                  <a:srgbClr val="404040"/>
                </a:solidFill>
                <a:latin typeface="Trebuchet MS" pitchFamily="0" charset="0"/>
                <a:ea typeface="华文新魏" pitchFamily="0" charset="0"/>
                <a:cs typeface="Lucida Sans"/>
              </a:rPr>
              <a:t>0</a:t>
            </a:r>
            <a:r>
              <a:rPr lang="en-US" altLang="zh-CN" sz="1800" b="0" i="0" u="none" strike="noStrike" kern="1200" cap="none" spc="0" baseline="0">
                <a:solidFill>
                  <a:srgbClr val="404040"/>
                </a:solidFill>
                <a:latin typeface="Trebuchet MS" pitchFamily="0" charset="0"/>
                <a:ea typeface="华文新魏" pitchFamily="0" charset="0"/>
                <a:cs typeface="Lucida Sans"/>
              </a:rPr>
              <a:t>9</a:t>
            </a:r>
            <a:r>
              <a:rPr lang="en-US" altLang="zh-CN" sz="1800" b="0" i="0" u="none" strike="noStrike" kern="1200" cap="none" spc="0" baseline="0">
                <a:solidFill>
                  <a:srgbClr val="404040"/>
                </a:solidFill>
                <a:latin typeface="Trebuchet MS" pitchFamily="0" charset="0"/>
                <a:ea typeface="华文新魏" pitchFamily="0" charset="0"/>
                <a:cs typeface="Lucida Sans"/>
              </a:rPr>
              <a:t>8</a:t>
            </a:r>
            <a:r>
              <a:rPr lang="en-US" altLang="zh-CN" sz="1800" b="0" i="0" u="none" strike="noStrike" kern="1200" cap="none" spc="0" baseline="0">
                <a:solidFill>
                  <a:srgbClr val="404040"/>
                </a:solidFill>
                <a:latin typeface="Trebuchet MS" pitchFamily="0" charset="0"/>
                <a:ea typeface="华文新魏" pitchFamily="0" charset="0"/>
                <a:cs typeface="Lucida Sans"/>
              </a:rPr>
              <a:t>67</a:t>
            </a:r>
            <a:r>
              <a:rPr lang="en-US" altLang="zh-CN" sz="1800" b="0" i="0" u="none" strike="noStrike" kern="1200" cap="none" spc="0" baseline="0">
                <a:solidFill>
                  <a:srgbClr val="404040"/>
                </a:solidFill>
                <a:latin typeface="Trebuchet MS" pitchFamily="0" charset="0"/>
                <a:ea typeface="华文新魏" pitchFamily="0" charset="0"/>
                <a:cs typeface="Lucida Sans"/>
              </a:rPr>
              <a:t> </a:t>
            </a:r>
            <a:r>
              <a:rPr lang="en-US" altLang="zh-CN" sz="1800" b="0" i="0" u="none" strike="noStrike" kern="1200" cap="none" spc="0" baseline="0">
                <a:solidFill>
                  <a:srgbClr val="404040"/>
                </a:solidFill>
                <a:latin typeface="Trebuchet MS" pitchFamily="0" charset="0"/>
                <a:ea typeface="华文新魏" pitchFamily="0" charset="0"/>
                <a:cs typeface="Lucida Sans"/>
              </a:rPr>
              <a:t>a</a:t>
            </a:r>
            <a:r>
              <a:rPr lang="en-US" altLang="zh-CN" sz="1800" b="0" i="0" u="none" strike="noStrike" kern="1200" cap="none" spc="0" baseline="0">
                <a:solidFill>
                  <a:srgbClr val="404040"/>
                </a:solidFill>
                <a:latin typeface="Trebuchet MS" pitchFamily="0" charset="0"/>
                <a:ea typeface="华文新魏" pitchFamily="0" charset="0"/>
                <a:cs typeface="Lucida Sans"/>
              </a:rPr>
              <a:t>n</a:t>
            </a:r>
            <a:r>
              <a:rPr lang="en-US" altLang="zh-CN" sz="1800" b="0" i="0" u="none" strike="noStrike" kern="1200" cap="none" spc="0" baseline="0">
                <a:solidFill>
                  <a:srgbClr val="404040"/>
                </a:solidFill>
                <a:latin typeface="Trebuchet MS" pitchFamily="0" charset="0"/>
                <a:ea typeface="华文新魏" pitchFamily="0" charset="0"/>
                <a:cs typeface="Lucida Sans"/>
              </a:rPr>
              <a:t>d</a:t>
            </a:r>
            <a:r>
              <a:rPr lang="en-US" altLang="zh-CN" sz="1800" b="0" i="0" u="none" strike="noStrike" kern="1200" cap="none" spc="0" baseline="0">
                <a:solidFill>
                  <a:srgbClr val="404040"/>
                </a:solidFill>
                <a:latin typeface="Trebuchet MS" pitchFamily="0" charset="0"/>
                <a:ea typeface="华文新魏" pitchFamily="0" charset="0"/>
                <a:cs typeface="Lucida Sans"/>
              </a:rPr>
              <a:t> </a:t>
            </a:r>
            <a:r>
              <a:rPr lang="en-US" altLang="zh-CN" sz="1800" b="0" i="0" u="none" strike="noStrike" kern="1200" cap="none" spc="0" baseline="0">
                <a:solidFill>
                  <a:srgbClr val="404040"/>
                </a:solidFill>
                <a:latin typeface="Trebuchet MS" pitchFamily="0" charset="0"/>
                <a:ea typeface="华文新魏" pitchFamily="0" charset="0"/>
                <a:cs typeface="Lucida Sans"/>
              </a:rPr>
              <a:t>7C6C3E5EEAB54CF81C742223A3A66C06</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DEPARTMENT : COMPUTER SCIENCE WITH DATA SCIENCE </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COLLEGE : UNIVERSITY OF MADRAS                                                                           </a:t>
            </a: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
        <p:nvSpPr>
          <p:cNvPr id="42" name="七边形"/>
          <p:cNvSpPr>
            <a:spLocks/>
          </p:cNvSpPr>
          <p:nvPr/>
        </p:nvSpPr>
        <p:spPr>
          <a:xfrm flipH="1" rot="0">
            <a:off x="5522575" y="6042121"/>
            <a:ext cx="644620" cy="644621"/>
          </a:xfrm>
          <a:prstGeom prst="heptagon"/>
          <a:solidFill>
            <a:schemeClr val="accent1"/>
          </a:solidFill>
          <a:ln w="19050" cmpd="sng" cap="rnd">
            <a:solidFill>
              <a:srgbClr val="3A500A"/>
            </a:solidFill>
            <a:prstDash val="solid"/>
            <a:round/>
          </a:ln>
        </p:spPr>
      </p:sp>
      <p:sp>
        <p:nvSpPr>
          <p:cNvPr id="43" name="Rectangle"/>
          <p:cNvSpPr>
            <a:spLocks/>
          </p:cNvSpPr>
          <p:nvPr/>
        </p:nvSpPr>
        <p:spPr>
          <a:xfrm rot="0">
            <a:off x="5188056" y="4370091"/>
            <a:ext cx="1828800" cy="624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J</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N</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N</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 </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c</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o</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l</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l</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ege </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o</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f</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 </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arts </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and </a:t>
            </a: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science </a:t>
            </a:r>
            <a:endParaRPr lang="zh-CN" altLang="en-US" sz="1800" b="0" i="0" u="none" strike="noStrike" kern="1200" cap="none" spc="0" baseline="0">
              <a:solidFill>
                <a:schemeClr val="tx1"/>
              </a:solidFill>
              <a:latin typeface="Trebuchet MS" pitchFamily="0" charset="0"/>
              <a:ea typeface="华文新魏" pitchFamily="0" charset="0"/>
              <a:cs typeface="Trebuchet MS" pitchFamily="0" charset="0"/>
            </a:endParaRPr>
          </a:p>
        </p:txBody>
      </p:sp>
      <p:sp>
        <p:nvSpPr>
          <p:cNvPr id="44" name="Rectangle"/>
          <p:cNvSpPr>
            <a:spLocks/>
          </p:cNvSpPr>
          <p:nvPr/>
        </p:nvSpPr>
        <p:spPr>
          <a:xfrm rot="0">
            <a:off x="12880824" y="398570"/>
            <a:ext cx="1828800" cy="358141"/>
          </a:xfrm>
          <a:prstGeom prst="rect"/>
          <a:noFill/>
          <a:ln w="12700" cmpd="sng" cap="flat">
            <a:noFill/>
            <a:prstDash val="solid"/>
            <a:miter/>
          </a:ln>
        </p:spPr>
      </p:sp>
      <p:sp>
        <p:nvSpPr>
          <p:cNvPr id="45" name="七边形"/>
          <p:cNvSpPr>
            <a:spLocks/>
          </p:cNvSpPr>
          <p:nvPr/>
        </p:nvSpPr>
        <p:spPr>
          <a:xfrm rot="0">
            <a:off x="885902" y="1128707"/>
            <a:ext cx="1159667" cy="1111139"/>
          </a:xfrm>
          <a:prstGeom prst="heptagon"/>
          <a:solidFill>
            <a:srgbClr val="00B0F0"/>
          </a:solidFill>
          <a:ln w="19050" cmpd="sng" cap="rnd">
            <a:solidFill>
              <a:srgbClr val="3A500A"/>
            </a:solidFill>
            <a:prstDash val="solid"/>
            <a:round/>
          </a:ln>
        </p:spPr>
      </p:sp>
      <p:sp>
        <p:nvSpPr>
          <p:cNvPr id="46" name="七边形"/>
          <p:cNvSpPr>
            <a:spLocks/>
          </p:cNvSpPr>
          <p:nvPr/>
        </p:nvSpPr>
        <p:spPr>
          <a:xfrm rot="0">
            <a:off x="2062647" y="1069043"/>
            <a:ext cx="598304" cy="615234"/>
          </a:xfrm>
          <a:prstGeom prst="heptagon"/>
          <a:solidFill>
            <a:schemeClr val="accent3"/>
          </a:solidFill>
          <a:ln w="19050" cmpd="sng" cap="rnd">
            <a:solidFill>
              <a:srgbClr val="3A500A"/>
            </a:solidFill>
            <a:prstDash val="solid"/>
            <a:round/>
          </a:ln>
        </p:spPr>
      </p:sp>
    </p:spTree>
    <p:extLst>
      <p:ext uri="{BB962C8B-B14F-4D97-AF65-F5344CB8AC3E}">
        <p14:creationId xmlns:p14="http://schemas.microsoft.com/office/powerpoint/2010/main" val="192502410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Text box"/>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zh-CN" altLang="en-US" sz="3600" b="0" i="0" u="none" strike="noStrike" kern="1200" cap="none" spc="0" baseline="0">
                <a:solidFill>
                  <a:schemeClr val="tx1"/>
                </a:solidFill>
                <a:latin typeface="Trebuchet MS" pitchFamily="0" charset="0"/>
                <a:ea typeface="方正姚体" pitchFamily="0" charset="0"/>
                <a:cs typeface="Lucida Sans"/>
              </a:rPr>
              <a:t>👥 END USERS IN A PORTFOLIO PROJECT </a:t>
            </a:r>
            <a:endParaRPr lang="zh-CN" altLang="en-US" sz="3600" b="0" i="0" u="none" strike="noStrike" kern="1200" cap="none" spc="0" baseline="0">
              <a:solidFill>
                <a:schemeClr val="tx1"/>
              </a:solidFill>
              <a:latin typeface="Trebuchet MS" pitchFamily="0" charset="0"/>
              <a:ea typeface="方正姚体" pitchFamily="0" charset="0"/>
              <a:cs typeface="Lucida Sans"/>
            </a:endParaRPr>
          </a:p>
        </p:txBody>
      </p:sp>
      <p:sp>
        <p:nvSpPr>
          <p:cNvPr id="68" name="Text box"/>
          <p:cNvSpPr>
            <a:spLocks noGrp="1"/>
          </p:cNvSpPr>
          <p:nvPr>
            <p:ph type="body" idx="1"/>
          </p:nvPr>
        </p:nvSpPr>
        <p:spPr>
          <a:xfrm rot="0">
            <a:off x="677335" y="1378857"/>
            <a:ext cx="7353904" cy="466250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700" b="0" i="0" u="none" strike="noStrike" kern="1200" cap="none" spc="0" baseline="0">
                <a:solidFill>
                  <a:srgbClr val="404040"/>
                </a:solidFill>
                <a:latin typeface="Trebuchet MS" pitchFamily="0" charset="0"/>
                <a:ea typeface="华文新魏" pitchFamily="0" charset="0"/>
                <a:cs typeface="Lucida Sans"/>
              </a:rPr>
              <a:t>
⭐A personal portfolio website is designed for multiple categories of users, each with a specific purpose:
1. Recruiters / Hiring Managers → To evaluate skills, projects, and achievements before offering jobs or internships.
2. Clients (Freelancers) → To review past work and decide whether to hire for new projects.
3. Teachers / Examiners (Academic Purpose) → To assess the portfolio as part of coursework or project submission.
4. Peers / Colleagues / Community → To view skills and collaborate on projects, networking, or sharing references.
5. General Audience / Visitors → To learn about the individual’s professional background and digital presence.</a:t>
            </a:r>
            <a:endParaRPr lang="en-US" altLang="zh-CN" sz="17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7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22727026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9" name="Text box"/>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rebuchet MS" pitchFamily="0" charset="0"/>
                <a:ea typeface="方正姚体" pitchFamily="0" charset="0"/>
                <a:cs typeface="Lucida Sans"/>
              </a:rPr>
              <a:t>⚒️  Tools used</a:t>
            </a:r>
            <a:endParaRPr lang="zh-CN" altLang="en-US" sz="3600" b="0" i="0" u="none" strike="noStrike" kern="1200" cap="none" spc="0" baseline="0">
              <a:solidFill>
                <a:schemeClr val="tx1"/>
              </a:solidFill>
              <a:latin typeface="Trebuchet MS" pitchFamily="0" charset="0"/>
              <a:ea typeface="方正姚体" pitchFamily="0" charset="0"/>
              <a:cs typeface="Lucida Sans"/>
            </a:endParaRPr>
          </a:p>
        </p:txBody>
      </p:sp>
      <p:sp>
        <p:nvSpPr>
          <p:cNvPr id="70" name="Text box"/>
          <p:cNvSpPr>
            <a:spLocks noGrp="1"/>
          </p:cNvSpPr>
          <p:nvPr>
            <p:ph type="body" idx="1"/>
          </p:nvPr>
        </p:nvSpPr>
        <p:spPr>
          <a:xfrm rot="0">
            <a:off x="822476" y="1741712"/>
            <a:ext cx="8324526" cy="3084286"/>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0" i="0" u="none" strike="noStrike" kern="1200" cap="none" spc="0" baseline="0">
                <a:solidFill>
                  <a:srgbClr val="404040"/>
                </a:solidFill>
                <a:latin typeface="Trebuchet MS" pitchFamily="0" charset="0"/>
                <a:ea typeface="华文新魏" pitchFamily="0" charset="0"/>
                <a:cs typeface="Lucida Sans"/>
              </a:rPr>
              <a:t>Tools are the software and platforms applied to design, develop, and present the portfolio website:
Visual Studio Code (VS Code) → Code editor for writing HTML &amp; CSS.
Google Chrome / Firefox → Browsers for testing and previewing the website.
GitHub / </a:t>
            </a:r>
            <a:r>
              <a:rPr lang="en-US" altLang="zh-CN" sz="1800" b="0" i="0" u="none" strike="noStrike" kern="1200" cap="none" spc="0" baseline="0">
                <a:solidFill>
                  <a:srgbClr val="404040"/>
                </a:solidFill>
                <a:latin typeface="Trebuchet MS" pitchFamily="0" charset="0"/>
                <a:ea typeface="华文新魏" pitchFamily="0" charset="0"/>
                <a:cs typeface="Lucida Sans"/>
              </a:rPr>
              <a:t>Netlify</a:t>
            </a:r>
            <a:r>
              <a:rPr lang="en-US" altLang="zh-CN" sz="1800" b="0" i="0" u="none" strike="noStrike" kern="1200" cap="none" spc="0" baseline="0">
                <a:solidFill>
                  <a:srgbClr val="404040"/>
                </a:solidFill>
                <a:latin typeface="Trebuchet MS" pitchFamily="0" charset="0"/>
                <a:ea typeface="华文新魏" pitchFamily="0" charset="0"/>
                <a:cs typeface="Lucida Sans"/>
              </a:rPr>
              <a:t> (Optional) → Hosting platform for publishing the portfolio online.
</a:t>
            </a:r>
            <a:r>
              <a:rPr lang="en-US" altLang="zh-CN" sz="1800" b="0" i="0" u="none" strike="noStrike" kern="1200" cap="none" spc="0" baseline="0">
                <a:solidFill>
                  <a:srgbClr val="404040"/>
                </a:solidFill>
                <a:latin typeface="Trebuchet MS" pitchFamily="0" charset="0"/>
                <a:ea typeface="华文新魏" pitchFamily="0" charset="0"/>
                <a:cs typeface="Lucida Sans"/>
              </a:rPr>
              <a:t>Canva</a:t>
            </a:r>
            <a:r>
              <a:rPr lang="en-US" altLang="zh-CN" sz="1800" b="0" i="0" u="none" strike="noStrike" kern="1200" cap="none" spc="0" baseline="0">
                <a:solidFill>
                  <a:srgbClr val="404040"/>
                </a:solidFill>
                <a:latin typeface="Trebuchet MS" pitchFamily="0" charset="0"/>
                <a:ea typeface="华文新魏" pitchFamily="0" charset="0"/>
                <a:cs typeface="Lucida Sans"/>
              </a:rPr>
              <a:t> / </a:t>
            </a:r>
            <a:r>
              <a:rPr lang="en-US" altLang="zh-CN" sz="1800" b="0" i="0" u="none" strike="noStrike" kern="1200" cap="none" spc="0" baseline="0">
                <a:solidFill>
                  <a:srgbClr val="404040"/>
                </a:solidFill>
                <a:latin typeface="Trebuchet MS" pitchFamily="0" charset="0"/>
                <a:ea typeface="华文新魏" pitchFamily="0" charset="0"/>
                <a:cs typeface="Lucida Sans"/>
              </a:rPr>
              <a:t>Figma</a:t>
            </a:r>
            <a:r>
              <a:rPr lang="en-US" altLang="zh-CN" sz="1800" b="0" i="0" u="none" strike="noStrike" kern="1200" cap="none" spc="0" baseline="0">
                <a:solidFill>
                  <a:srgbClr val="404040"/>
                </a:solidFill>
                <a:latin typeface="Trebuchet MS" pitchFamily="0" charset="0"/>
                <a:ea typeface="华文新魏" pitchFamily="0" charset="0"/>
                <a:cs typeface="Lucida Sans"/>
              </a:rPr>
              <a:t> (Optional) → For designing logos, banners, or UI </a:t>
            </a:r>
            <a:r>
              <a:rPr lang="en-US" altLang="zh-CN" sz="1800" b="0" i="0" u="none" strike="noStrike" kern="1200" cap="none" spc="0" baseline="0">
                <a:solidFill>
                  <a:srgbClr val="404040"/>
                </a:solidFill>
                <a:latin typeface="Trebuchet MS" pitchFamily="0" charset="0"/>
                <a:ea typeface="华文新魏" pitchFamily="0" charset="0"/>
                <a:cs typeface="Lucida Sans"/>
              </a:rPr>
              <a:t>mockups</a:t>
            </a:r>
            <a:r>
              <a:rPr lang="en-US" altLang="zh-CN" sz="1800" b="0" i="0" u="none" strike="noStrike" kern="1200" cap="none" spc="0" baseline="0">
                <a:solidFill>
                  <a:srgbClr val="404040"/>
                </a:solidFill>
                <a:latin typeface="Trebuchet MS" pitchFamily="0" charset="0"/>
                <a:ea typeface="华文新魏" pitchFamily="0" charset="0"/>
                <a:cs typeface="Lucida Sans"/>
              </a:rPr>
              <a:t>.</a:t>
            </a: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72255943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1" name="Text box"/>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zh-CN" altLang="en-US" sz="3600" b="0" i="0" u="none" strike="noStrike" kern="1200" cap="none" spc="0" baseline="0">
                <a:solidFill>
                  <a:schemeClr val="tx1"/>
                </a:solidFill>
                <a:latin typeface="Trebuchet MS" pitchFamily="0" charset="0"/>
                <a:ea typeface="方正姚体" pitchFamily="0" charset="0"/>
                <a:cs typeface="Lucida Sans"/>
              </a:rPr>
              <a:t>🔧 Techniques Applied</a:t>
            </a:r>
            <a:endParaRPr lang="zh-CN" altLang="en-US" sz="3600" b="0" i="0" u="none" strike="noStrike" kern="1200" cap="none" spc="0" baseline="0">
              <a:solidFill>
                <a:schemeClr val="tx1"/>
              </a:solidFill>
              <a:latin typeface="Trebuchet MS" pitchFamily="0" charset="0"/>
              <a:ea typeface="方正姚体" pitchFamily="0" charset="0"/>
              <a:cs typeface="Lucida Sans"/>
            </a:endParaRPr>
          </a:p>
        </p:txBody>
      </p:sp>
      <p:sp>
        <p:nvSpPr>
          <p:cNvPr id="72" name="Text box"/>
          <p:cNvSpPr>
            <a:spLocks noGrp="1"/>
          </p:cNvSpPr>
          <p:nvPr>
            <p:ph type="body" idx="1"/>
          </p:nvPr>
        </p:nvSpPr>
        <p:spPr>
          <a:xfrm rot="0">
            <a:off x="677334" y="2031999"/>
            <a:ext cx="7160380" cy="395514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0" i="0" u="none" strike="noStrike" kern="1200" cap="none" spc="0" baseline="0">
                <a:solidFill>
                  <a:srgbClr val="404040"/>
                </a:solidFill>
                <a:latin typeface="Trebuchet MS" pitchFamily="0" charset="0"/>
                <a:ea typeface="华文新魏" pitchFamily="0" charset="0"/>
                <a:cs typeface="Lucida Sans"/>
              </a:rPr>
              <a:t>Techniques represent the methods and practices used while building the portfolio website:
HTML5 → To define the structure and content (sections like About, Skills, Projects, Contact).
CSS3 → For styling, layout, and enhancing visual appeal.
Responsive Design → Ensuring the website works on desktop, tablet, and mobile devices.
Navigation Menu → Providing smooth access to different sections.
(Optional) JavaScript → For interactivity (sliders, animations, contact form validation).</a:t>
            </a: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4620368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3" name="Text box"/>
          <p:cNvSpPr>
            <a:spLocks noGrp="1"/>
          </p:cNvSpPr>
          <p:nvPr>
            <p:ph type="title"/>
          </p:nvPr>
        </p:nvSpPr>
        <p:spPr>
          <a:xfrm rot="0">
            <a:off x="570000" y="131838"/>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zh-CN" altLang="en-US" sz="3600" b="0" i="0" u="none" strike="noStrike" kern="1200" cap="none" spc="0" baseline="0">
                <a:solidFill>
                  <a:schemeClr val="accent1"/>
                </a:solidFill>
                <a:latin typeface="Trebuchet MS" pitchFamily="0" charset="0"/>
                <a:ea typeface="方正姚体" pitchFamily="0" charset="0"/>
                <a:cs typeface="Lucida Sans"/>
              </a:rPr>
              <a:t>🎨 </a:t>
            </a:r>
            <a:r>
              <a:rPr lang="en-US" altLang="zh-CN" sz="3600" b="0" i="0" u="none" strike="noStrike" kern="1200" cap="none" spc="0" baseline="0">
                <a:solidFill>
                  <a:schemeClr val="tx1"/>
                </a:solidFill>
                <a:latin typeface="Trebuchet MS" pitchFamily="0" charset="0"/>
                <a:ea typeface="方正姚体" pitchFamily="0" charset="0"/>
                <a:cs typeface="Lucida Sans"/>
              </a:rPr>
              <a:t>PORTFOLIO DESIGN AND LAYOUT </a:t>
            </a:r>
            <a:endParaRPr lang="zh-CN" altLang="en-US" sz="3600" b="0" i="0" u="none" strike="noStrike" kern="1200" cap="none" spc="0" baseline="0">
              <a:solidFill>
                <a:schemeClr val="accent1"/>
              </a:solidFill>
              <a:latin typeface="Trebuchet MS" pitchFamily="0" charset="0"/>
              <a:ea typeface="方正姚体" pitchFamily="0" charset="0"/>
              <a:cs typeface="Lucida Sans"/>
            </a:endParaRPr>
          </a:p>
        </p:txBody>
      </p:sp>
      <p:sp>
        <p:nvSpPr>
          <p:cNvPr id="74" name="Text box"/>
          <p:cNvSpPr>
            <a:spLocks noGrp="1"/>
          </p:cNvSpPr>
          <p:nvPr>
            <p:ph type="body" idx="1"/>
          </p:nvPr>
        </p:nvSpPr>
        <p:spPr>
          <a:xfrm rot="0">
            <a:off x="908666" y="931334"/>
            <a:ext cx="7340286" cy="6178058"/>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0" i="0" u="none" strike="noStrike" kern="1200" cap="none" spc="0" baseline="0">
                <a:solidFill>
                  <a:srgbClr val="404040"/>
                </a:solidFill>
                <a:latin typeface="Trebuchet MS" pitchFamily="0" charset="0"/>
                <a:ea typeface="华文新魏" pitchFamily="0" charset="0"/>
                <a:cs typeface="Lucida Sans"/>
              </a:rPr>
              <a:t>The design and layout of the portfolio project aim to provide a clean, professional, and user-friendly experience. The website ensures smooth navigation, balanced visual appeal, and responsiveness across multiple device such as desktops, tablets, and smartphones.                                                          ⭐1. Digital principal </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0" i="0" u="none" strike="noStrike" kern="1200" cap="none" spc="0" baseline="0">
                <a:solidFill>
                  <a:srgbClr val="404040"/>
                </a:solidFill>
                <a:latin typeface="Trebuchet MS" pitchFamily="0" charset="0"/>
                <a:ea typeface="华文新魏" pitchFamily="0" charset="0"/>
                <a:cs typeface="Lucida Sans"/>
              </a:rPr>
              <a:t>The portfolio website is designed based on the following principles:
Simplicity → Minimalist design with clear sections and clutter-free presentation.
Consistency → Uniform use of fonts, </a:t>
            </a:r>
            <a:r>
              <a:rPr lang="en-US" altLang="zh-CN" sz="1800" b="0" i="0" u="none" strike="noStrike" kern="1200" cap="none" spc="0" baseline="0">
                <a:solidFill>
                  <a:srgbClr val="404040"/>
                </a:solidFill>
                <a:latin typeface="Trebuchet MS" pitchFamily="0" charset="0"/>
                <a:ea typeface="华文新魏" pitchFamily="0" charset="0"/>
                <a:cs typeface="Lucida Sans"/>
              </a:rPr>
              <a:t>colors</a:t>
            </a:r>
            <a:r>
              <a:rPr lang="en-US" altLang="zh-CN" sz="1800" b="0" i="0" u="none" strike="noStrike" kern="1200" cap="none" spc="0" baseline="0">
                <a:solidFill>
                  <a:srgbClr val="404040"/>
                </a:solidFill>
                <a:latin typeface="Trebuchet MS" pitchFamily="0" charset="0"/>
                <a:ea typeface="华文新魏" pitchFamily="0" charset="0"/>
                <a:cs typeface="Lucida Sans"/>
              </a:rPr>
              <a:t>, spacing, and alignment across all pages.
Readability → Proper use of headings, subheadings, font sizes, and text contrast for better readability.
Responsiveness → Adaptive layouts for seamless viewing on different screen sizes.
Visual Appeal → Balanced combination of images, icons, and </a:t>
            </a:r>
            <a:r>
              <a:rPr lang="en-US" altLang="zh-CN" sz="1800" b="0" i="0" u="none" strike="noStrike" kern="1200" cap="none" spc="0" baseline="0">
                <a:solidFill>
                  <a:srgbClr val="404040"/>
                </a:solidFill>
                <a:latin typeface="Trebuchet MS" pitchFamily="0" charset="0"/>
                <a:ea typeface="华文新魏" pitchFamily="0" charset="0"/>
                <a:cs typeface="Lucida Sans"/>
              </a:rPr>
              <a:t>color</a:t>
            </a:r>
            <a:r>
              <a:rPr lang="en-US" altLang="zh-CN" sz="1800" b="0" i="0" u="none" strike="noStrike" kern="1200" cap="none" spc="0" baseline="0">
                <a:solidFill>
                  <a:srgbClr val="404040"/>
                </a:solidFill>
                <a:latin typeface="Trebuchet MS" pitchFamily="0" charset="0"/>
                <a:ea typeface="华文新魏" pitchFamily="0" charset="0"/>
                <a:cs typeface="Lucida Sans"/>
              </a:rPr>
              <a:t> schemes to enhance presentation. </a:t>
            </a: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41090147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5" name="Text box"/>
          <p:cNvSpPr>
            <a:spLocks noGrp="1"/>
          </p:cNvSpPr>
          <p:nvPr>
            <p:ph type="title"/>
          </p:nvPr>
        </p:nvSpPr>
        <p:spPr>
          <a:xfrm flipV="1" rot="0">
            <a:off x="4336143" y="-8732762"/>
            <a:ext cx="8596669" cy="248436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3600" b="0" i="0" u="none" strike="noStrike" kern="1200" cap="none" spc="0" baseline="0">
              <a:solidFill>
                <a:schemeClr val="accent1"/>
              </a:solidFill>
              <a:latin typeface="Trebuchet MS" pitchFamily="0" charset="0"/>
              <a:ea typeface="方正姚体" pitchFamily="0" charset="0"/>
              <a:cs typeface="Lucida Sans"/>
            </a:endParaRPr>
          </a:p>
        </p:txBody>
      </p:sp>
      <p:sp>
        <p:nvSpPr>
          <p:cNvPr id="76" name="Text box"/>
          <p:cNvSpPr>
            <a:spLocks noGrp="1"/>
          </p:cNvSpPr>
          <p:nvPr>
            <p:ph type="body" idx="1"/>
          </p:nvPr>
        </p:nvSpPr>
        <p:spPr>
          <a:xfrm rot="0">
            <a:off x="641049" y="677333"/>
            <a:ext cx="8345714" cy="5351936"/>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0" i="0" u="none" strike="noStrike" kern="1200" cap="none" spc="0" baseline="0">
                <a:solidFill>
                  <a:srgbClr val="404040"/>
                </a:solidFill>
                <a:latin typeface="Trebuchet MS" pitchFamily="0" charset="0"/>
                <a:ea typeface="华文新魏" pitchFamily="0" charset="0"/>
                <a:cs typeface="Lucida Sans"/>
              </a:rPr>
              <a:t>2.Layout Structure                                                                                                                            The portfolio website is divided into multiple sections for better organization:
Header / Navigation Bar → Displays the individual’s name/logo and provides quick navigation links (Home, About, Projects, Contact).
Home / Introduction Section → A welcome message, professional tagline, and profile picture.
About Me Section → Personal background, academic details, and technical skills.
Skills Section → Showcased using lists, icons, or graphical elements (skill bars/charts).
Projects Section → Highlights academic and technical projects with descriptions, images, and links (GitHub/live demo).
Resume Section (Optional) → Allows users to view or download a professional resume.
Contact Section → Provides email, phone number, social media links, or a contact form.
Footer → Contains copyright details, quick navigation links, and acknowledgements.</a:t>
            </a: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276168149"/>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7" name="Text box"/>
          <p:cNvSpPr>
            <a:spLocks noGrp="1"/>
          </p:cNvSpPr>
          <p:nvPr>
            <p:ph type="body" idx="1"/>
          </p:nvPr>
        </p:nvSpPr>
        <p:spPr>
          <a:xfrm rot="0">
            <a:off x="647096" y="902892"/>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0" i="0" u="none" strike="noStrike" kern="1200" cap="none" spc="0" baseline="0">
                <a:solidFill>
                  <a:srgbClr val="404040"/>
                </a:solidFill>
                <a:latin typeface="Trebuchet MS" pitchFamily="0" charset="0"/>
                <a:ea typeface="华文新魏" pitchFamily="0" charset="0"/>
                <a:cs typeface="Lucida Sans"/>
              </a:rPr>
              <a:t>3. Layout Techniques Used
The following web design techniques have been applied to ensure functionality and responsiveness:
HTML5 → To divide the portfolio into semantic sections (header, </a:t>
            </a:r>
            <a:r>
              <a:rPr lang="en-US" altLang="zh-CN" sz="1800" b="0" i="0" u="none" strike="noStrike" kern="1200" cap="none" spc="0" baseline="0">
                <a:solidFill>
                  <a:srgbClr val="404040"/>
                </a:solidFill>
                <a:latin typeface="Trebuchet MS" pitchFamily="0" charset="0"/>
                <a:ea typeface="华文新魏" pitchFamily="0" charset="0"/>
                <a:cs typeface="Lucida Sans"/>
              </a:rPr>
              <a:t>nav</a:t>
            </a:r>
            <a:r>
              <a:rPr lang="en-US" altLang="zh-CN" sz="1800" b="0" i="0" u="none" strike="noStrike" kern="1200" cap="none" spc="0" baseline="0">
                <a:solidFill>
                  <a:srgbClr val="404040"/>
                </a:solidFill>
                <a:latin typeface="Trebuchet MS" pitchFamily="0" charset="0"/>
                <a:ea typeface="华文新魏" pitchFamily="0" charset="0"/>
                <a:cs typeface="Lucida Sans"/>
              </a:rPr>
              <a:t>, section, footer).
CSS3 (Flexbox &amp; Grid) → For structured alignment of elements in rows and columns.
Media Queries → To optimize design for multiple devices (mobile, tablet, desktop).
Navigation Design → Includes sticky navigation, smooth scrolling, and hover effects for better user interaction.</a:t>
            </a: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336623226"/>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8" name="Text box"/>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zh-CN" altLang="en-US" sz="3600" b="0" i="0" u="none" strike="noStrike" kern="1200" cap="none" spc="0" baseline="0">
                <a:solidFill>
                  <a:schemeClr val="tx1"/>
                </a:solidFill>
                <a:latin typeface="Trebuchet MS" pitchFamily="0" charset="0"/>
                <a:ea typeface="方正姚体" pitchFamily="0" charset="0"/>
                <a:cs typeface="Lucida Sans"/>
              </a:rPr>
              <a:t>📂 FEATURES AND FUNCTIONALITIES</a:t>
            </a:r>
            <a:endParaRPr lang="zh-CN" altLang="en-US" sz="3600" b="0" i="0" u="none" strike="noStrike" kern="1200" cap="none" spc="0" baseline="0">
              <a:solidFill>
                <a:schemeClr val="tx1"/>
              </a:solidFill>
              <a:latin typeface="Trebuchet MS" pitchFamily="0" charset="0"/>
              <a:ea typeface="方正姚体" pitchFamily="0" charset="0"/>
              <a:cs typeface="Lucida Sans"/>
            </a:endParaRPr>
          </a:p>
        </p:txBody>
      </p:sp>
      <p:sp>
        <p:nvSpPr>
          <p:cNvPr id="79" name="Text box"/>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90000"/>
              </a:lnSpc>
              <a:spcBef>
                <a:spcPts val="1000"/>
              </a:spcBef>
              <a:spcAft>
                <a:spcPts val="0"/>
              </a:spcAft>
              <a:buClr>
                <a:schemeClr val="accent1"/>
              </a:buClr>
              <a:buSzPct val="80000"/>
              <a:buFont typeface="Wingdings 3" pitchFamily="0" charset="2"/>
              <a:buChar char=""/>
            </a:pPr>
            <a:r>
              <a:rPr lang="zh-CN" altLang="en-US" sz="1800" b="0" i="0" u="none" strike="noStrike" kern="1200" cap="none" spc="0" baseline="0">
                <a:solidFill>
                  <a:srgbClr val="404040"/>
                </a:solidFill>
                <a:latin typeface="Trebuchet MS" pitchFamily="0" charset="0"/>
                <a:ea typeface="华文新魏" pitchFamily="0" charset="0"/>
                <a:cs typeface="Lucida Sans"/>
              </a:rPr>
              <a:t>🔹 Features
User-Friendly Interface → Clean and professional design for smooth navigation.
Responsive Design → Works seamlessly on desktops, tablets, and mobiles.
Navigation Menu → Quick access to different sections (About, Projects, Contact).
About Section → Displays personal background, education, and career details.
Skills Section → Showcases technical and soft skills.
Projects Showcase → Portfolio of completed projects with descriptions and links.
Resume Integration → Option to view or download resume (optional).
Contact Section → Email, phone number, LinkedIn, GitHub links.
Footer Section → Copyright and acknowledgements.</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9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587223951"/>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0" name="Text box"/>
          <p:cNvSpPr>
            <a:spLocks noGrp="1"/>
          </p:cNvSpPr>
          <p:nvPr>
            <p:ph type="body" idx="1"/>
          </p:nvPr>
        </p:nvSpPr>
        <p:spPr>
          <a:xfrm rot="0">
            <a:off x="677334" y="1596571"/>
            <a:ext cx="8551333" cy="4444791"/>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zh-CN" altLang="en-US" sz="1800" b="0" i="0" u="none" strike="noStrike" kern="1200" cap="none" spc="0" baseline="0">
                <a:solidFill>
                  <a:srgbClr val="404040"/>
                </a:solidFill>
                <a:latin typeface="Trebuchet MS" pitchFamily="0" charset="0"/>
                <a:ea typeface="华文新魏" pitchFamily="0" charset="0"/>
                <a:cs typeface="Lucida Sans"/>
              </a:rPr>
              <a:t>🔹 Functionality
Interactive Navigation → Smooth scrolling and clickable links.
Hyperlinks → GitHub repositories, LinkedIn, or project demo links.
Responsive Layout → CSS Flexbox, Grid, and media queries for mobile-friendly design.
Contact Form (Optional) → Direct message option for recruiters/clients.
Hover Effects &amp; Animations → Enhances interactivity.
Cross-Browser Compatibility → Works across Chrome, Firefox, Edge, etc.</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368900045"/>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1" name="Text box"/>
          <p:cNvSpPr>
            <a:spLocks noGrp="1"/>
          </p:cNvSpPr>
          <p:nvPr>
            <p:ph type="title"/>
          </p:nvPr>
        </p:nvSpPr>
        <p:spPr>
          <a:xfrm rot="0">
            <a:off x="858763" y="113695"/>
            <a:ext cx="8140095" cy="82973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rebuchet MS" pitchFamily="0" charset="0"/>
                <a:ea typeface="方正姚体" pitchFamily="0" charset="0"/>
                <a:cs typeface="Lucida Sans"/>
              </a:rPr>
              <a:t>RESULTS AND SCREENSHOT </a:t>
            </a:r>
            <a:endParaRPr lang="zh-CN" altLang="en-US" sz="3600" b="0" i="0" u="none" strike="noStrike" kern="1200" cap="none" spc="0" baseline="0">
              <a:solidFill>
                <a:schemeClr val="tx1"/>
              </a:solidFill>
              <a:latin typeface="Trebuchet MS" pitchFamily="0" charset="0"/>
              <a:ea typeface="方正姚体" pitchFamily="0" charset="0"/>
              <a:cs typeface="Lucida Sans"/>
            </a:endParaRPr>
          </a:p>
        </p:txBody>
      </p:sp>
      <p:pic>
        <p:nvPicPr>
          <p:cNvPr id="82" name="Image"/>
          <p:cNvPicPr>
            <a:picLocks noChangeAspect="1"/>
          </p:cNvPicPr>
          <p:nvPr/>
        </p:nvPicPr>
        <p:blipFill>
          <a:blip r:embed="rId1" cstate="print"/>
          <a:stretch>
            <a:fillRect/>
          </a:stretch>
        </p:blipFill>
        <p:spPr>
          <a:xfrm rot="0">
            <a:off x="4047146" y="2015445"/>
            <a:ext cx="3427710" cy="3881436"/>
          </a:xfrm>
          <a:prstGeom prst="rect"/>
          <a:noFill/>
          <a:ln w="12700" cmpd="sng" cap="flat">
            <a:noFill/>
            <a:prstDash val="solid"/>
            <a:miter/>
          </a:ln>
        </p:spPr>
      </p:pic>
    </p:spTree>
    <p:extLst>
      <p:ext uri="{BB962C8B-B14F-4D97-AF65-F5344CB8AC3E}">
        <p14:creationId xmlns:p14="http://schemas.microsoft.com/office/powerpoint/2010/main" val="1562977287"/>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3" name="Text box"/>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rebuchet MS" pitchFamily="0" charset="0"/>
                <a:ea typeface="方正姚体" pitchFamily="0" charset="0"/>
                <a:cs typeface="Lucida Sans"/>
              </a:rPr>
              <a:t>✅CONCLUSION </a:t>
            </a:r>
            <a:endParaRPr lang="zh-CN" altLang="en-US" sz="3600" b="1" i="0" u="none" strike="noStrike" kern="1200" cap="none" spc="0" baseline="0">
              <a:solidFill>
                <a:schemeClr val="tx1"/>
              </a:solidFill>
              <a:latin typeface="Trebuchet MS" pitchFamily="0" charset="0"/>
              <a:ea typeface="方正姚体" pitchFamily="0" charset="0"/>
              <a:cs typeface="Lucida Sans"/>
            </a:endParaRPr>
          </a:p>
        </p:txBody>
      </p:sp>
      <p:sp>
        <p:nvSpPr>
          <p:cNvPr id="84" name="Text box"/>
          <p:cNvSpPr>
            <a:spLocks noGrp="1"/>
          </p:cNvSpPr>
          <p:nvPr>
            <p:ph type="body" idx="1"/>
          </p:nvPr>
        </p:nvSpPr>
        <p:spPr>
          <a:xfrm rot="0">
            <a:off x="157238" y="1930399"/>
            <a:ext cx="8793237" cy="405674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0" i="0" u="none" strike="noStrike" kern="1200" cap="none" spc="0" baseline="0">
                <a:solidFill>
                  <a:srgbClr val="404040"/>
                </a:solidFill>
                <a:latin typeface="Trebuchet MS" pitchFamily="0" charset="0"/>
                <a:ea typeface="华文新魏" pitchFamily="0" charset="0"/>
                <a:cs typeface="Lucida Sans"/>
              </a:rPr>
              <a:t>The Portfolio Project demonstrates how HTML and CSS can be effectively used to design a responsive, interactive, and professional website. The portfolio serves as a digital resume, allowing individuals to showcase their profile, skills, and projects in an organized way.
It meets the objectives of providing:
A user-friendly platform for self-presentation.
A responsive design that works on all devices.
A professional digital identity for recruiters, clients, and academic evaluators.
This project not only reflects the candidate’s personal and professional details but also highlights their front-end development skills, contributing to academic, career, and professional growth.</a:t>
            </a: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212051902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Text box"/>
          <p:cNvSpPr>
            <a:spLocks noGrp="1"/>
          </p:cNvSpPr>
          <p:nvPr>
            <p:ph type="title"/>
          </p:nvPr>
        </p:nvSpPr>
        <p:spPr>
          <a:xfrm rot="0">
            <a:off x="236060" y="1402265"/>
            <a:ext cx="3289903" cy="36933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Trebuchet MS" pitchFamily="0" charset="0"/>
                <a:ea typeface="方正姚体" pitchFamily="0" charset="0"/>
                <a:cs typeface="Lucida Sans"/>
              </a:rPr>
              <a:t>PROJECT TITLE </a:t>
            </a:r>
            <a:endParaRPr lang="zh-CN" altLang="en-US" sz="3200" b="0" i="0" u="none" strike="noStrike" kern="1200" cap="none" spc="0" baseline="0">
              <a:solidFill>
                <a:schemeClr val="tx1"/>
              </a:solidFill>
              <a:latin typeface="Trebuchet MS" pitchFamily="0" charset="0"/>
              <a:ea typeface="方正姚体" pitchFamily="0" charset="0"/>
              <a:cs typeface="Lucida Sans"/>
            </a:endParaRPr>
          </a:p>
        </p:txBody>
      </p:sp>
      <p:sp>
        <p:nvSpPr>
          <p:cNvPr id="48" name="Rectangle"/>
          <p:cNvSpPr>
            <a:spLocks/>
          </p:cNvSpPr>
          <p:nvPr/>
        </p:nvSpPr>
        <p:spPr>
          <a:xfrm rot="0">
            <a:off x="1881013" y="3429000"/>
            <a:ext cx="5858625" cy="377189"/>
          </a:xfrm>
          <a:prstGeom prst="rect"/>
          <a:solidFill>
            <a:srgbClr val="FFFFFF"/>
          </a:solidFill>
          <a:ln w="19050" cmpd="sng" cap="rnd">
            <a:solidFill>
              <a:srgbClr val="90C226"/>
            </a:solidFill>
            <a:prstDash val="solid"/>
            <a:round/>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zh-CN" altLang="en-US" sz="18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 </a:t>
            </a: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Crafting My Di</a:t>
            </a: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g</a:t>
            </a: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ital</a:t>
            </a:r>
            <a:r>
              <a:rPr lang="en-US" altLang="zh-CN" sz="1800" b="0" i="0" u="none" strike="noStrike" kern="1200" cap="none" spc="0" baseline="0">
                <a:solidFill>
                  <a:srgbClr val="000000"/>
                </a:solidFill>
                <a:latin typeface="Trebuchet MS" pitchFamily="0" charset="0"/>
                <a:ea typeface="华文新魏" pitchFamily="0" charset="0"/>
                <a:cs typeface="Trebuchet MS" pitchFamily="0" charset="0"/>
              </a:rPr>
              <a:t> Identity – A Responsive Portfolio Website”</a:t>
            </a:r>
            <a:endParaRPr lang="zh-CN" altLang="en-US" sz="1800" b="0" i="0" u="none" strike="noStrike" kern="1200" cap="none" spc="0" baseline="0">
              <a:solidFill>
                <a:srgbClr val="000000"/>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53125175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Text box"/>
          <p:cNvSpPr>
            <a:spLocks noGrp="1"/>
          </p:cNvSpPr>
          <p:nvPr>
            <p:ph type="title"/>
          </p:nvPr>
        </p:nvSpPr>
        <p:spPr>
          <a:xfrm rot="0">
            <a:off x="677334" y="1052286"/>
            <a:ext cx="5781523" cy="37011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rebuchet MS" pitchFamily="0" charset="0"/>
                <a:ea typeface="方正姚体" pitchFamily="0" charset="0"/>
                <a:cs typeface="Lucida Sans"/>
              </a:rPr>
              <a:t>AGENDA </a:t>
            </a:r>
            <a:endParaRPr lang="zh-CN" altLang="en-US" sz="3200" b="1" i="0" u="none" strike="noStrike" kern="1200" cap="none" spc="0" baseline="0">
              <a:solidFill>
                <a:schemeClr val="tx1"/>
              </a:solidFill>
              <a:latin typeface="Trebuchet MS" pitchFamily="0" charset="0"/>
              <a:ea typeface="方正姚体" pitchFamily="0" charset="0"/>
              <a:cs typeface="Lucida Sans"/>
            </a:endParaRPr>
          </a:p>
        </p:txBody>
      </p:sp>
      <p:sp>
        <p:nvSpPr>
          <p:cNvPr id="53" name="Text box"/>
          <p:cNvSpPr>
            <a:spLocks noGrp="1"/>
          </p:cNvSpPr>
          <p:nvPr>
            <p:ph type="body" idx="1"/>
          </p:nvPr>
        </p:nvSpPr>
        <p:spPr>
          <a:xfrm rot="0">
            <a:off x="3640667" y="2358571"/>
            <a:ext cx="6434665" cy="382209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1.Problem statement </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2.Project overview </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3.End users</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4.Tools and Technologies </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5.Portfolio design and Layout </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6.Features and Functionality </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7. Result and Screenshot </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8.Conclusion </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9.Github link</a:t>
            </a: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pic>
        <p:nvPicPr>
          <p:cNvPr id="54" name="Image"/>
          <p:cNvPicPr>
            <a:picLocks noChangeAspect="1"/>
          </p:cNvPicPr>
          <p:nvPr/>
        </p:nvPicPr>
        <p:blipFill>
          <a:blip r:embed="rId1" cstate="print"/>
          <a:stretch>
            <a:fillRect/>
          </a:stretch>
        </p:blipFill>
        <p:spPr>
          <a:xfrm rot="0">
            <a:off x="189923" y="4050850"/>
            <a:ext cx="1494915" cy="2699347"/>
          </a:xfrm>
          <a:prstGeom prst="rect"/>
          <a:noFill/>
          <a:ln w="12700" cmpd="sng" cap="flat">
            <a:noFill/>
            <a:prstDash val="solid"/>
            <a:miter/>
          </a:ln>
        </p:spPr>
      </p:pic>
    </p:spTree>
    <p:extLst>
      <p:ext uri="{BB962C8B-B14F-4D97-AF65-F5344CB8AC3E}">
        <p14:creationId xmlns:p14="http://schemas.microsoft.com/office/powerpoint/2010/main" val="125159028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Text box"/>
          <p:cNvSpPr>
            <a:spLocks noGrp="1"/>
          </p:cNvSpPr>
          <p:nvPr>
            <p:ph type="title"/>
          </p:nvPr>
        </p:nvSpPr>
        <p:spPr>
          <a:xfrm rot="0">
            <a:off x="2126495" y="-1486286"/>
            <a:ext cx="9870572" cy="568818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br>
              <a:rPr lang="zh-CN" altLang="en-US" sz="3600" b="0" i="0" u="none" strike="noStrike" kern="1200" cap="none" spc="0" baseline="0">
                <a:solidFill>
                  <a:schemeClr val="tx1"/>
                </a:solidFill>
                <a:latin typeface="Trebuchet MS" pitchFamily="0" charset="0"/>
                <a:ea typeface="方正姚体" pitchFamily="0" charset="0"/>
                <a:cs typeface="Lucida Sans"/>
              </a:rPr>
            </a:br>
            <a:br>
              <a:rPr lang="zh-CN" altLang="en-US" sz="3600" b="0" i="0" u="none" strike="noStrike" kern="1200" cap="none" spc="0" baseline="0">
                <a:solidFill>
                  <a:schemeClr val="tx1"/>
                </a:solidFill>
                <a:latin typeface="Trebuchet MS" pitchFamily="0" charset="0"/>
                <a:ea typeface="方正姚体" pitchFamily="0" charset="0"/>
                <a:cs typeface="Lucida Sans"/>
              </a:rPr>
            </a:br>
            <a:br>
              <a:rPr lang="zh-CN" altLang="en-US" sz="3600" b="0" i="0" u="none" strike="noStrike" kern="1200" cap="none" spc="0" baseline="0">
                <a:solidFill>
                  <a:schemeClr val="tx1"/>
                </a:solidFill>
                <a:latin typeface="Trebuchet MS" pitchFamily="0" charset="0"/>
                <a:ea typeface="方正姚体" pitchFamily="0" charset="0"/>
                <a:cs typeface="Lucida Sans"/>
              </a:rPr>
            </a:br>
            <a:br>
              <a:rPr lang="zh-CN" altLang="en-US" sz="3600" b="0" i="0" u="none" strike="noStrike" kern="1200" cap="none" spc="0" baseline="0">
                <a:solidFill>
                  <a:schemeClr val="tx1"/>
                </a:solidFill>
                <a:latin typeface="Trebuchet MS" pitchFamily="0" charset="0"/>
                <a:ea typeface="方正姚体" pitchFamily="0" charset="0"/>
                <a:cs typeface="Lucida Sans"/>
              </a:rPr>
            </a:br>
            <a:r>
              <a:rPr lang="zh-CN" altLang="en-US" sz="3600" b="0" i="0" u="none" strike="noStrike" kern="1200" cap="none" spc="0" baseline="0">
                <a:solidFill>
                  <a:schemeClr val="tx1"/>
                </a:solidFill>
                <a:latin typeface="Trebuchet MS" pitchFamily="0" charset="0"/>
                <a:ea typeface="方正姚体" pitchFamily="0" charset="0"/>
                <a:cs typeface="Lucida Sans"/>
              </a:rPr>
              <a:t>💡PROBLEM STATEMENT </a:t>
            </a:r>
            <a:endParaRPr lang="zh-CN" altLang="en-US" sz="3600" b="0" i="0" u="none" strike="noStrike" kern="1200" cap="none" spc="0" baseline="0">
              <a:solidFill>
                <a:schemeClr val="tx1"/>
              </a:solidFill>
              <a:latin typeface="Trebuchet MS" pitchFamily="0" charset="0"/>
              <a:ea typeface="方正姚体" pitchFamily="0" charset="0"/>
              <a:cs typeface="Lucida Sans"/>
            </a:endParaRPr>
          </a:p>
        </p:txBody>
      </p:sp>
      <p:sp>
        <p:nvSpPr>
          <p:cNvPr id="56" name="Rectangle"/>
          <p:cNvSpPr>
            <a:spLocks/>
          </p:cNvSpPr>
          <p:nvPr/>
        </p:nvSpPr>
        <p:spPr>
          <a:xfrm rot="0">
            <a:off x="1064382" y="1443841"/>
            <a:ext cx="7922380" cy="24917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In the modern digital era, presenting one’s professional identity has moved beyond traditional paper resumes. Employers and organizations expect candidates to showcase not only their qualifications but also their practical skills, creativity, and digital presence. Conventional resumes are often static, text-heavy, and lack interactivity, making it difficult for recruiters to evaluate real potential.
A personal portfolio website bridges this gap by offering a dynamic, visually appealing, and accessible platform where individuals can highlight their technical expertise, academic background, projects, and achievements in a structured manner. By creating a responsive portfolio website using HTML and CSS, this project aims to provide an interactive medium for candidates to present their profile and work in a professional format that leaves a lasting impression on recruiters and collaborators.</a:t>
            </a:r>
            <a:endParaRPr lang="zh-CN" altLang="en-US" sz="18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62784470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7" name="Text box"/>
          <p:cNvSpPr>
            <a:spLocks noGrp="1"/>
          </p:cNvSpPr>
          <p:nvPr>
            <p:ph type="title"/>
          </p:nvPr>
        </p:nvSpPr>
        <p:spPr>
          <a:xfrm rot="0">
            <a:off x="362857" y="1015999"/>
            <a:ext cx="8911145" cy="9144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zh-CN" altLang="en-US" sz="3200" b="0" i="0" u="none" strike="noStrike" kern="1200" cap="none" spc="0" baseline="0">
                <a:solidFill>
                  <a:schemeClr val="tx1"/>
                </a:solidFill>
                <a:latin typeface="Trebuchet MS" pitchFamily="0" charset="0"/>
                <a:ea typeface="方正姚体" pitchFamily="0" charset="0"/>
                <a:cs typeface="Lucida Sans"/>
              </a:rPr>
              <a:t>📖 PROJECT OVERVIEW –PORTFOLIO WEBSITE </a:t>
            </a:r>
            <a:endParaRPr lang="zh-CN" altLang="en-US" sz="3200" b="0" i="0" u="none" strike="noStrike" kern="1200" cap="none" spc="0" baseline="0">
              <a:solidFill>
                <a:schemeClr val="tx1"/>
              </a:solidFill>
              <a:latin typeface="Trebuchet MS" pitchFamily="0" charset="0"/>
              <a:ea typeface="方正姚体" pitchFamily="0" charset="0"/>
              <a:cs typeface="Lucida Sans"/>
            </a:endParaRPr>
          </a:p>
        </p:txBody>
      </p:sp>
      <p:sp>
        <p:nvSpPr>
          <p:cNvPr id="58" name="Text box"/>
          <p:cNvSpPr>
            <a:spLocks noGrp="1"/>
          </p:cNvSpPr>
          <p:nvPr>
            <p:ph type="body" idx="1"/>
          </p:nvPr>
        </p:nvSpPr>
        <p:spPr>
          <a:xfrm rot="0">
            <a:off x="677334" y="3079827"/>
            <a:ext cx="8596668" cy="388077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0" i="0" u="none" strike="noStrike" kern="1200" cap="none" spc="0" baseline="0">
                <a:solidFill>
                  <a:srgbClr val="404040"/>
                </a:solidFill>
                <a:latin typeface="Trebuchet MS" pitchFamily="0" charset="0"/>
                <a:ea typeface="华文新魏" pitchFamily="0" charset="0"/>
                <a:cs typeface="Lucida Sans"/>
              </a:rPr>
              <a:t>A Portfolio Project is a digital platform that highlights an individual’s skills, achievements, projects, and experiences in an engaging and structured manner. Unlike traditional resumes, a portfolio acts as an interactive resume, providing recruiters, clients, and evaluators with a clear understanding of the candidate’s capabilities.</a:t>
            </a: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42825553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Text box"/>
          <p:cNvSpPr>
            <a:spLocks noGrp="1"/>
          </p:cNvSpPr>
          <p:nvPr>
            <p:ph type="title"/>
          </p:nvPr>
        </p:nvSpPr>
        <p:spPr>
          <a:xfrm rot="0">
            <a:off x="677334" y="609600"/>
            <a:ext cx="8273142" cy="672494"/>
          </a:xfrm>
          <a:prstGeom prst="rect"/>
          <a:noFill/>
          <a:ln w="12700" cmpd="sng" cap="flat">
            <a:noFill/>
            <a:prstDash val="solid"/>
            <a:miter/>
          </a:ln>
        </p:spPr>
        <p:txBody>
          <a:bodyPr vert="horz" wrap="square" lIns="91440" tIns="45720" rIns="91440" bIns="45720" anchor="t" anchorCtr="0">
            <a:prstTxWarp prst="textNoShape"/>
          </a:bodyPr>
          <a:lstStyle/>
          <a:p>
            <a:pPr marL="571500" indent="-571500" algn="l">
              <a:lnSpc>
                <a:spcPct val="100000"/>
              </a:lnSpc>
              <a:spcBef>
                <a:spcPts val="0"/>
              </a:spcBef>
              <a:spcAft>
                <a:spcPts val="0"/>
              </a:spcAft>
              <a:buFont typeface="Arial" pitchFamily="34" charset="0"/>
              <a:buChar char="•"/>
            </a:pPr>
            <a:r>
              <a:rPr lang="en-US" altLang="zh-CN" sz="3600" b="1" i="0" u="none" strike="noStrike" kern="1200" cap="none" spc="0" baseline="0">
                <a:solidFill>
                  <a:schemeClr val="tx1"/>
                </a:solidFill>
                <a:latin typeface="Trebuchet MS" pitchFamily="0" charset="0"/>
                <a:ea typeface="方正姚体" pitchFamily="0" charset="0"/>
                <a:cs typeface="Lucida Sans"/>
              </a:rPr>
              <a:t>Purpose of the project </a:t>
            </a:r>
            <a:endParaRPr lang="zh-CN" altLang="en-US" sz="3600" b="1" i="0" u="none" strike="noStrike" kern="1200" cap="none" spc="0" baseline="0">
              <a:solidFill>
                <a:schemeClr val="tx1"/>
              </a:solidFill>
              <a:latin typeface="Trebuchet MS" pitchFamily="0" charset="0"/>
              <a:ea typeface="方正姚体" pitchFamily="0" charset="0"/>
              <a:cs typeface="Lucida Sans"/>
            </a:endParaRPr>
          </a:p>
        </p:txBody>
      </p:sp>
      <p:sp>
        <p:nvSpPr>
          <p:cNvPr id="60" name="Text box"/>
          <p:cNvSpPr>
            <a:spLocks noGrp="1"/>
          </p:cNvSpPr>
          <p:nvPr>
            <p:ph type="body" idx="1"/>
          </p:nvPr>
        </p:nvSpPr>
        <p:spPr>
          <a:xfrm rot="0">
            <a:off x="677334" y="2273905"/>
            <a:ext cx="9192380" cy="2781903"/>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0" i="0" u="none" strike="noStrike" kern="1200" cap="none" spc="0" baseline="0">
                <a:solidFill>
                  <a:srgbClr val="404040"/>
                </a:solidFill>
                <a:latin typeface="Trebuchet MS" pitchFamily="0" charset="0"/>
                <a:ea typeface="华文新魏" pitchFamily="0" charset="0"/>
                <a:cs typeface="Lucida Sans"/>
              </a:rPr>
              <a:t>To create a personal portfolio website that reflects professional identity.
To present academic, technical, and creative work in a well-organized format.
To attract recruiters, clients, and collaborators by showcasing strengths effectively.
To demonstrate web development skills using HTML and CSS (with optional JavaScript).</a:t>
            </a: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83787350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1" name="Text box"/>
          <p:cNvSpPr>
            <a:spLocks noGrp="1"/>
          </p:cNvSpPr>
          <p:nvPr>
            <p:ph type="title"/>
          </p:nvPr>
        </p:nvSpPr>
        <p:spPr>
          <a:xfrm rot="0">
            <a:off x="677333" y="609600"/>
            <a:ext cx="8708571" cy="660399"/>
          </a:xfrm>
          <a:prstGeom prst="rect"/>
          <a:noFill/>
          <a:ln w="12700" cmpd="sng" cap="flat">
            <a:noFill/>
            <a:prstDash val="solid"/>
            <a:miter/>
          </a:ln>
        </p:spPr>
        <p:txBody>
          <a:bodyPr vert="horz" wrap="square" lIns="91440" tIns="45720" rIns="91440" bIns="45720" anchor="t" anchorCtr="0">
            <a:prstTxWarp prst="textNoShape"/>
          </a:bodyPr>
          <a:lstStyle/>
          <a:p>
            <a:pPr marL="571500" indent="-571500" algn="l">
              <a:lnSpc>
                <a:spcPct val="100000"/>
              </a:lnSpc>
              <a:spcBef>
                <a:spcPts val="0"/>
              </a:spcBef>
              <a:spcAft>
                <a:spcPts val="0"/>
              </a:spcAft>
              <a:buFont typeface="Arial" pitchFamily="34" charset="0"/>
              <a:buChar char="•"/>
            </a:pPr>
            <a:r>
              <a:rPr lang="en-US" altLang="zh-CN" sz="3600" b="0" i="0" u="none" strike="noStrike" kern="1200" cap="none" spc="0" baseline="0">
                <a:solidFill>
                  <a:schemeClr val="tx1"/>
                </a:solidFill>
                <a:latin typeface="Trebuchet MS" pitchFamily="0" charset="0"/>
                <a:ea typeface="方正姚体" pitchFamily="0" charset="0"/>
                <a:cs typeface="Lucida Sans"/>
              </a:rPr>
              <a:t>Key features of the portfolio website </a:t>
            </a:r>
            <a:endParaRPr lang="zh-CN" altLang="en-US" sz="3600" b="0" i="0" u="none" strike="noStrike" kern="1200" cap="none" spc="0" baseline="0">
              <a:solidFill>
                <a:schemeClr val="tx1"/>
              </a:solidFill>
              <a:latin typeface="Trebuchet MS" pitchFamily="0" charset="0"/>
              <a:ea typeface="方正姚体" pitchFamily="0" charset="0"/>
              <a:cs typeface="Lucida Sans"/>
            </a:endParaRPr>
          </a:p>
        </p:txBody>
      </p:sp>
      <p:sp>
        <p:nvSpPr>
          <p:cNvPr id="62" name="Text box"/>
          <p:cNvSpPr>
            <a:spLocks noGrp="1"/>
          </p:cNvSpPr>
          <p:nvPr>
            <p:ph type="body" idx="1"/>
          </p:nvPr>
        </p:nvSpPr>
        <p:spPr>
          <a:xfrm rot="0">
            <a:off x="677333" y="1378857"/>
            <a:ext cx="9494761" cy="466250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0" i="0" u="none" strike="noStrike" kern="1200" cap="none" spc="0" baseline="0">
                <a:solidFill>
                  <a:srgbClr val="404040"/>
                </a:solidFill>
                <a:latin typeface="Trebuchet MS" pitchFamily="0" charset="0"/>
                <a:ea typeface="华文新魏" pitchFamily="0" charset="0"/>
                <a:cs typeface="Lucida Sans"/>
              </a:rPr>
              <a:t>
1. Home Page / Introduction → A brief introduction and tagline.
2. About Me Section → Education, personal background, and skills.
3. Projects Section → List of completed projects with details, images, and links.
4. Skills Section → Technical expertise and soft skills.
5. Resume / CV → Downloadable or viewable resume.
6. Contact Section → Email, LinkedIn, GitHub, or contact form.</a:t>
            </a: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94194089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3" name="Text box"/>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571500" indent="-571500" algn="l">
              <a:lnSpc>
                <a:spcPct val="100000"/>
              </a:lnSpc>
              <a:spcBef>
                <a:spcPts val="0"/>
              </a:spcBef>
              <a:spcAft>
                <a:spcPts val="0"/>
              </a:spcAft>
              <a:buFont typeface="Arial" pitchFamily="34" charset="0"/>
              <a:buChar char="•"/>
            </a:pPr>
            <a:r>
              <a:rPr lang="en-US" altLang="zh-CN" sz="3600" b="0" i="0" u="none" strike="noStrike" kern="1200" cap="none" spc="0" baseline="0">
                <a:solidFill>
                  <a:schemeClr val="tx1"/>
                </a:solidFill>
                <a:latin typeface="Trebuchet MS" pitchFamily="0" charset="0"/>
                <a:ea typeface="方正姚体" pitchFamily="0" charset="0"/>
                <a:cs typeface="Lucida Sans"/>
              </a:rPr>
              <a:t>End users </a:t>
            </a:r>
            <a:endParaRPr lang="zh-CN" altLang="en-US" sz="3600" b="0" i="0" u="none" strike="noStrike" kern="1200" cap="none" spc="0" baseline="0">
              <a:solidFill>
                <a:schemeClr val="tx1"/>
              </a:solidFill>
              <a:latin typeface="Trebuchet MS" pitchFamily="0" charset="0"/>
              <a:ea typeface="方正姚体" pitchFamily="0" charset="0"/>
              <a:cs typeface="Lucida Sans"/>
            </a:endParaRPr>
          </a:p>
        </p:txBody>
      </p:sp>
      <p:sp>
        <p:nvSpPr>
          <p:cNvPr id="64" name="Text box"/>
          <p:cNvSpPr>
            <a:spLocks noGrp="1"/>
          </p:cNvSpPr>
          <p:nvPr>
            <p:ph type="body" idx="1"/>
          </p:nvPr>
        </p:nvSpPr>
        <p:spPr>
          <a:xfrm rot="0">
            <a:off x="677334" y="2160589"/>
            <a:ext cx="8596668" cy="2121125"/>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0" i="0" u="none" strike="noStrike" kern="1200" cap="none" spc="0" baseline="0">
                <a:solidFill>
                  <a:srgbClr val="404040"/>
                </a:solidFill>
                <a:latin typeface="Trebuchet MS" pitchFamily="0" charset="0"/>
                <a:ea typeface="华文新魏" pitchFamily="0" charset="0"/>
                <a:cs typeface="Lucida Sans"/>
              </a:rPr>
              <a:t>Recruiters &amp; Employers → To assess skills and suitability for job roles.
Clients → To review past work before offering projects.
Teachers / Examiners → For academic evaluation.
Peers &amp; Community → For networking and collaboration opportunities.</a:t>
            </a: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80132087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5" name="Text box"/>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571500" indent="-571500" algn="l">
              <a:lnSpc>
                <a:spcPct val="100000"/>
              </a:lnSpc>
              <a:spcBef>
                <a:spcPts val="0"/>
              </a:spcBef>
              <a:spcAft>
                <a:spcPts val="0"/>
              </a:spcAft>
              <a:buFont typeface="Arial" pitchFamily="34" charset="0"/>
              <a:buChar char="•"/>
            </a:pPr>
            <a:r>
              <a:rPr lang="en-US" altLang="zh-CN" sz="3600" b="0" i="0" u="none" strike="noStrike" kern="1200" cap="none" spc="0" baseline="0">
                <a:solidFill>
                  <a:schemeClr val="tx1"/>
                </a:solidFill>
                <a:latin typeface="Trebuchet MS" pitchFamily="0" charset="0"/>
                <a:ea typeface="方正姚体" pitchFamily="0" charset="0"/>
                <a:cs typeface="Lucida Sans"/>
              </a:rPr>
              <a:t>Technologies used</a:t>
            </a:r>
            <a:endParaRPr lang="zh-CN" altLang="en-US" sz="3600" b="0" i="0" u="none" strike="noStrike" kern="1200" cap="none" spc="0" baseline="0">
              <a:solidFill>
                <a:schemeClr val="tx1"/>
              </a:solidFill>
              <a:latin typeface="Trebuchet MS" pitchFamily="0" charset="0"/>
              <a:ea typeface="方正姚体" pitchFamily="0" charset="0"/>
              <a:cs typeface="Lucida Sans"/>
            </a:endParaRPr>
          </a:p>
        </p:txBody>
      </p:sp>
      <p:sp>
        <p:nvSpPr>
          <p:cNvPr id="66" name="Text box"/>
          <p:cNvSpPr>
            <a:spLocks noGrp="1"/>
          </p:cNvSpPr>
          <p:nvPr>
            <p:ph type="body" idx="1"/>
          </p:nvPr>
        </p:nvSpPr>
        <p:spPr>
          <a:xfrm rot="0">
            <a:off x="677334" y="2160589"/>
            <a:ext cx="8067523" cy="276701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0" i="0" u="none" strike="noStrike" kern="1200" cap="none" spc="0" baseline="0">
                <a:solidFill>
                  <a:srgbClr val="404040"/>
                </a:solidFill>
                <a:latin typeface="Trebuchet MS" pitchFamily="0" charset="0"/>
                <a:ea typeface="华文新魏" pitchFamily="0" charset="0"/>
                <a:cs typeface="Lucida Sans"/>
              </a:rPr>
              <a:t>HTML5 → For website structure and content.
CSS3 → For styling, design, and responsiveness.
(Optional) JavaScript → For interactivity (animations, sliders, form validation).</a:t>
            </a:r>
            <a:endParaRPr lang="en-US" altLang="zh-CN" sz="1800" b="0" i="0" u="none" strike="noStrike" kern="1200" cap="none" spc="0" baseline="0">
              <a:solidFill>
                <a:srgbClr val="404040"/>
              </a:solidFill>
              <a:latin typeface="Trebuchet MS" pitchFamily="0" charset="0"/>
              <a:ea typeface="华文新魏" pitchFamily="0" charset="0"/>
              <a:cs typeface="Lucida Sans"/>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73046062"/>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14</TotalTime>
  <Application>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Digital portfolio </dc:title>
  <dc:creator>Vedhavalli Saravanan</dc:creator>
  <cp:lastModifiedBy>Mobile phone user</cp:lastModifiedBy>
  <cp:revision>0</cp:revision>
  <dcterms:created xsi:type="dcterms:W3CDTF">2025-09-05T03:00:47Z</dcterms:created>
  <dcterms:modified xsi:type="dcterms:W3CDTF">2025-09-16T01:45:41Z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c5cfaec9ec8a4dcf88990cfebee121f5</vt:lpwstr>
  </property>
</Properties>
</file>