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813" r:id="rId2"/>
    <p:sldId id="817" r:id="rId3"/>
    <p:sldId id="857" r:id="rId4"/>
    <p:sldId id="819" r:id="rId5"/>
    <p:sldId id="818" r:id="rId6"/>
    <p:sldId id="820" r:id="rId7"/>
    <p:sldId id="821" r:id="rId8"/>
    <p:sldId id="822" r:id="rId9"/>
    <p:sldId id="823" r:id="rId10"/>
    <p:sldId id="824" r:id="rId11"/>
    <p:sldId id="849" r:id="rId12"/>
    <p:sldId id="825" r:id="rId13"/>
    <p:sldId id="826" r:id="rId14"/>
    <p:sldId id="850" r:id="rId15"/>
    <p:sldId id="828" r:id="rId16"/>
    <p:sldId id="829" r:id="rId17"/>
    <p:sldId id="856" r:id="rId18"/>
    <p:sldId id="832" r:id="rId19"/>
    <p:sldId id="833" r:id="rId20"/>
    <p:sldId id="834" r:id="rId21"/>
    <p:sldId id="851" r:id="rId22"/>
    <p:sldId id="847" r:id="rId23"/>
    <p:sldId id="837" r:id="rId24"/>
    <p:sldId id="836" r:id="rId25"/>
    <p:sldId id="839" r:id="rId26"/>
    <p:sldId id="852" r:id="rId27"/>
    <p:sldId id="853" r:id="rId28"/>
    <p:sldId id="854" r:id="rId29"/>
    <p:sldId id="855" r:id="rId30"/>
    <p:sldId id="835" r:id="rId31"/>
    <p:sldId id="846" r:id="rId32"/>
    <p:sldId id="848" r:id="rId33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n Ross" initials="JR" lastIdx="1" clrIdx="0"/>
  <p:cmAuthor id="1" name="Michael Londgren" initials="ML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A6"/>
    <a:srgbClr val="99FFCC"/>
    <a:srgbClr val="FFFF66"/>
    <a:srgbClr val="C0C0C0"/>
    <a:srgbClr val="FF3300"/>
    <a:srgbClr val="33CC33"/>
    <a:srgbClr val="FF6600"/>
    <a:srgbClr val="990099"/>
    <a:srgbClr val="008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 autoAdjust="0"/>
    <p:restoredTop sz="77778" autoAdjust="0"/>
  </p:normalViewPr>
  <p:slideViewPr>
    <p:cSldViewPr snapToGrid="0" showGuides="1">
      <p:cViewPr varScale="1">
        <p:scale>
          <a:sx n="100" d="100"/>
          <a:sy n="100" d="100"/>
        </p:scale>
        <p:origin x="-1496" y="-96"/>
      </p:cViewPr>
      <p:guideLst>
        <p:guide orient="horz" pos="1660"/>
        <p:guide orient="horz" pos="756"/>
        <p:guide pos="5086"/>
        <p:guide pos="23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E9922C57-A129-5349-B03A-A609DD912369}" type="datetimeFigureOut">
              <a:rPr lang="en-US" smtClean="0"/>
              <a:pPr/>
              <a:t>9/3/14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AA2D4DC9-A9B7-7B4D-A37F-E00BD3E2CD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8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D7807A6-401C-FD44-AAD7-60F77A722438}" type="datetimeFigureOut">
              <a:rPr lang="en-US" smtClean="0"/>
              <a:pPr/>
              <a:t>9/3/14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EBE8DBD6-41A4-0744-9D79-3C9C1FFF5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117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Working</a:t>
            </a:r>
            <a:r>
              <a:rPr lang="en-US" baseline="0" dirty="0" smtClean="0"/>
              <a:t> together 2 years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Looking for developers for our upcoming </a:t>
            </a:r>
            <a:r>
              <a:rPr lang="en-US" baseline="0" dirty="0" err="1" smtClean="0"/>
              <a:t>Django</a:t>
            </a:r>
            <a:r>
              <a:rPr lang="en-US" baseline="0" dirty="0" smtClean="0"/>
              <a:t> projects 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03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</a:t>
            </a:r>
            <a:r>
              <a:rPr lang="en-US" dirty="0" err="1" smtClean="0"/>
              <a:t>Vagrantfile</a:t>
            </a:r>
            <a:r>
              <a:rPr lang="en-US" dirty="0" smtClean="0"/>
              <a:t> is a Ruby script:</a:t>
            </a:r>
            <a:r>
              <a:rPr lang="en-US" baseline="0" dirty="0" smtClean="0"/>
              <a:t> so you can leverage all of the Ruby’s power!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96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Chef uses “kitchens”, “cookbooks” and “recipes”.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Kitchen </a:t>
            </a:r>
            <a:r>
              <a:rPr lang="en-US" dirty="0" smtClean="0"/>
              <a:t>contains many cookbooks. A single project usually has a single Kitchen.</a:t>
            </a:r>
          </a:p>
          <a:p>
            <a:r>
              <a:rPr lang="en-US" i="1" dirty="0" smtClean="0"/>
              <a:t>Cookbooks </a:t>
            </a:r>
            <a:r>
              <a:rPr lang="en-US" dirty="0" smtClean="0"/>
              <a:t>are collections of recipes. You can use predefined cookbooks for common tasks (from the Chef Supermarket, </a:t>
            </a:r>
            <a:r>
              <a:rPr lang="en-US" dirty="0" err="1" smtClean="0"/>
              <a:t>git</a:t>
            </a:r>
            <a:r>
              <a:rPr lang="en-US" dirty="0" smtClean="0"/>
              <a:t> repos, etc.) or create your own for a specific need. You can even extend existing cookbooks to stay DRY.</a:t>
            </a:r>
          </a:p>
          <a:p>
            <a:r>
              <a:rPr lang="en-US" i="1" dirty="0" smtClean="0"/>
              <a:t>Recipes </a:t>
            </a:r>
            <a:r>
              <a:rPr lang="en-US" dirty="0" smtClean="0"/>
              <a:t>are specific instructions to do stuff.</a:t>
            </a:r>
          </a:p>
          <a:p>
            <a:r>
              <a:rPr lang="en-US" i="1" dirty="0" smtClean="0"/>
              <a:t>Knife </a:t>
            </a:r>
            <a:r>
              <a:rPr lang="en-US" dirty="0" smtClean="0"/>
              <a:t>is the command-line tool to create all this.</a:t>
            </a:r>
          </a:p>
          <a:p>
            <a:r>
              <a:rPr lang="en-US" dirty="0" smtClean="0"/>
              <a:t>The “polls” application is the main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69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Berkshelf</a:t>
            </a:r>
            <a:r>
              <a:rPr lang="en-US" dirty="0" smtClean="0"/>
              <a:t> gets installed with Chef-DK. It will help us to maintain consistency over the versions of the software we want to 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69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that </a:t>
            </a:r>
            <a:r>
              <a:rPr lang="en-US" dirty="0" smtClean="0"/>
              <a:t>chef solo allows</a:t>
            </a:r>
            <a:r>
              <a:rPr lang="en-US" baseline="0" dirty="0" smtClean="0"/>
              <a:t> environments to only define attribute values (like passwords,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for the different cookbooks. Chef, on the other hand, lets you set specific versions of the software used for different environments. We won’t go into that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3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‘</a:t>
            </a:r>
            <a:r>
              <a:rPr lang="en-US" dirty="0" err="1" smtClean="0"/>
              <a:t>run_list</a:t>
            </a:r>
            <a:r>
              <a:rPr lang="en-US" dirty="0" smtClean="0"/>
              <a:t>’ attribute of the node defines what recipes and in which order those recipes will</a:t>
            </a:r>
            <a:r>
              <a:rPr lang="en-US" baseline="0" dirty="0" smtClean="0"/>
              <a:t> be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94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Chef own ‘bash’ provider.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There are more:</a:t>
            </a:r>
          </a:p>
          <a:p>
            <a:pPr marL="628650" lvl="1" indent="-171450">
              <a:buFontTx/>
              <a:buChar char="-"/>
            </a:pPr>
            <a:r>
              <a:rPr lang="en-US" dirty="0" err="1" smtClean="0"/>
              <a:t>Git</a:t>
            </a:r>
            <a:endParaRPr lang="en-US" dirty="0" smtClean="0"/>
          </a:p>
          <a:p>
            <a:pPr marL="628650" lvl="1" indent="-171450">
              <a:buFontTx/>
              <a:buChar char="-"/>
            </a:pPr>
            <a:r>
              <a:rPr lang="en-US" dirty="0" smtClean="0"/>
              <a:t>Template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Script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…</a:t>
            </a:r>
          </a:p>
          <a:p>
            <a:pPr marL="628650" lvl="1" indent="-17145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00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9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Projects tend to be increasingly complex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Not every team member has the skills to manage complex system configurations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53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can make sure all team members will work with the same environment, using the same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8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Obviously you can use any version control system, we just feel comfortable with </a:t>
            </a:r>
            <a:r>
              <a:rPr lang="en-US" dirty="0" err="1" smtClean="0"/>
              <a:t>Git</a:t>
            </a:r>
            <a:r>
              <a:rPr lang="en-US" dirty="0" smtClean="0"/>
              <a:t> as it fulfills all of our needs. Mercurial could be another great choice, for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95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Code in local, run on the VM:</a:t>
            </a:r>
            <a:r>
              <a:rPr lang="en-US" baseline="0" dirty="0" smtClean="0"/>
              <a:t> this allows you to use your preferred editor. For Python that could be whatever from vim to </a:t>
            </a:r>
            <a:r>
              <a:rPr lang="en-US" baseline="0" dirty="0" err="1" smtClean="0"/>
              <a:t>SublimeText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PyCharm</a:t>
            </a:r>
            <a:r>
              <a:rPr lang="en-US" baseline="0" dirty="0" smtClean="0"/>
              <a:t>, etc…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61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Chef server makes this accessible through the network:</a:t>
            </a:r>
            <a:r>
              <a:rPr lang="en-US" baseline="0" dirty="0" smtClean="0"/>
              <a:t> so you can create cookbooks and upload them to the company chef server. From there they will get installed to the different nodes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74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we will look at in this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67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websites for the tools</a:t>
            </a:r>
            <a:r>
              <a:rPr lang="en-US" baseline="0" dirty="0" smtClean="0"/>
              <a:t> are in the 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0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14" y="3638550"/>
            <a:ext cx="7848597" cy="400050"/>
          </a:xfrm>
          <a:noFill/>
          <a:ln w="9525">
            <a:noFill/>
            <a:miter lim="800000"/>
            <a:headEnd/>
            <a:tailEnd/>
          </a:ln>
        </p:spPr>
        <p:txBody>
          <a:bodyPr anchor="b">
            <a:normAutofit/>
          </a:bodyPr>
          <a:lstStyle>
            <a:lvl1pPr marL="0" indent="0">
              <a:buNone/>
              <a:defRPr lang="en-US" sz="1600" b="0" i="0" kern="1200" baseline="0" dirty="0" smtClean="0">
                <a:solidFill>
                  <a:srgbClr val="FFFFFF"/>
                </a:solidFill>
                <a:latin typeface="+mj-lt"/>
                <a:ea typeface="+mn-ea"/>
                <a:cs typeface="DIN-Regular"/>
              </a:defRPr>
            </a:lvl1pPr>
          </a:lstStyle>
          <a:p>
            <a:pPr lvl="0"/>
            <a:r>
              <a:rPr lang="en-US" dirty="0" smtClean="0"/>
              <a:t>Greg Robbins, Ramon Maria Gallart </a:t>
            </a:r>
            <a:r>
              <a:rPr lang="en-US" dirty="0" err="1" smtClean="0"/>
              <a:t>Escolà</a:t>
            </a:r>
            <a:endParaRPr lang="en-US" dirty="0" smtClean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33393"/>
            <a:ext cx="7848600" cy="641737"/>
          </a:xfrm>
          <a:noFill/>
          <a:ln w="9525">
            <a:noFill/>
            <a:miter lim="800000"/>
            <a:headEnd/>
            <a:tailEnd/>
          </a:ln>
        </p:spPr>
        <p:txBody>
          <a:bodyPr rtlCol="0" anchor="b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ＭＳ Ｐゴシック" charset="-128"/>
                <a:cs typeface="DIN-Regular"/>
              </a:defRPr>
            </a:lvl1pPr>
          </a:lstStyle>
          <a:p>
            <a:pPr algn="ctr"/>
            <a:r>
              <a:rPr lang="en-US" sz="3200" dirty="0" smtClean="0">
                <a:latin typeface="Calibri"/>
                <a:cs typeface="Calibri"/>
              </a:rPr>
              <a:t>DJANGO DEVELOPMENT ENVIRONMENTS</a:t>
            </a: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609614" y="4057337"/>
            <a:ext cx="7848597" cy="267015"/>
          </a:xfrm>
          <a:noFill/>
          <a:ln w="9525">
            <a:noFill/>
            <a:miter lim="800000"/>
            <a:headEnd/>
            <a:tailEnd/>
          </a:ln>
        </p:spPr>
        <p:txBody>
          <a:bodyPr anchor="t">
            <a:normAutofit/>
          </a:bodyPr>
          <a:lstStyle>
            <a:lvl1pPr marL="0" indent="0">
              <a:buNone/>
              <a:defRPr lang="en-US" sz="1356" b="0" i="0" kern="1200" baseline="0" dirty="0" smtClean="0">
                <a:solidFill>
                  <a:srgbClr val="FFFFFF"/>
                </a:solidFill>
                <a:latin typeface="+mj-lt"/>
                <a:ea typeface="+mn-ea"/>
                <a:cs typeface="DIN-Regular"/>
              </a:defRPr>
            </a:lvl1pPr>
          </a:lstStyle>
          <a:p>
            <a:pPr lvl="0"/>
            <a:r>
              <a:rPr lang="en-US" dirty="0" smtClean="0"/>
              <a:t>September 3, 2014</a:t>
            </a:r>
          </a:p>
        </p:txBody>
      </p:sp>
      <p:pic>
        <p:nvPicPr>
          <p:cNvPr id="9" name="Picture 8" descr="docuSign-logo-white-tagline-01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0" y="749649"/>
            <a:ext cx="4572000" cy="17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6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828800" y="3600456"/>
            <a:ext cx="5486400" cy="824471"/>
          </a:xfrm>
          <a:noFill/>
          <a:ln w="9525">
            <a:noFill/>
            <a:miter lim="800000"/>
            <a:headEnd/>
            <a:tailEnd/>
          </a:ln>
        </p:spPr>
        <p:txBody>
          <a:bodyPr rtlCol="0" anchor="ctr">
            <a:normAutofit/>
          </a:bodyPr>
          <a:lstStyle>
            <a:lvl1pPr marL="0" indent="0" algn="ctr">
              <a:lnSpc>
                <a:spcPct val="90000"/>
              </a:lnSpc>
              <a:buNone/>
              <a:defRPr kumimoji="0" lang="en-US" sz="3639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ＭＳ Ｐゴシック" charset="-128"/>
                <a:cs typeface="DIN-Regular"/>
              </a:defRPr>
            </a:lvl1pPr>
          </a:lstStyle>
          <a:p>
            <a:pPr lvl="0"/>
            <a:r>
              <a:rPr lang="en-US" dirty="0" smtClean="0"/>
              <a:t>Insert Closing Slide Text</a:t>
            </a:r>
          </a:p>
        </p:txBody>
      </p:sp>
      <p:pic>
        <p:nvPicPr>
          <p:cNvPr id="5" name="Picture 4" descr="docuSign-logo-white-tagline-01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8821" y="1047750"/>
            <a:ext cx="598635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4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6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F35B80C-C2D1-784F-B7EE-637035C8AF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7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hi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1248"/>
            <a:ext cx="8229600" cy="379476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 marL="457200" indent="-228600">
              <a:defRPr lang="en-US" sz="2000" kern="1200" dirty="0" smtClean="0">
                <a:solidFill>
                  <a:srgbClr val="262724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>
              <a:defRPr lang="en-US" dirty="0" smtClean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57200" lvl="1" indent="-228600" algn="l" defTabSz="457200" rtl="0" eaLnBrk="1" latinLnBrk="0" hangingPunct="1">
              <a:spcBef>
                <a:spcPts val="400"/>
              </a:spcBef>
              <a:buClr>
                <a:schemeClr val="accent2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552" y="4809744"/>
            <a:ext cx="4548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7F7F7F"/>
                </a:solidFill>
              </a:defRPr>
            </a:lvl1pPr>
          </a:lstStyle>
          <a:p>
            <a:fld id="{9EDF1969-CA96-9B4E-8473-83ECBB607F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logo_blu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4718052"/>
            <a:ext cx="1181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8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048" y="4718304"/>
            <a:ext cx="1181100" cy="45720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552" y="4809744"/>
            <a:ext cx="4548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bg1"/>
                </a:solidFill>
              </a:defRPr>
            </a:lvl1pPr>
          </a:lstStyle>
          <a:p>
            <a:fld id="{9EDF1969-CA96-9B4E-8473-83ECBB607F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2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ue Gradi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3716"/>
            <a:ext cx="7315200" cy="7132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048" y="4718304"/>
            <a:ext cx="1181100" cy="4572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552" y="4809744"/>
            <a:ext cx="4548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bg1"/>
                </a:solidFill>
              </a:defRPr>
            </a:lvl1pPr>
          </a:lstStyle>
          <a:p>
            <a:fld id="{9EDF1969-CA96-9B4E-8473-83ECBB607F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7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Dark Gradi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716"/>
            <a:ext cx="7315200" cy="7132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048" y="4718304"/>
            <a:ext cx="1181100" cy="4572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552" y="4809744"/>
            <a:ext cx="4548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bg1"/>
                </a:solidFill>
              </a:defRPr>
            </a:lvl1pPr>
          </a:lstStyle>
          <a:p>
            <a:fld id="{9EDF1969-CA96-9B4E-8473-83ECBB607F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Image - Whi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41248"/>
            <a:ext cx="4038600" cy="379476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572000" y="841248"/>
            <a:ext cx="4114800" cy="379476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552" y="4809744"/>
            <a:ext cx="4548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7F7F7F"/>
                </a:solidFill>
              </a:defRPr>
            </a:lvl1pPr>
          </a:lstStyle>
          <a:p>
            <a:fld id="{9EDF1969-CA96-9B4E-8473-83ECBB607F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logo_blu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4718052"/>
            <a:ext cx="1181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1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Image -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41248"/>
            <a:ext cx="4038600" cy="379476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>
              <a:defRPr lang="en-US" smtClean="0">
                <a:solidFill>
                  <a:schemeClr val="bg1"/>
                </a:solidFill>
              </a:defRPr>
            </a:lvl1pPr>
            <a:lvl2pPr>
              <a:defRPr lang="en-US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572000" y="841248"/>
            <a:ext cx="4114800" cy="3794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048" y="4718304"/>
            <a:ext cx="1181100" cy="45720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552" y="4809744"/>
            <a:ext cx="4548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bg1"/>
                </a:solidFill>
              </a:defRPr>
            </a:lvl1pPr>
          </a:lstStyle>
          <a:p>
            <a:fld id="{9EDF1969-CA96-9B4E-8473-83ECBB607F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7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9135"/>
            <a:ext cx="7315200" cy="713232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552" y="4809744"/>
            <a:ext cx="4548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7F7F7F"/>
                </a:solidFill>
              </a:defRPr>
            </a:lvl1pPr>
          </a:lstStyle>
          <a:p>
            <a:fld id="{9EDF1969-CA96-9B4E-8473-83ECBB607F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logo_blu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4718052"/>
            <a:ext cx="1181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2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048" y="4718304"/>
            <a:ext cx="1181100" cy="4572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552" y="4809744"/>
            <a:ext cx="4548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bg1"/>
                </a:solidFill>
              </a:defRPr>
            </a:lvl1pPr>
          </a:lstStyle>
          <a:p>
            <a:fld id="{9EDF1969-CA96-9B4E-8473-83ECBB607F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5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135"/>
            <a:ext cx="7315200" cy="71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4973"/>
            <a:ext cx="8229600" cy="379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7899" y="4812507"/>
            <a:ext cx="4548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smtClean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fld id="{9EDF1969-CA96-9B4E-8473-83ECBB607F4B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7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8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400" b="0" i="0" kern="1200" dirty="0" smtClean="0">
          <a:solidFill>
            <a:schemeClr val="bg1"/>
          </a:solidFill>
          <a:effectLst>
            <a:outerShdw blurRad="25400" dist="25400" dir="5400000" algn="tr" rotWithShape="0">
              <a:prstClr val="black">
                <a:alpha val="15000"/>
              </a:prstClr>
            </a:outerShdw>
          </a:effectLst>
          <a:latin typeface="+mj-lt"/>
          <a:ea typeface="+mj-ea"/>
          <a:cs typeface="DIN-Regular"/>
        </a:defRPr>
      </a:lvl1pPr>
    </p:titleStyle>
    <p:bodyStyle>
      <a:lvl1pPr marL="0" indent="-228600" algn="l" defTabSz="4572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lang="en-US" sz="2200" kern="1200" dirty="0" smtClean="0">
          <a:solidFill>
            <a:srgbClr val="262724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457200" indent="-228600" algn="l" defTabSz="457200" rtl="0" eaLnBrk="1" latinLnBrk="0" hangingPunct="1">
        <a:spcBef>
          <a:spcPts val="400"/>
        </a:spcBef>
        <a:buClr>
          <a:schemeClr val="accent2"/>
        </a:buClr>
        <a:buFont typeface="Wingdings" charset="2"/>
        <a:buChar char="§"/>
        <a:defRPr lang="en-US" sz="2000" kern="1200" dirty="0" smtClean="0">
          <a:solidFill>
            <a:srgbClr val="262724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marL="685800" indent="-228600" algn="l" defTabSz="457200" rtl="0" eaLnBrk="1" latinLnBrk="0" hangingPunct="1">
        <a:spcBef>
          <a:spcPts val="400"/>
        </a:spcBef>
        <a:buClr>
          <a:schemeClr val="accent2"/>
        </a:buClr>
        <a:buFont typeface="Wingdings" charset="2"/>
        <a:buChar char="§"/>
        <a:defRPr lang="en-US" sz="1800" kern="1200" dirty="0" smtClean="0">
          <a:solidFill>
            <a:srgbClr val="262724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lang="en-US" sz="1600" kern="1200" smtClean="0">
          <a:solidFill>
            <a:srgbClr val="262724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lang="en-US" sz="1600" kern="1200">
          <a:solidFill>
            <a:srgbClr val="262724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ocuSignDev/DjangoCon2014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ocuSignDev/DjangoCon201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docuSign-logo-white-tagline-0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8360" y="1504950"/>
            <a:ext cx="4572000" cy="17459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2687" y="3436851"/>
            <a:ext cx="8807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Setting up your development environment with </a:t>
            </a:r>
            <a:r>
              <a:rPr lang="en-US" sz="2800" dirty="0" err="1" smtClean="0">
                <a:solidFill>
                  <a:schemeClr val="bg1"/>
                </a:solidFill>
              </a:rPr>
              <a:t>Django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1667" y="4024092"/>
            <a:ext cx="425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Greg Robbins and Ramon Maria Gallart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Vagrant</a:t>
            </a:r>
          </a:p>
          <a:p>
            <a:pPr lvl="1"/>
            <a:r>
              <a:rPr lang="en-US" dirty="0" smtClean="0"/>
              <a:t>Scripted provisioning of virtual machines</a:t>
            </a:r>
          </a:p>
          <a:p>
            <a:pPr lvl="1"/>
            <a:r>
              <a:rPr lang="en-US" dirty="0" smtClean="0"/>
              <a:t>Acts as a wrapper around </a:t>
            </a:r>
            <a:r>
              <a:rPr lang="en-US" dirty="0" err="1" smtClean="0"/>
              <a:t>Virtualbox</a:t>
            </a:r>
            <a:r>
              <a:rPr lang="en-US" dirty="0" smtClean="0"/>
              <a:t> (or others)</a:t>
            </a:r>
          </a:p>
          <a:p>
            <a:pPr lvl="1"/>
            <a:r>
              <a:rPr lang="en-US" dirty="0" smtClean="0"/>
              <a:t>Starts with “vanilla” base installations of your favorite OS (we used Ubuntu server 12.04)</a:t>
            </a:r>
          </a:p>
          <a:p>
            <a:pPr lvl="1"/>
            <a:r>
              <a:rPr lang="en-US" dirty="0" smtClean="0"/>
              <a:t>Offers a “shared” directory with your local machine</a:t>
            </a:r>
          </a:p>
          <a:p>
            <a:pPr lvl="1"/>
            <a:r>
              <a:rPr lang="en-US" dirty="0" smtClean="0"/>
              <a:t>Code in local, run on the VM</a:t>
            </a:r>
          </a:p>
          <a:p>
            <a:pPr lvl="1"/>
            <a:r>
              <a:rPr lang="en-US" b="1" dirty="0">
                <a:latin typeface="Consolas"/>
                <a:cs typeface="Consolas"/>
              </a:rPr>
              <a:t>v</a:t>
            </a:r>
            <a:r>
              <a:rPr lang="en-US" b="1" dirty="0" smtClean="0">
                <a:latin typeface="Consolas"/>
                <a:cs typeface="Consolas"/>
              </a:rPr>
              <a:t>agrant up </a:t>
            </a:r>
            <a:r>
              <a:rPr lang="en-US" dirty="0" smtClean="0"/>
              <a:t>-- With just one command, team members can spin up a fully-functional </a:t>
            </a:r>
            <a:r>
              <a:rPr lang="en-US" dirty="0" err="1" smtClean="0"/>
              <a:t>dev</a:t>
            </a:r>
            <a:r>
              <a:rPr lang="en-US" dirty="0" smtClean="0"/>
              <a:t> machine</a:t>
            </a:r>
          </a:p>
          <a:p>
            <a:pPr lvl="1"/>
            <a:r>
              <a:rPr lang="en-US" b="1" dirty="0">
                <a:latin typeface="Consolas"/>
              </a:rPr>
              <a:t>v</a:t>
            </a:r>
            <a:r>
              <a:rPr lang="en-US" b="1" dirty="0" smtClean="0">
                <a:latin typeface="Consolas"/>
              </a:rPr>
              <a:t>agrant provision</a:t>
            </a:r>
            <a:r>
              <a:rPr lang="en-US" dirty="0" smtClean="0"/>
              <a:t> -- updates your VM to match what is in Chef</a:t>
            </a:r>
            <a:endParaRPr lang="en-US" dirty="0"/>
          </a:p>
          <a:p>
            <a:pPr lvl="1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1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like Vagrant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Works great with </a:t>
            </a:r>
            <a:r>
              <a:rPr lang="en-US" dirty="0" err="1" smtClean="0"/>
              <a:t>Virtualbox</a:t>
            </a:r>
            <a:r>
              <a:rPr lang="en-US" dirty="0" smtClean="0"/>
              <a:t>, which is also open-source</a:t>
            </a:r>
          </a:p>
          <a:p>
            <a:r>
              <a:rPr lang="en-US" dirty="0" smtClean="0"/>
              <a:t>Quick and easy to get up and running</a:t>
            </a:r>
          </a:p>
          <a:p>
            <a:r>
              <a:rPr lang="en-US" dirty="0" smtClean="0"/>
              <a:t>Ready-made base boxes (Ubuntu, </a:t>
            </a:r>
            <a:r>
              <a:rPr lang="en-US" dirty="0" err="1" smtClean="0"/>
              <a:t>CentOS</a:t>
            </a:r>
            <a:r>
              <a:rPr lang="en-US" dirty="0" smtClean="0"/>
              <a:t>, </a:t>
            </a:r>
            <a:r>
              <a:rPr lang="en-US" dirty="0" err="1" smtClean="0"/>
              <a:t>RedHat</a:t>
            </a:r>
            <a:r>
              <a:rPr lang="en-US" dirty="0" smtClean="0"/>
              <a:t>, others)</a:t>
            </a:r>
          </a:p>
          <a:p>
            <a:r>
              <a:rPr lang="en-US" dirty="0" smtClean="0"/>
              <a:t>Can even run Windows (if you are so inclined)</a:t>
            </a:r>
          </a:p>
          <a:p>
            <a:r>
              <a:rPr lang="en-US" dirty="0" smtClean="0"/>
              <a:t>Create your own base boxes with 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</a:t>
            </a:r>
          </a:p>
          <a:p>
            <a:pPr lvl="1"/>
            <a:r>
              <a:rPr lang="en-US" dirty="0" smtClean="0"/>
              <a:t>Put your machine configurations into code (</a:t>
            </a:r>
            <a:r>
              <a:rPr lang="en-US" dirty="0" err="1" smtClean="0"/>
              <a:t>Mmmmm</a:t>
            </a:r>
            <a:r>
              <a:rPr lang="en-US" dirty="0" smtClean="0"/>
              <a:t>. Code.)</a:t>
            </a:r>
          </a:p>
          <a:p>
            <a:pPr lvl="1"/>
            <a:r>
              <a:rPr lang="en-US" dirty="0" smtClean="0"/>
              <a:t>Whatever you would do on the command line, you can do in Chef</a:t>
            </a:r>
          </a:p>
          <a:p>
            <a:pPr lvl="2"/>
            <a:r>
              <a:rPr lang="en-US" dirty="0" smtClean="0"/>
              <a:t>Install software</a:t>
            </a:r>
          </a:p>
          <a:p>
            <a:pPr lvl="2"/>
            <a:r>
              <a:rPr lang="en-US" dirty="0" smtClean="0"/>
              <a:t>Set permissions</a:t>
            </a:r>
          </a:p>
          <a:p>
            <a:pPr lvl="2"/>
            <a:r>
              <a:rPr lang="en-US" dirty="0" smtClean="0"/>
              <a:t>Create files</a:t>
            </a:r>
          </a:p>
          <a:p>
            <a:pPr lvl="2"/>
            <a:r>
              <a:rPr lang="en-US" dirty="0" smtClean="0"/>
              <a:t>Etc.</a:t>
            </a:r>
            <a:endParaRPr lang="en-US" dirty="0"/>
          </a:p>
          <a:p>
            <a:pPr lvl="1"/>
            <a:r>
              <a:rPr lang="en-US" dirty="0" smtClean="0"/>
              <a:t>If your configuration changes, you can apply it later to existing environments</a:t>
            </a:r>
          </a:p>
          <a:p>
            <a:pPr lvl="1"/>
            <a:r>
              <a:rPr lang="en-US" dirty="0" smtClean="0"/>
              <a:t>Keep and share it all through </a:t>
            </a:r>
            <a:r>
              <a:rPr lang="en-US" dirty="0" err="1" smtClean="0"/>
              <a:t>Git</a:t>
            </a:r>
            <a:r>
              <a:rPr lang="en-US" dirty="0" smtClean="0"/>
              <a:t>! It’s code, after all.</a:t>
            </a:r>
          </a:p>
          <a:p>
            <a:pPr lvl="1"/>
            <a:r>
              <a:rPr lang="en-US" dirty="0" smtClean="0"/>
              <a:t>Chef server makes this accessible through the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7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 Solo</a:t>
            </a:r>
          </a:p>
          <a:p>
            <a:pPr lvl="1"/>
            <a:r>
              <a:rPr lang="en-US" dirty="0" smtClean="0"/>
              <a:t>It’s just Chef, but without the server component.</a:t>
            </a:r>
          </a:p>
          <a:p>
            <a:pPr lvl="1"/>
            <a:r>
              <a:rPr lang="en-US" dirty="0" smtClean="0"/>
              <a:t>Less complicated to get started</a:t>
            </a:r>
          </a:p>
          <a:p>
            <a:pPr lvl="1"/>
            <a:r>
              <a:rPr lang="en-US" dirty="0" smtClean="0"/>
              <a:t>Scripts for Chef-solo work just fine in Chef</a:t>
            </a:r>
          </a:p>
          <a:p>
            <a:pPr lvl="1"/>
            <a:r>
              <a:rPr lang="en-US" dirty="0" smtClean="0"/>
              <a:t>Easy to install: there’s a plugin for Vagrant that just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1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like Chef / Chef-solo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source, with paid support available</a:t>
            </a:r>
          </a:p>
          <a:p>
            <a:r>
              <a:rPr lang="en-US" dirty="0" smtClean="0"/>
              <a:t>Integrates well with </a:t>
            </a:r>
            <a:r>
              <a:rPr lang="en-US" dirty="0" err="1" smtClean="0"/>
              <a:t>Virtualbox</a:t>
            </a:r>
            <a:endParaRPr lang="en-US" dirty="0" smtClean="0"/>
          </a:p>
          <a:p>
            <a:r>
              <a:rPr lang="en-US" dirty="0" smtClean="0"/>
              <a:t>Great tutorials and active community</a:t>
            </a:r>
          </a:p>
          <a:p>
            <a:r>
              <a:rPr lang="en-US" dirty="0" smtClean="0"/>
              <a:t>Training available</a:t>
            </a:r>
          </a:p>
          <a:p>
            <a:r>
              <a:rPr lang="en-US" dirty="0" smtClean="0"/>
              <a:t>Widely-used (DocuSign uses it too)</a:t>
            </a:r>
          </a:p>
          <a:p>
            <a:r>
              <a:rPr lang="en-US" dirty="0" smtClean="0"/>
              <a:t>Works with many OS, even with AWS, Azure, Rackspace</a:t>
            </a:r>
          </a:p>
          <a:p>
            <a:r>
              <a:rPr lang="en-US" dirty="0" smtClean="0"/>
              <a:t>Chef server for distributed systems</a:t>
            </a:r>
          </a:p>
          <a:p>
            <a:r>
              <a:rPr lang="en-US" dirty="0" smtClean="0"/>
              <a:t>Chef-solo for local environments (and learning)</a:t>
            </a:r>
          </a:p>
          <a:p>
            <a:r>
              <a:rPr lang="en-US" dirty="0" smtClean="0"/>
              <a:t>Lots of useful cookbooks available to get started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0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trying to achieve?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run the </a:t>
            </a:r>
            <a:r>
              <a:rPr lang="en-US" dirty="0" err="1" smtClean="0"/>
              <a:t>Django</a:t>
            </a:r>
            <a:r>
              <a:rPr lang="en-US" dirty="0" smtClean="0"/>
              <a:t> Tutorial application (“Polls”… which means “lice” in </a:t>
            </a:r>
            <a:r>
              <a:rPr lang="en-US" dirty="0" err="1" smtClean="0"/>
              <a:t>Català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need a virtual machine that will run the application</a:t>
            </a:r>
          </a:p>
          <a:p>
            <a:pPr lvl="1"/>
            <a:r>
              <a:rPr lang="en-US" dirty="0" smtClean="0"/>
              <a:t>Ubuntu Server 12.04</a:t>
            </a:r>
          </a:p>
          <a:p>
            <a:pPr lvl="1"/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n-US" dirty="0"/>
              <a:t>(we added this to make it interesting)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err="1" smtClean="0"/>
              <a:t>PostgreSQL</a:t>
            </a:r>
            <a:r>
              <a:rPr lang="en-US" dirty="0" smtClean="0"/>
              <a:t> (we added this to make it REALLY interesting)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6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get started…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tools on our local development machine</a:t>
            </a:r>
          </a:p>
          <a:p>
            <a:pPr lvl="1"/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Chef Development Kit (the chef toolbox)</a:t>
            </a:r>
          </a:p>
          <a:p>
            <a:pPr lvl="1"/>
            <a:r>
              <a:rPr lang="en-US" dirty="0" err="1" smtClean="0"/>
              <a:t>Virtualbox</a:t>
            </a:r>
            <a:endParaRPr lang="en-US" dirty="0" smtClean="0"/>
          </a:p>
          <a:p>
            <a:pPr lvl="1"/>
            <a:r>
              <a:rPr lang="en-US" dirty="0" smtClean="0"/>
              <a:t>Vagrant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Visit each website to get the correct version for your OS</a:t>
            </a:r>
          </a:p>
          <a:p>
            <a:r>
              <a:rPr lang="en-US" dirty="0" smtClean="0"/>
              <a:t>Check out our </a:t>
            </a:r>
            <a:r>
              <a:rPr lang="en-US" dirty="0" err="1" smtClean="0"/>
              <a:t>GitHub</a:t>
            </a:r>
            <a:r>
              <a:rPr lang="en-US" dirty="0" smtClean="0"/>
              <a:t> repo tutorial for all the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1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two main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We need a </a:t>
            </a:r>
            <a:r>
              <a:rPr lang="en-US" b="1" dirty="0" err="1" smtClean="0"/>
              <a:t>Vagrantfile</a:t>
            </a:r>
            <a:r>
              <a:rPr lang="en-US" dirty="0" smtClean="0"/>
              <a:t> to tell Vagrant how to create the VM.</a:t>
            </a:r>
          </a:p>
          <a:p>
            <a:pPr marL="342900" indent="-342900"/>
            <a:r>
              <a:rPr lang="en-US" dirty="0" smtClean="0"/>
              <a:t>We need a </a:t>
            </a:r>
            <a:r>
              <a:rPr lang="en-US" b="1" dirty="0" smtClean="0"/>
              <a:t>Chef Kitchen</a:t>
            </a:r>
            <a:r>
              <a:rPr lang="en-US" dirty="0" smtClean="0"/>
              <a:t>, where we will define what goes into the VM.</a:t>
            </a:r>
          </a:p>
          <a:p>
            <a:pPr marL="342900" indent="-342900"/>
            <a:r>
              <a:rPr lang="en-US" dirty="0" smtClean="0"/>
              <a:t>And of course, the application we want to run on the VM.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6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err="1" smtClean="0"/>
              <a:t>Vagrantfile</a:t>
            </a:r>
            <a:r>
              <a:rPr lang="en-US" dirty="0" smtClean="0"/>
              <a:t> defines a virtual machine.</a:t>
            </a:r>
          </a:p>
          <a:p>
            <a:pPr marL="342900" indent="-342900"/>
            <a:r>
              <a:rPr lang="en-US" dirty="0" smtClean="0"/>
              <a:t>The </a:t>
            </a:r>
            <a:r>
              <a:rPr lang="en-US" dirty="0" err="1" smtClean="0"/>
              <a:t>Vagrantfile</a:t>
            </a:r>
            <a:r>
              <a:rPr lang="en-US" dirty="0" smtClean="0"/>
              <a:t> sets up things like:</a:t>
            </a:r>
          </a:p>
          <a:p>
            <a:pPr marL="800100" lvl="1" indent="-342900"/>
            <a:r>
              <a:rPr lang="en-US" dirty="0"/>
              <a:t>R</a:t>
            </a:r>
            <a:r>
              <a:rPr lang="en-US" dirty="0" smtClean="0"/>
              <a:t>equired plugins (like Chef)</a:t>
            </a:r>
          </a:p>
          <a:p>
            <a:pPr marL="800100" lvl="1" indent="-342900"/>
            <a:r>
              <a:rPr lang="en-US" dirty="0" smtClean="0"/>
              <a:t>Network </a:t>
            </a:r>
            <a:r>
              <a:rPr lang="en-US" dirty="0" err="1" smtClean="0"/>
              <a:t>config</a:t>
            </a:r>
            <a:r>
              <a:rPr lang="en-US" dirty="0" smtClean="0"/>
              <a:t> and port forwarding</a:t>
            </a:r>
          </a:p>
          <a:p>
            <a:pPr marL="800100" lvl="1" indent="-342900"/>
            <a:r>
              <a:rPr lang="en-US" dirty="0" smtClean="0"/>
              <a:t>Memory and processors</a:t>
            </a:r>
          </a:p>
          <a:p>
            <a:pPr marL="800100" lvl="1" indent="-342900"/>
            <a:r>
              <a:rPr lang="en-US" dirty="0" smtClean="0"/>
              <a:t>Tell it to run the Chef scripts</a:t>
            </a:r>
          </a:p>
          <a:p>
            <a:pPr marL="342900" indent="-342900"/>
            <a:r>
              <a:rPr lang="en-US" dirty="0" smtClean="0"/>
              <a:t>A </a:t>
            </a:r>
            <a:r>
              <a:rPr lang="en-US" dirty="0" err="1" smtClean="0"/>
              <a:t>Vagrantfile</a:t>
            </a:r>
            <a:r>
              <a:rPr lang="en-US" dirty="0" smtClean="0"/>
              <a:t> is a Ruby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6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Chef </a:t>
            </a:r>
            <a:r>
              <a:rPr lang="en-US" dirty="0"/>
              <a:t>C</a:t>
            </a:r>
            <a:r>
              <a:rPr lang="en-US" dirty="0" smtClean="0"/>
              <a:t>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 uses “kitchens”, “cookbooks” and “recipes”.</a:t>
            </a:r>
          </a:p>
          <a:p>
            <a:pPr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000" y="1485900"/>
            <a:ext cx="8166100" cy="303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Kitchen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89000" y="1968500"/>
            <a:ext cx="3416300" cy="2222500"/>
            <a:chOff x="927100" y="1879600"/>
            <a:chExt cx="3416300" cy="2222500"/>
          </a:xfrm>
        </p:grpSpPr>
        <p:sp>
          <p:nvSpPr>
            <p:cNvPr id="6" name="Rounded Rectangle 5"/>
            <p:cNvSpPr/>
            <p:nvPr/>
          </p:nvSpPr>
          <p:spPr>
            <a:xfrm>
              <a:off x="927100" y="1879600"/>
              <a:ext cx="3416300" cy="22225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Cookbook</a:t>
              </a:r>
              <a:endParaRPr lang="en-US" dirty="0"/>
            </a:p>
          </p:txBody>
        </p:sp>
        <p:sp>
          <p:nvSpPr>
            <p:cNvPr id="7" name="Snip Single Corner Rectangle 6"/>
            <p:cNvSpPr/>
            <p:nvPr/>
          </p:nvSpPr>
          <p:spPr>
            <a:xfrm>
              <a:off x="1320800" y="2527300"/>
              <a:ext cx="1193800" cy="1155700"/>
            </a:xfrm>
            <a:prstGeom prst="snip1Rect">
              <a:avLst/>
            </a:prstGeom>
            <a:solidFill>
              <a:schemeClr val="accent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Recipe</a:t>
              </a:r>
              <a:endParaRPr lang="en-US" dirty="0"/>
            </a:p>
          </p:txBody>
        </p:sp>
        <p:sp>
          <p:nvSpPr>
            <p:cNvPr id="9" name="Snip Single Corner Rectangle 8"/>
            <p:cNvSpPr/>
            <p:nvPr/>
          </p:nvSpPr>
          <p:spPr>
            <a:xfrm>
              <a:off x="2844800" y="2527300"/>
              <a:ext cx="1193800" cy="1155700"/>
            </a:xfrm>
            <a:prstGeom prst="snip1Rect">
              <a:avLst/>
            </a:prstGeom>
            <a:solidFill>
              <a:schemeClr val="accent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Recipe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7900" y="1968500"/>
            <a:ext cx="3416300" cy="2222500"/>
            <a:chOff x="927100" y="1879600"/>
            <a:chExt cx="3416300" cy="2222500"/>
          </a:xfrm>
        </p:grpSpPr>
        <p:sp>
          <p:nvSpPr>
            <p:cNvPr id="12" name="Rounded Rectangle 11"/>
            <p:cNvSpPr/>
            <p:nvPr/>
          </p:nvSpPr>
          <p:spPr>
            <a:xfrm>
              <a:off x="927100" y="1879600"/>
              <a:ext cx="3416300" cy="22225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Cookbook</a:t>
              </a:r>
              <a:endParaRPr lang="en-US" dirty="0"/>
            </a:p>
          </p:txBody>
        </p:sp>
        <p:sp>
          <p:nvSpPr>
            <p:cNvPr id="13" name="Snip Single Corner Rectangle 12"/>
            <p:cNvSpPr/>
            <p:nvPr/>
          </p:nvSpPr>
          <p:spPr>
            <a:xfrm>
              <a:off x="1320800" y="2527300"/>
              <a:ext cx="1193800" cy="1155700"/>
            </a:xfrm>
            <a:prstGeom prst="snip1Rect">
              <a:avLst/>
            </a:prstGeom>
            <a:solidFill>
              <a:schemeClr val="accent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Recipe</a:t>
              </a:r>
              <a:endParaRPr lang="en-US" dirty="0"/>
            </a:p>
          </p:txBody>
        </p:sp>
        <p:sp>
          <p:nvSpPr>
            <p:cNvPr id="14" name="Snip Single Corner Rectangle 13"/>
            <p:cNvSpPr/>
            <p:nvPr/>
          </p:nvSpPr>
          <p:spPr>
            <a:xfrm>
              <a:off x="2844800" y="2527300"/>
              <a:ext cx="1193800" cy="1155700"/>
            </a:xfrm>
            <a:prstGeom prst="snip1Rect">
              <a:avLst/>
            </a:prstGeom>
            <a:solidFill>
              <a:schemeClr val="accent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Recipe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895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41248"/>
            <a:ext cx="7985823" cy="3794760"/>
          </a:xfrm>
        </p:spPr>
        <p:txBody>
          <a:bodyPr/>
          <a:lstStyle/>
          <a:p>
            <a:r>
              <a:rPr lang="en-US" dirty="0" smtClean="0"/>
              <a:t>Ramon M. Gallart </a:t>
            </a:r>
            <a:r>
              <a:rPr lang="en-US" sz="1800" dirty="0" smtClean="0"/>
              <a:t>(</a:t>
            </a:r>
            <a:r>
              <a:rPr lang="en-US" sz="1800" dirty="0" err="1" smtClean="0"/>
              <a:t>ramon.gallart</a:t>
            </a:r>
            <a:r>
              <a:rPr lang="en-US" sz="1800" dirty="0" err="1"/>
              <a:t>@</a:t>
            </a:r>
            <a:r>
              <a:rPr lang="en-US" sz="1800" dirty="0" err="1" smtClean="0"/>
              <a:t>docusign.com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Software Architect at </a:t>
            </a:r>
            <a:r>
              <a:rPr lang="en-US" dirty="0" err="1" smtClean="0"/>
              <a:t>DocuSign</a:t>
            </a:r>
            <a:r>
              <a:rPr lang="en-US" dirty="0" smtClean="0"/>
              <a:t> Inc.</a:t>
            </a:r>
          </a:p>
          <a:p>
            <a:pPr lvl="1"/>
            <a:endParaRPr lang="en-US" dirty="0"/>
          </a:p>
          <a:p>
            <a:r>
              <a:rPr lang="en-US" dirty="0" smtClean="0"/>
              <a:t>Greg Robbins </a:t>
            </a:r>
            <a:r>
              <a:rPr lang="en-US" sz="1800" dirty="0" smtClean="0"/>
              <a:t>(</a:t>
            </a:r>
            <a:r>
              <a:rPr lang="en-US" sz="1800" dirty="0" err="1"/>
              <a:t>g</a:t>
            </a:r>
            <a:r>
              <a:rPr lang="en-US" sz="1800" dirty="0" err="1" smtClean="0"/>
              <a:t>reg.robbins</a:t>
            </a:r>
            <a:r>
              <a:rPr lang="en-US" sz="1800" dirty="0" err="1"/>
              <a:t>@docusign.com</a:t>
            </a:r>
            <a:r>
              <a:rPr lang="en-US" sz="1800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Director of Engineering, </a:t>
            </a:r>
            <a:r>
              <a:rPr lang="en-US" dirty="0" err="1" smtClean="0"/>
              <a:t>eCommerce</a:t>
            </a:r>
            <a:r>
              <a:rPr lang="en-US" dirty="0" smtClean="0"/>
              <a:t> at </a:t>
            </a:r>
            <a:r>
              <a:rPr lang="en-US" dirty="0" err="1" smtClean="0"/>
              <a:t>DocuSign</a:t>
            </a:r>
            <a:r>
              <a:rPr lang="en-US" dirty="0" smtClean="0"/>
              <a:t> Inc.</a:t>
            </a:r>
          </a:p>
          <a:p>
            <a:pPr lvl="1"/>
            <a:endParaRPr lang="en-US" dirty="0"/>
          </a:p>
          <a:p>
            <a:pPr indent="0">
              <a:buNone/>
            </a:pPr>
            <a:r>
              <a:rPr lang="en-US" dirty="0" smtClean="0"/>
              <a:t>Looking for </a:t>
            </a:r>
            <a:r>
              <a:rPr lang="en-US" dirty="0" err="1" smtClean="0"/>
              <a:t>Django</a:t>
            </a:r>
            <a:r>
              <a:rPr lang="en-US" dirty="0" smtClean="0"/>
              <a:t> developers to join us at </a:t>
            </a:r>
            <a:r>
              <a:rPr lang="en-US" dirty="0" err="1" smtClean="0"/>
              <a:t>DocuSign</a:t>
            </a:r>
            <a:r>
              <a:rPr lang="en-US" dirty="0" smtClean="0"/>
              <a:t> in San Francisco!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9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Berkshelf</a:t>
            </a:r>
            <a:r>
              <a:rPr lang="en-US" dirty="0" smtClean="0"/>
              <a:t> and </a:t>
            </a:r>
            <a:r>
              <a:rPr lang="en-US" dirty="0" err="1" smtClean="0"/>
              <a:t>Berksfile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err="1" smtClean="0">
                <a:latin typeface="+mn-lt"/>
                <a:cs typeface="Consolas"/>
              </a:rPr>
              <a:t>Berkshelf</a:t>
            </a:r>
            <a:r>
              <a:rPr lang="en-US" dirty="0" smtClean="0">
                <a:latin typeface="+mn-lt"/>
                <a:cs typeface="Consolas"/>
              </a:rPr>
              <a:t> is a Dependency Manager. Some cookbooks need other cookbooks! Think pip, </a:t>
            </a:r>
            <a:r>
              <a:rPr lang="en-US" dirty="0" err="1" smtClean="0">
                <a:latin typeface="+mn-lt"/>
                <a:cs typeface="Consolas"/>
              </a:rPr>
              <a:t>npm</a:t>
            </a:r>
            <a:r>
              <a:rPr lang="en-US" dirty="0" smtClean="0">
                <a:latin typeface="+mn-lt"/>
                <a:cs typeface="Consolas"/>
              </a:rPr>
              <a:t>, composer, apt, yum</a:t>
            </a:r>
          </a:p>
          <a:p>
            <a:pPr marL="342900" indent="-342900"/>
            <a:r>
              <a:rPr lang="en-US" dirty="0" smtClean="0">
                <a:latin typeface="+mn-lt"/>
                <a:cs typeface="Consolas"/>
              </a:rPr>
              <a:t>A </a:t>
            </a:r>
            <a:r>
              <a:rPr lang="en-US" i="1" dirty="0" err="1" smtClean="0">
                <a:latin typeface="+mn-lt"/>
                <a:cs typeface="Consolas"/>
              </a:rPr>
              <a:t>Berksfile</a:t>
            </a:r>
            <a:r>
              <a:rPr lang="en-US" i="1" dirty="0" smtClean="0">
                <a:latin typeface="+mn-lt"/>
                <a:cs typeface="Consolas"/>
              </a:rPr>
              <a:t> </a:t>
            </a:r>
            <a:r>
              <a:rPr lang="en-US" dirty="0" smtClean="0">
                <a:latin typeface="+mn-lt"/>
                <a:cs typeface="Consolas"/>
              </a:rPr>
              <a:t>just lists the different cookbooks we want to use, and where to get them.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source "https://</a:t>
            </a:r>
            <a:r>
              <a:rPr lang="en-US" sz="1400" dirty="0" err="1">
                <a:latin typeface="Consolas"/>
                <a:cs typeface="Consolas"/>
              </a:rPr>
              <a:t>supermarket.getchef.com</a:t>
            </a:r>
            <a:r>
              <a:rPr lang="en-US" sz="1400" dirty="0" smtClean="0">
                <a:latin typeface="Consolas"/>
                <a:cs typeface="Consolas"/>
              </a:rPr>
              <a:t>/”</a:t>
            </a:r>
            <a:endParaRPr lang="en-US" sz="1400" dirty="0">
              <a:latin typeface="Consolas"/>
              <a:cs typeface="Consolas"/>
            </a:endParaRP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cookbook 'apt', '~&gt; 2.5.2'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cookbook '</a:t>
            </a:r>
            <a:r>
              <a:rPr lang="en-US" sz="1400" dirty="0" err="1">
                <a:latin typeface="Consolas"/>
                <a:cs typeface="Consolas"/>
              </a:rPr>
              <a:t>git</a:t>
            </a:r>
            <a:r>
              <a:rPr lang="en-US" sz="1400" dirty="0">
                <a:latin typeface="Consolas"/>
                <a:cs typeface="Consolas"/>
              </a:rPr>
              <a:t>', '~&gt; 4.0.2'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cookbook 'vim', '~&gt; 1.1.2'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cookbook '</a:t>
            </a:r>
            <a:r>
              <a:rPr lang="en-US" sz="1400" dirty="0" err="1">
                <a:latin typeface="Consolas"/>
                <a:cs typeface="Consolas"/>
              </a:rPr>
              <a:t>nginx</a:t>
            </a:r>
            <a:r>
              <a:rPr lang="en-US" sz="1400" dirty="0">
                <a:latin typeface="Consolas"/>
                <a:cs typeface="Consolas"/>
              </a:rPr>
              <a:t>', '~&gt; 2.7.4'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cookbook "</a:t>
            </a:r>
            <a:r>
              <a:rPr lang="en-US" sz="1400" dirty="0" err="1">
                <a:latin typeface="Consolas"/>
                <a:cs typeface="Consolas"/>
              </a:rPr>
              <a:t>postgresql</a:t>
            </a:r>
            <a:r>
              <a:rPr lang="en-US" sz="1400" dirty="0">
                <a:latin typeface="Consolas"/>
                <a:cs typeface="Consolas"/>
              </a:rPr>
              <a:t>", </a:t>
            </a:r>
            <a:r>
              <a:rPr lang="en-US" sz="1400" dirty="0" err="1">
                <a:latin typeface="Consolas"/>
                <a:cs typeface="Consolas"/>
              </a:rPr>
              <a:t>git</a:t>
            </a:r>
            <a:r>
              <a:rPr lang="en-US" sz="1400" dirty="0">
                <a:latin typeface="Consolas"/>
                <a:cs typeface="Consolas"/>
              </a:rPr>
              <a:t>: 'https://</a:t>
            </a:r>
            <a:r>
              <a:rPr lang="en-US" sz="1400" dirty="0" err="1">
                <a:latin typeface="Consolas"/>
                <a:cs typeface="Consolas"/>
              </a:rPr>
              <a:t>github.com</a:t>
            </a:r>
            <a:r>
              <a:rPr lang="en-US" sz="1400" dirty="0">
                <a:latin typeface="Consolas"/>
                <a:cs typeface="Consolas"/>
              </a:rPr>
              <a:t>/</a:t>
            </a:r>
            <a:r>
              <a:rPr lang="en-US" sz="1400" dirty="0" err="1">
                <a:latin typeface="Consolas"/>
                <a:cs typeface="Consolas"/>
              </a:rPr>
              <a:t>phlipper</a:t>
            </a:r>
            <a:r>
              <a:rPr lang="en-US" sz="1400" dirty="0">
                <a:latin typeface="Consolas"/>
                <a:cs typeface="Consolas"/>
              </a:rPr>
              <a:t>/chef-</a:t>
            </a:r>
            <a:r>
              <a:rPr lang="en-US" sz="1400" dirty="0" err="1">
                <a:latin typeface="Consolas"/>
                <a:cs typeface="Consolas"/>
              </a:rPr>
              <a:t>postgresql.git</a:t>
            </a:r>
            <a:r>
              <a:rPr lang="en-US" sz="1400" dirty="0">
                <a:latin typeface="Consolas"/>
                <a:cs typeface="Consolas"/>
              </a:rPr>
              <a:t>'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cookbook 'python', '~&gt; 1.4.6'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cookbook 'supervisor', '~&gt; </a:t>
            </a:r>
            <a:r>
              <a:rPr lang="en-US" sz="1400" dirty="0" smtClean="0">
                <a:latin typeface="Consolas"/>
                <a:cs typeface="Consolas"/>
              </a:rPr>
              <a:t>0.4.12’</a:t>
            </a:r>
            <a:endParaRPr lang="en-US" sz="1400" dirty="0">
              <a:latin typeface="Consolas"/>
              <a:cs typeface="Consolas"/>
            </a:endParaRP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cookbook 'poll-app', path: "./site-cookbooks/poll-app"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names and their common equivalents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718958"/>
              </p:ext>
            </p:extLst>
          </p:nvPr>
        </p:nvGraphicFramePr>
        <p:xfrm>
          <a:off x="457200" y="841375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Chef cute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it really 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Kitchen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– “Create a web server”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Cookbook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</a:t>
                      </a:r>
                      <a:r>
                        <a:rPr lang="en-US" baseline="0" dirty="0" smtClean="0"/>
                        <a:t> – “Install Apache”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– “Set up a virtual host 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r>
                        <a:rPr lang="en-US" baseline="0" dirty="0" smtClean="0"/>
                        <a:t> line tool wizard thing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Berkshelf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Dependency Manager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0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you’ll find in the Kitchen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</a:p>
          <a:p>
            <a:r>
              <a:rPr lang="en-US" dirty="0" smtClean="0"/>
              <a:t>Nodes</a:t>
            </a:r>
          </a:p>
          <a:p>
            <a:r>
              <a:rPr lang="en-US" dirty="0" smtClean="0"/>
              <a:t>Also included, though we won’t discuss them today…</a:t>
            </a:r>
          </a:p>
          <a:p>
            <a:pPr lvl="1"/>
            <a:r>
              <a:rPr lang="en-US" dirty="0" err="1" smtClean="0"/>
              <a:t>Databags</a:t>
            </a:r>
            <a:endParaRPr lang="en-US" dirty="0" smtClean="0"/>
          </a:p>
          <a:p>
            <a:pPr lvl="1"/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9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environment defines a type of machine according to its use.</a:t>
            </a:r>
          </a:p>
          <a:p>
            <a:r>
              <a:rPr lang="en-US" dirty="0" smtClean="0"/>
              <a:t>You might have “development”, “staging” and “prod” environments, for example.</a:t>
            </a:r>
          </a:p>
          <a:p>
            <a:r>
              <a:rPr lang="en-US" dirty="0" smtClean="0"/>
              <a:t>You could use environments to set different attribute values for your recipes (like setting the port in Apache). Use JSON to define them: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    "name": "development",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    "description": "development environment",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    "</a:t>
            </a:r>
            <a:r>
              <a:rPr lang="en-US" sz="1400" dirty="0" err="1">
                <a:latin typeface="Consolas"/>
                <a:cs typeface="Consolas"/>
              </a:rPr>
              <a:t>chef_type</a:t>
            </a:r>
            <a:r>
              <a:rPr lang="en-US" sz="1400" dirty="0">
                <a:latin typeface="Consolas"/>
                <a:cs typeface="Consolas"/>
              </a:rPr>
              <a:t>": "environment",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    "</a:t>
            </a:r>
            <a:r>
              <a:rPr lang="en-US" sz="1400" dirty="0" err="1">
                <a:latin typeface="Consolas"/>
                <a:cs typeface="Consolas"/>
              </a:rPr>
              <a:t>json_class</a:t>
            </a:r>
            <a:r>
              <a:rPr lang="en-US" sz="1400" dirty="0">
                <a:latin typeface="Consolas"/>
                <a:cs typeface="Consolas"/>
              </a:rPr>
              <a:t>": "Chef::Environment"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0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node is a single machine. In our case, it’s a </a:t>
            </a:r>
            <a:r>
              <a:rPr lang="en-US" dirty="0" err="1" smtClean="0"/>
              <a:t>dev</a:t>
            </a:r>
            <a:r>
              <a:rPr lang="en-US" dirty="0" smtClean="0"/>
              <a:t> machine.</a:t>
            </a:r>
            <a:r>
              <a:rPr lang="en-US" dirty="0"/>
              <a:t> We call our machine “</a:t>
            </a:r>
            <a:r>
              <a:rPr lang="en-US" dirty="0" err="1"/>
              <a:t>polls.example.com</a:t>
            </a:r>
            <a:r>
              <a:rPr lang="en-US" dirty="0"/>
              <a:t>”.</a:t>
            </a:r>
            <a:endParaRPr lang="en-US" dirty="0" smtClean="0"/>
          </a:p>
          <a:p>
            <a:r>
              <a:rPr lang="en-US" dirty="0" smtClean="0"/>
              <a:t>It defines (in JSON) what recipes will be run in this machine.</a:t>
            </a:r>
          </a:p>
          <a:p>
            <a:r>
              <a:rPr lang="en-US" b="1" dirty="0" err="1" smtClean="0"/>
              <a:t>run_list</a:t>
            </a:r>
            <a:r>
              <a:rPr lang="en-US" b="1" dirty="0" smtClean="0"/>
              <a:t> </a:t>
            </a:r>
            <a:r>
              <a:rPr lang="en-US" dirty="0" smtClean="0"/>
              <a:t>tells what to run, and in what order to run it.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    "environment": "development",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    "</a:t>
            </a:r>
            <a:r>
              <a:rPr lang="en-US" sz="1400" dirty="0" err="1">
                <a:latin typeface="Consolas"/>
                <a:cs typeface="Consolas"/>
              </a:rPr>
              <a:t>run_list</a:t>
            </a:r>
            <a:r>
              <a:rPr lang="en-US" sz="1400" dirty="0">
                <a:latin typeface="Consolas"/>
                <a:cs typeface="Consolas"/>
              </a:rPr>
              <a:t>": [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        "recipe[apt]",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        "recipe[</a:t>
            </a:r>
            <a:r>
              <a:rPr lang="en-US" sz="1400" dirty="0" err="1">
                <a:latin typeface="Consolas"/>
                <a:cs typeface="Consolas"/>
              </a:rPr>
              <a:t>git</a:t>
            </a:r>
            <a:r>
              <a:rPr lang="en-US" sz="1400" dirty="0">
                <a:latin typeface="Consolas"/>
                <a:cs typeface="Consolas"/>
              </a:rPr>
              <a:t>]",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        "recipe[</a:t>
            </a:r>
            <a:r>
              <a:rPr lang="en-US" sz="1400" dirty="0" err="1">
                <a:latin typeface="Consolas"/>
                <a:cs typeface="Consolas"/>
              </a:rPr>
              <a:t>nginx</a:t>
            </a:r>
            <a:r>
              <a:rPr lang="en-US" sz="1400" dirty="0">
                <a:latin typeface="Consolas"/>
                <a:cs typeface="Consolas"/>
              </a:rPr>
              <a:t>]",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        "recipe[</a:t>
            </a:r>
            <a:r>
              <a:rPr lang="en-US" sz="1400" dirty="0" err="1">
                <a:latin typeface="Consolas"/>
                <a:cs typeface="Consolas"/>
              </a:rPr>
              <a:t>postgresql</a:t>
            </a:r>
            <a:r>
              <a:rPr lang="en-US" sz="1400" dirty="0">
                <a:latin typeface="Consolas"/>
                <a:cs typeface="Consolas"/>
              </a:rPr>
              <a:t>]",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        "recipe[</a:t>
            </a:r>
            <a:r>
              <a:rPr lang="en-US" sz="1400" dirty="0" err="1">
                <a:latin typeface="Consolas"/>
                <a:cs typeface="Consolas"/>
              </a:rPr>
              <a:t>postgresql</a:t>
            </a:r>
            <a:r>
              <a:rPr lang="en-US" sz="1400" dirty="0">
                <a:latin typeface="Consolas"/>
                <a:cs typeface="Consolas"/>
              </a:rPr>
              <a:t>::server]"</a:t>
            </a:r>
            <a:r>
              <a:rPr lang="en-US" sz="1400" dirty="0" smtClean="0">
                <a:latin typeface="Consolas"/>
                <a:cs typeface="Consolas"/>
              </a:rPr>
              <a:t>, ...</a:t>
            </a:r>
            <a:endParaRPr lang="en-US" sz="1400" dirty="0">
              <a:latin typeface="Consolas"/>
              <a:cs typeface="Consolas"/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7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Cookbooks are used to define:</a:t>
            </a:r>
          </a:p>
          <a:p>
            <a:pPr lvl="1"/>
            <a:r>
              <a:rPr lang="en-US" dirty="0" smtClean="0"/>
              <a:t>Recipes (</a:t>
            </a:r>
            <a:r>
              <a:rPr lang="en-US" dirty="0"/>
              <a:t>specific instructions to do </a:t>
            </a:r>
            <a:r>
              <a:rPr lang="en-US" dirty="0" smtClean="0"/>
              <a:t>stuff)</a:t>
            </a:r>
          </a:p>
          <a:p>
            <a:pPr lvl="1"/>
            <a:r>
              <a:rPr lang="en-US" dirty="0" smtClean="0"/>
              <a:t>Templates (often, a pre-fab </a:t>
            </a:r>
            <a:r>
              <a:rPr lang="en-US" dirty="0" err="1" smtClean="0"/>
              <a:t>config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Attributes (specific values used in templates)</a:t>
            </a:r>
          </a:p>
          <a:p>
            <a:pPr lvl="1"/>
            <a:r>
              <a:rPr lang="en-US" dirty="0" smtClean="0"/>
              <a:t>Resources (think reusable class methods from other cookbooks)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You can download existing cookbooks or create your own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8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Kitchen is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1200" dirty="0">
                <a:latin typeface="Consolas"/>
              </a:rPr>
              <a:t>➜  demos  </a:t>
            </a:r>
            <a:r>
              <a:rPr lang="en-US" sz="1200" b="1" dirty="0">
                <a:latin typeface="Consolas"/>
              </a:rPr>
              <a:t>knife solo </a:t>
            </a:r>
            <a:r>
              <a:rPr lang="en-US" sz="1200" b="1" dirty="0" err="1">
                <a:latin typeface="Consolas"/>
              </a:rPr>
              <a:t>init</a:t>
            </a:r>
            <a:r>
              <a:rPr lang="en-US" sz="1200" b="1" dirty="0">
                <a:latin typeface="Consolas"/>
              </a:rPr>
              <a:t> .</a:t>
            </a:r>
          </a:p>
          <a:p>
            <a:pPr indent="0">
              <a:buNone/>
            </a:pPr>
            <a:r>
              <a:rPr lang="en-US" sz="1200" dirty="0" smtClean="0">
                <a:latin typeface="Consolas"/>
              </a:rPr>
              <a:t>Creating </a:t>
            </a:r>
            <a:r>
              <a:rPr lang="en-US" sz="1200" dirty="0">
                <a:latin typeface="Consolas"/>
              </a:rPr>
              <a:t>kitchen...</a:t>
            </a:r>
          </a:p>
          <a:p>
            <a:pPr indent="0">
              <a:buNone/>
            </a:pPr>
            <a:r>
              <a:rPr lang="en-US" sz="1200" dirty="0">
                <a:latin typeface="Consolas"/>
              </a:rPr>
              <a:t>Creating </a:t>
            </a:r>
            <a:r>
              <a:rPr lang="en-US" sz="1200" dirty="0" err="1">
                <a:latin typeface="Consolas"/>
              </a:rPr>
              <a:t>knife.rb</a:t>
            </a:r>
            <a:r>
              <a:rPr lang="en-US" sz="1200" dirty="0">
                <a:latin typeface="Consolas"/>
              </a:rPr>
              <a:t> in kitchen...</a:t>
            </a:r>
          </a:p>
          <a:p>
            <a:pPr indent="0">
              <a:buNone/>
            </a:pPr>
            <a:r>
              <a:rPr lang="en-US" sz="1200" dirty="0">
                <a:latin typeface="Consolas"/>
              </a:rPr>
              <a:t>Creating cupboards...</a:t>
            </a:r>
          </a:p>
          <a:p>
            <a:pPr indent="0">
              <a:buNone/>
            </a:pPr>
            <a:r>
              <a:rPr lang="en-US" sz="1200" dirty="0">
                <a:latin typeface="Consolas"/>
              </a:rPr>
              <a:t>➜  demos  </a:t>
            </a:r>
            <a:r>
              <a:rPr lang="en-US" sz="1200" dirty="0" err="1">
                <a:latin typeface="Consolas"/>
              </a:rPr>
              <a:t>ll</a:t>
            </a:r>
            <a:endParaRPr lang="en-US" sz="1200" dirty="0">
              <a:latin typeface="Consolas"/>
            </a:endParaRPr>
          </a:p>
          <a:p>
            <a:pPr indent="0">
              <a:buNone/>
            </a:pPr>
            <a:r>
              <a:rPr lang="en-US" sz="1200" dirty="0">
                <a:latin typeface="Consolas"/>
              </a:rPr>
              <a:t>total 0</a:t>
            </a:r>
          </a:p>
          <a:p>
            <a:pPr indent="0">
              <a:buNone/>
            </a:pPr>
            <a:r>
              <a:rPr lang="en-US" sz="1200" dirty="0" err="1">
                <a:latin typeface="Consolas"/>
              </a:rPr>
              <a:t>drwxr</a:t>
            </a:r>
            <a:r>
              <a:rPr lang="en-US" sz="1200" dirty="0">
                <a:latin typeface="Consolas"/>
              </a:rPr>
              <a:t>-</a:t>
            </a:r>
            <a:r>
              <a:rPr lang="en-US" sz="1200" dirty="0" err="1">
                <a:latin typeface="Consolas"/>
              </a:rPr>
              <a:t>xr</a:t>
            </a:r>
            <a:r>
              <a:rPr lang="en-US" sz="1200" dirty="0">
                <a:latin typeface="Consolas"/>
              </a:rPr>
              <a:t>-x  3 </a:t>
            </a:r>
            <a:r>
              <a:rPr lang="en-US" sz="1200" dirty="0" err="1">
                <a:latin typeface="Consolas"/>
              </a:rPr>
              <a:t>greg.robbins</a:t>
            </a:r>
            <a:r>
              <a:rPr lang="en-US" sz="1200" dirty="0">
                <a:latin typeface="Consolas"/>
              </a:rPr>
              <a:t>  425918093   102B Sep  1 17:29 cookbooks</a:t>
            </a:r>
          </a:p>
          <a:p>
            <a:pPr indent="0">
              <a:buNone/>
            </a:pPr>
            <a:r>
              <a:rPr lang="en-US" sz="1200" dirty="0" err="1">
                <a:latin typeface="Consolas"/>
              </a:rPr>
              <a:t>drwxr</a:t>
            </a:r>
            <a:r>
              <a:rPr lang="en-US" sz="1200" dirty="0">
                <a:latin typeface="Consolas"/>
              </a:rPr>
              <a:t>-</a:t>
            </a:r>
            <a:r>
              <a:rPr lang="en-US" sz="1200" dirty="0" err="1">
                <a:latin typeface="Consolas"/>
              </a:rPr>
              <a:t>xr</a:t>
            </a:r>
            <a:r>
              <a:rPr lang="en-US" sz="1200" dirty="0">
                <a:latin typeface="Consolas"/>
              </a:rPr>
              <a:t>-x  3 </a:t>
            </a:r>
            <a:r>
              <a:rPr lang="en-US" sz="1200" dirty="0" err="1">
                <a:latin typeface="Consolas"/>
              </a:rPr>
              <a:t>greg.robbins</a:t>
            </a:r>
            <a:r>
              <a:rPr lang="en-US" sz="1200" dirty="0">
                <a:latin typeface="Consolas"/>
              </a:rPr>
              <a:t>  425918093   102B Sep  1 17:29 </a:t>
            </a:r>
            <a:r>
              <a:rPr lang="en-US" sz="1200" dirty="0" err="1">
                <a:latin typeface="Consolas"/>
              </a:rPr>
              <a:t>data_bags</a:t>
            </a:r>
            <a:endParaRPr lang="en-US" sz="1200" dirty="0">
              <a:latin typeface="Consolas"/>
            </a:endParaRPr>
          </a:p>
          <a:p>
            <a:pPr indent="0">
              <a:buNone/>
            </a:pPr>
            <a:r>
              <a:rPr lang="en-US" sz="1200" dirty="0" err="1">
                <a:latin typeface="Consolas"/>
              </a:rPr>
              <a:t>drwxr</a:t>
            </a:r>
            <a:r>
              <a:rPr lang="en-US" sz="1200" dirty="0">
                <a:latin typeface="Consolas"/>
              </a:rPr>
              <a:t>-</a:t>
            </a:r>
            <a:r>
              <a:rPr lang="en-US" sz="1200" dirty="0" err="1">
                <a:latin typeface="Consolas"/>
              </a:rPr>
              <a:t>xr</a:t>
            </a:r>
            <a:r>
              <a:rPr lang="en-US" sz="1200" dirty="0">
                <a:latin typeface="Consolas"/>
              </a:rPr>
              <a:t>-x  3 </a:t>
            </a:r>
            <a:r>
              <a:rPr lang="en-US" sz="1200" dirty="0" err="1">
                <a:latin typeface="Consolas"/>
              </a:rPr>
              <a:t>greg.robbins</a:t>
            </a:r>
            <a:r>
              <a:rPr lang="en-US" sz="1200" dirty="0">
                <a:latin typeface="Consolas"/>
              </a:rPr>
              <a:t>  425918093   102B Sep  1 17:29 environments</a:t>
            </a:r>
          </a:p>
          <a:p>
            <a:pPr indent="0">
              <a:buNone/>
            </a:pPr>
            <a:r>
              <a:rPr lang="en-US" sz="1200" dirty="0" err="1">
                <a:latin typeface="Consolas"/>
              </a:rPr>
              <a:t>drwxr</a:t>
            </a:r>
            <a:r>
              <a:rPr lang="en-US" sz="1200" dirty="0">
                <a:latin typeface="Consolas"/>
              </a:rPr>
              <a:t>-</a:t>
            </a:r>
            <a:r>
              <a:rPr lang="en-US" sz="1200" dirty="0" err="1">
                <a:latin typeface="Consolas"/>
              </a:rPr>
              <a:t>xr</a:t>
            </a:r>
            <a:r>
              <a:rPr lang="en-US" sz="1200" dirty="0">
                <a:latin typeface="Consolas"/>
              </a:rPr>
              <a:t>-x  3 </a:t>
            </a:r>
            <a:r>
              <a:rPr lang="en-US" sz="1200" dirty="0" err="1">
                <a:latin typeface="Consolas"/>
              </a:rPr>
              <a:t>greg.robbins</a:t>
            </a:r>
            <a:r>
              <a:rPr lang="en-US" sz="1200" dirty="0">
                <a:latin typeface="Consolas"/>
              </a:rPr>
              <a:t>  425918093   102B Sep  1 17:29 nodes</a:t>
            </a:r>
          </a:p>
          <a:p>
            <a:pPr indent="0">
              <a:buNone/>
            </a:pPr>
            <a:r>
              <a:rPr lang="en-US" sz="1200" dirty="0" err="1">
                <a:latin typeface="Consolas"/>
              </a:rPr>
              <a:t>drwxr</a:t>
            </a:r>
            <a:r>
              <a:rPr lang="en-US" sz="1200" dirty="0">
                <a:latin typeface="Consolas"/>
              </a:rPr>
              <a:t>-</a:t>
            </a:r>
            <a:r>
              <a:rPr lang="en-US" sz="1200" dirty="0" err="1">
                <a:latin typeface="Consolas"/>
              </a:rPr>
              <a:t>xr</a:t>
            </a:r>
            <a:r>
              <a:rPr lang="en-US" sz="1200" dirty="0">
                <a:latin typeface="Consolas"/>
              </a:rPr>
              <a:t>-x  3 </a:t>
            </a:r>
            <a:r>
              <a:rPr lang="en-US" sz="1200" dirty="0" err="1">
                <a:latin typeface="Consolas"/>
              </a:rPr>
              <a:t>greg.robbins</a:t>
            </a:r>
            <a:r>
              <a:rPr lang="en-US" sz="1200" dirty="0">
                <a:latin typeface="Consolas"/>
              </a:rPr>
              <a:t>  425918093   102B Sep  1 17:29 roles</a:t>
            </a:r>
          </a:p>
          <a:p>
            <a:pPr indent="0">
              <a:buNone/>
            </a:pPr>
            <a:r>
              <a:rPr lang="en-US" sz="1200" dirty="0" err="1">
                <a:latin typeface="Consolas"/>
              </a:rPr>
              <a:t>drwxr</a:t>
            </a:r>
            <a:r>
              <a:rPr lang="en-US" sz="1200" dirty="0">
                <a:latin typeface="Consolas"/>
              </a:rPr>
              <a:t>-</a:t>
            </a:r>
            <a:r>
              <a:rPr lang="en-US" sz="1200" dirty="0" err="1">
                <a:latin typeface="Consolas"/>
              </a:rPr>
              <a:t>xr</a:t>
            </a:r>
            <a:r>
              <a:rPr lang="en-US" sz="1200" dirty="0">
                <a:latin typeface="Consolas"/>
              </a:rPr>
              <a:t>-x  3 </a:t>
            </a:r>
            <a:r>
              <a:rPr lang="en-US" sz="1200" dirty="0" err="1">
                <a:latin typeface="Consolas"/>
              </a:rPr>
              <a:t>greg.robbins</a:t>
            </a:r>
            <a:r>
              <a:rPr lang="en-US" sz="1200" dirty="0">
                <a:latin typeface="Consolas"/>
              </a:rPr>
              <a:t>  425918093   102B Sep  1 17:29 site-cookbooks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35"/>
            <a:ext cx="7975600" cy="713232"/>
          </a:xfrm>
        </p:spPr>
        <p:txBody>
          <a:bodyPr/>
          <a:lstStyle/>
          <a:p>
            <a:r>
              <a:rPr lang="en-US" dirty="0" smtClean="0"/>
              <a:t>Setting up dependency management (</a:t>
            </a:r>
            <a:r>
              <a:rPr lang="en-US" dirty="0" err="1" smtClean="0"/>
              <a:t>Berkshelf</a:t>
            </a:r>
            <a:r>
              <a:rPr lang="en-US" dirty="0" smtClean="0"/>
              <a:t>) is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(vim </a:t>
            </a:r>
            <a:r>
              <a:rPr lang="en-US" dirty="0" err="1" smtClean="0"/>
              <a:t>Berksfile</a:t>
            </a:r>
            <a:r>
              <a:rPr lang="en-US" dirty="0" smtClean="0"/>
              <a:t>)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sz="1400" dirty="0">
                <a:latin typeface="Consolas"/>
              </a:rPr>
              <a:t>source "https://</a:t>
            </a:r>
            <a:r>
              <a:rPr lang="en-US" sz="1400" dirty="0" err="1">
                <a:latin typeface="Consolas"/>
              </a:rPr>
              <a:t>supermarket.getchef.com</a:t>
            </a:r>
            <a:r>
              <a:rPr lang="en-US" sz="1400" dirty="0">
                <a:latin typeface="Consolas"/>
              </a:rPr>
              <a:t>/"</a:t>
            </a:r>
          </a:p>
          <a:p>
            <a:pPr indent="0">
              <a:buNone/>
            </a:pPr>
            <a:endParaRPr lang="en-US" sz="1400" dirty="0">
              <a:latin typeface="Consolas"/>
            </a:endParaRPr>
          </a:p>
          <a:p>
            <a:pPr indent="0">
              <a:buNone/>
            </a:pPr>
            <a:r>
              <a:rPr lang="en-US" sz="1400" dirty="0">
                <a:latin typeface="Consolas"/>
              </a:rPr>
              <a:t>cookbook 'apt', '~&gt; 2.5.2'</a:t>
            </a:r>
          </a:p>
          <a:p>
            <a:pPr indent="0">
              <a:buNone/>
            </a:pPr>
            <a:r>
              <a:rPr lang="en-US" sz="1400" dirty="0">
                <a:latin typeface="Consolas"/>
              </a:rPr>
              <a:t>cookbook '</a:t>
            </a:r>
            <a:r>
              <a:rPr lang="en-US" sz="1400" dirty="0" err="1">
                <a:latin typeface="Consolas"/>
              </a:rPr>
              <a:t>nginx</a:t>
            </a:r>
            <a:r>
              <a:rPr lang="en-US" sz="1400" dirty="0">
                <a:latin typeface="Consolas"/>
              </a:rPr>
              <a:t>', '~&gt; 2.7.4'</a:t>
            </a:r>
          </a:p>
          <a:p>
            <a:pPr indent="0">
              <a:buNone/>
            </a:pPr>
            <a:r>
              <a:rPr lang="en-US" sz="1400" dirty="0">
                <a:latin typeface="Consolas"/>
              </a:rPr>
              <a:t>cookbook "</a:t>
            </a:r>
            <a:r>
              <a:rPr lang="en-US" sz="1400" dirty="0" err="1">
                <a:latin typeface="Consolas"/>
              </a:rPr>
              <a:t>postgresql</a:t>
            </a:r>
            <a:r>
              <a:rPr lang="en-US" sz="1400" dirty="0">
                <a:latin typeface="Consolas"/>
              </a:rPr>
              <a:t>", </a:t>
            </a:r>
            <a:r>
              <a:rPr lang="en-US" sz="1400" dirty="0" err="1">
                <a:latin typeface="Consolas"/>
              </a:rPr>
              <a:t>git</a:t>
            </a:r>
            <a:r>
              <a:rPr lang="en-US" sz="1400" dirty="0">
                <a:latin typeface="Consolas"/>
              </a:rPr>
              <a:t>: 'https://</a:t>
            </a:r>
            <a:r>
              <a:rPr lang="en-US" sz="1400" dirty="0" err="1">
                <a:latin typeface="Consolas"/>
              </a:rPr>
              <a:t>github.com</a:t>
            </a:r>
            <a:r>
              <a:rPr lang="en-US" sz="1400" dirty="0">
                <a:latin typeface="Consolas"/>
              </a:rPr>
              <a:t>/</a:t>
            </a:r>
            <a:r>
              <a:rPr lang="en-US" sz="1400" dirty="0" err="1">
                <a:latin typeface="Consolas"/>
              </a:rPr>
              <a:t>phlipper</a:t>
            </a:r>
            <a:r>
              <a:rPr lang="en-US" sz="1400" dirty="0">
                <a:latin typeface="Consolas"/>
              </a:rPr>
              <a:t>/chef-</a:t>
            </a:r>
            <a:r>
              <a:rPr lang="en-US" sz="1400" dirty="0" err="1">
                <a:latin typeface="Consolas"/>
              </a:rPr>
              <a:t>postgresql.git</a:t>
            </a:r>
            <a:r>
              <a:rPr lang="en-US" sz="1400" dirty="0">
                <a:latin typeface="Consolas"/>
              </a:rPr>
              <a:t>'</a:t>
            </a:r>
          </a:p>
          <a:p>
            <a:pPr indent="0">
              <a:buNone/>
            </a:pPr>
            <a:r>
              <a:rPr lang="en-US" sz="1400" dirty="0">
                <a:latin typeface="Consolas"/>
              </a:rPr>
              <a:t>cookbook 'python', '~&gt; 1.4.6'</a:t>
            </a:r>
          </a:p>
          <a:p>
            <a:pPr indent="0">
              <a:buNone/>
            </a:pPr>
            <a:r>
              <a:rPr lang="en-US" sz="1400" dirty="0">
                <a:latin typeface="Consolas"/>
              </a:rPr>
              <a:t>cookbook 'supervisor', '~&gt; 0.4.12'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cookbook is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dirty="0">
                <a:latin typeface="Consolas"/>
              </a:rPr>
              <a:t>➜  </a:t>
            </a:r>
            <a:r>
              <a:rPr lang="en-US" sz="1400" b="1" dirty="0">
                <a:latin typeface="Consolas"/>
              </a:rPr>
              <a:t>demos</a:t>
            </a:r>
            <a:r>
              <a:rPr lang="en-US" sz="1400" dirty="0">
                <a:latin typeface="Consolas"/>
              </a:rPr>
              <a:t>  cd site-cookbooks</a:t>
            </a:r>
          </a:p>
          <a:p>
            <a:pPr indent="0">
              <a:buNone/>
            </a:pPr>
            <a:r>
              <a:rPr lang="en-US" sz="1400" dirty="0">
                <a:latin typeface="Consolas"/>
              </a:rPr>
              <a:t>➜  </a:t>
            </a:r>
            <a:r>
              <a:rPr lang="en-US" sz="1400" b="1" dirty="0">
                <a:latin typeface="Consolas"/>
              </a:rPr>
              <a:t>site-cookbooks</a:t>
            </a:r>
            <a:r>
              <a:rPr lang="en-US" sz="1400" dirty="0">
                <a:latin typeface="Consolas"/>
              </a:rPr>
              <a:t>  berks cookbook </a:t>
            </a:r>
            <a:r>
              <a:rPr lang="en-US" sz="1400" dirty="0" err="1" smtClean="0">
                <a:latin typeface="Consolas"/>
              </a:rPr>
              <a:t>my_cookbook</a:t>
            </a:r>
            <a:endParaRPr lang="en-US" dirty="0"/>
          </a:p>
          <a:p>
            <a:pPr indent="0">
              <a:buNone/>
            </a:pPr>
            <a:endParaRPr lang="en-US" sz="1400" dirty="0" smtClean="0"/>
          </a:p>
          <a:p>
            <a:pPr indent="0">
              <a:buNone/>
            </a:pPr>
            <a:r>
              <a:rPr lang="en-US" sz="1800" dirty="0" smtClean="0"/>
              <a:t>This creates all the structure you need. Just edit recipes/</a:t>
            </a:r>
            <a:r>
              <a:rPr lang="en-US" sz="1800" dirty="0" err="1" smtClean="0"/>
              <a:t>default.rb</a:t>
            </a:r>
            <a:r>
              <a:rPr lang="en-US" sz="1800" dirty="0" smtClean="0"/>
              <a:t> to get started!</a:t>
            </a:r>
          </a:p>
          <a:p>
            <a:pPr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bash "</a:t>
            </a:r>
            <a:r>
              <a:rPr lang="en-US" sz="1400" dirty="0" err="1">
                <a:latin typeface="Consolas"/>
                <a:cs typeface="Consolas"/>
              </a:rPr>
              <a:t>install_requirements-dev.txt</a:t>
            </a:r>
            <a:r>
              <a:rPr lang="en-US" sz="1400" dirty="0">
                <a:latin typeface="Consolas"/>
                <a:cs typeface="Consolas"/>
              </a:rPr>
              <a:t>" do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  user "vagrant"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  </a:t>
            </a:r>
            <a:r>
              <a:rPr lang="en-US" sz="1400" dirty="0" err="1">
                <a:latin typeface="Consolas"/>
                <a:cs typeface="Consolas"/>
              </a:rPr>
              <a:t>cwd</a:t>
            </a:r>
            <a:r>
              <a:rPr lang="en-US" sz="1400" dirty="0">
                <a:latin typeface="Consolas"/>
                <a:cs typeface="Consolas"/>
              </a:rPr>
              <a:t> "/vagrant/"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  code &lt;&lt;-EOH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  . /home/vagrant/</a:t>
            </a:r>
            <a:r>
              <a:rPr lang="en-US" sz="1400" dirty="0" err="1">
                <a:latin typeface="Consolas"/>
                <a:cs typeface="Consolas"/>
              </a:rPr>
              <a:t>polls_ve</a:t>
            </a:r>
            <a:r>
              <a:rPr lang="en-US" sz="1400" dirty="0">
                <a:latin typeface="Consolas"/>
                <a:cs typeface="Consolas"/>
              </a:rPr>
              <a:t>/bin/activate &amp;&amp; pip install -r requirements/requirements-</a:t>
            </a:r>
            <a:r>
              <a:rPr lang="en-US" sz="1400" dirty="0" err="1">
                <a:latin typeface="Consolas"/>
                <a:cs typeface="Consolas"/>
              </a:rPr>
              <a:t>dev.txt</a:t>
            </a:r>
            <a:endParaRPr lang="en-US" sz="1400" dirty="0">
              <a:latin typeface="Consolas"/>
              <a:cs typeface="Consolas"/>
            </a:endParaRP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  EOH</a:t>
            </a:r>
          </a:p>
          <a:p>
            <a:pPr indent="0">
              <a:buNone/>
            </a:pPr>
            <a:r>
              <a:rPr lang="en-US" sz="1400" dirty="0" smtClean="0">
                <a:latin typeface="Consolas"/>
                <a:cs typeface="Consolas"/>
              </a:rPr>
              <a:t>end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</a:t>
            </a:r>
            <a:r>
              <a:rPr lang="en-US" dirty="0" err="1" smtClean="0"/>
              <a:t>Berksfile</a:t>
            </a:r>
            <a:r>
              <a:rPr lang="en-US" dirty="0" smtClean="0"/>
              <a:t> and </a:t>
            </a:r>
            <a:r>
              <a:rPr lang="en-US" dirty="0" err="1" smtClean="0"/>
              <a:t>run_list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1800" dirty="0"/>
              <a:t>Make sure you add this new </a:t>
            </a:r>
            <a:r>
              <a:rPr lang="en-US" sz="1800" dirty="0" smtClean="0"/>
              <a:t>cookbook to </a:t>
            </a:r>
            <a:r>
              <a:rPr lang="en-US" sz="1800" dirty="0"/>
              <a:t>the </a:t>
            </a:r>
            <a:r>
              <a:rPr lang="en-US" sz="1800" dirty="0" err="1" smtClean="0"/>
              <a:t>Berksfile</a:t>
            </a:r>
            <a:r>
              <a:rPr lang="en-US" sz="1800" dirty="0" smtClean="0"/>
              <a:t> (dependency manager).</a:t>
            </a:r>
            <a:endParaRPr lang="en-US" sz="1800" dirty="0"/>
          </a:p>
          <a:p>
            <a:pPr indent="0">
              <a:buNone/>
            </a:pPr>
            <a:endParaRPr lang="en-US" sz="1400" dirty="0">
              <a:latin typeface="Consolas"/>
            </a:endParaRPr>
          </a:p>
          <a:p>
            <a:pPr indent="0">
              <a:buNone/>
            </a:pPr>
            <a:r>
              <a:rPr lang="en-US" sz="1400" dirty="0">
                <a:latin typeface="Consolas"/>
              </a:rPr>
              <a:t>source "https://</a:t>
            </a:r>
            <a:r>
              <a:rPr lang="en-US" sz="1400" dirty="0" err="1">
                <a:latin typeface="Consolas"/>
              </a:rPr>
              <a:t>supermarket.getchef.com</a:t>
            </a:r>
            <a:r>
              <a:rPr lang="en-US" sz="1400" dirty="0" smtClean="0">
                <a:latin typeface="Consolas"/>
              </a:rPr>
              <a:t>/”</a:t>
            </a:r>
            <a:endParaRPr lang="en-US" sz="1400" dirty="0">
              <a:latin typeface="Consolas"/>
            </a:endParaRPr>
          </a:p>
          <a:p>
            <a:pPr indent="0">
              <a:buNone/>
            </a:pPr>
            <a:r>
              <a:rPr lang="en-US" sz="1400" dirty="0" smtClean="0">
                <a:latin typeface="Consolas"/>
              </a:rPr>
              <a:t>...</a:t>
            </a:r>
            <a:endParaRPr lang="en-US" sz="1400" dirty="0">
              <a:latin typeface="Consolas"/>
            </a:endParaRPr>
          </a:p>
          <a:p>
            <a:pPr indent="0">
              <a:buNone/>
            </a:pPr>
            <a:r>
              <a:rPr lang="en-US" sz="1400" dirty="0">
                <a:latin typeface="Consolas"/>
              </a:rPr>
              <a:t>cookbook 'python', '~&gt; </a:t>
            </a:r>
            <a:r>
              <a:rPr lang="en-US" sz="1400" dirty="0" smtClean="0">
                <a:latin typeface="Consolas"/>
              </a:rPr>
              <a:t>1.4.6’</a:t>
            </a:r>
            <a:endParaRPr lang="en-US" sz="1400" dirty="0">
              <a:latin typeface="Consolas"/>
            </a:endParaRPr>
          </a:p>
          <a:p>
            <a:pPr indent="0">
              <a:buNone/>
            </a:pPr>
            <a:r>
              <a:rPr lang="en-US" sz="1400" b="1" i="1" dirty="0" smtClean="0">
                <a:latin typeface="Consolas"/>
              </a:rPr>
              <a:t>cookbook </a:t>
            </a:r>
            <a:r>
              <a:rPr lang="en-US" sz="1400" b="1" i="1" dirty="0">
                <a:latin typeface="Consolas"/>
              </a:rPr>
              <a:t>'</a:t>
            </a:r>
            <a:r>
              <a:rPr lang="en-US" sz="1400" b="1" i="1" dirty="0" err="1">
                <a:latin typeface="Consolas"/>
              </a:rPr>
              <a:t>my_cookbook</a:t>
            </a:r>
            <a:r>
              <a:rPr lang="en-US" sz="1400" b="1" i="1" dirty="0">
                <a:latin typeface="Consolas"/>
              </a:rPr>
              <a:t>', './site-cookbooks/</a:t>
            </a:r>
            <a:r>
              <a:rPr lang="en-US" sz="1400" b="1" i="1" dirty="0" err="1">
                <a:latin typeface="Consolas"/>
              </a:rPr>
              <a:t>my_cookbook</a:t>
            </a:r>
            <a:r>
              <a:rPr lang="en-US" sz="1400" b="1" i="1" dirty="0">
                <a:latin typeface="Consolas"/>
              </a:rPr>
              <a:t>'</a:t>
            </a:r>
          </a:p>
          <a:p>
            <a:pPr indent="0">
              <a:buNone/>
            </a:pPr>
            <a:endParaRPr lang="en-US" sz="1400" dirty="0" smtClean="0"/>
          </a:p>
          <a:p>
            <a:pPr indent="0">
              <a:buNone/>
            </a:pPr>
            <a:r>
              <a:rPr lang="en-US" sz="1800" dirty="0" smtClean="0">
                <a:latin typeface="Arial"/>
                <a:cs typeface="Consolas"/>
              </a:rPr>
              <a:t>Add the cookbook to the “</a:t>
            </a:r>
            <a:r>
              <a:rPr lang="en-US" sz="1800" dirty="0" err="1" smtClean="0">
                <a:latin typeface="Arial"/>
                <a:cs typeface="Consolas"/>
              </a:rPr>
              <a:t>run_list</a:t>
            </a:r>
            <a:r>
              <a:rPr lang="en-US" sz="1800" dirty="0" smtClean="0">
                <a:latin typeface="Arial"/>
                <a:cs typeface="Consolas"/>
              </a:rPr>
              <a:t>” on your node. It will run the one in </a:t>
            </a:r>
            <a:r>
              <a:rPr lang="en-US" sz="1800" dirty="0" err="1" smtClean="0">
                <a:latin typeface="Arial"/>
                <a:cs typeface="Consolas"/>
              </a:rPr>
              <a:t>default.rb</a:t>
            </a:r>
            <a:endParaRPr lang="en-US" sz="1800" dirty="0">
              <a:latin typeface="Arial"/>
              <a:cs typeface="Consolas"/>
            </a:endParaRP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...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"</a:t>
            </a:r>
            <a:r>
              <a:rPr lang="en-US" sz="1400" dirty="0" err="1">
                <a:latin typeface="Consolas"/>
                <a:cs typeface="Consolas"/>
              </a:rPr>
              <a:t>run_list</a:t>
            </a:r>
            <a:r>
              <a:rPr lang="en-US" sz="1400" dirty="0">
                <a:latin typeface="Consolas"/>
                <a:cs typeface="Consolas"/>
              </a:rPr>
              <a:t>": [</a:t>
            </a:r>
          </a:p>
          <a:p>
            <a:pPr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"</a:t>
            </a:r>
            <a:r>
              <a:rPr lang="en-US" sz="1400" dirty="0">
                <a:latin typeface="Consolas"/>
                <a:cs typeface="Consolas"/>
              </a:rPr>
              <a:t>recipe</a:t>
            </a:r>
            <a:r>
              <a:rPr lang="en-US" sz="1400" dirty="0" smtClean="0">
                <a:latin typeface="Consolas"/>
                <a:cs typeface="Consolas"/>
              </a:rPr>
              <a:t>[</a:t>
            </a:r>
            <a:r>
              <a:rPr lang="en-US" sz="1400" dirty="0" err="1" smtClean="0">
                <a:latin typeface="Consolas"/>
                <a:cs typeface="Consolas"/>
              </a:rPr>
              <a:t>my_cookbook</a:t>
            </a:r>
            <a:r>
              <a:rPr lang="en-US" sz="1400" dirty="0" smtClean="0">
                <a:latin typeface="Consolas"/>
                <a:cs typeface="Consolas"/>
              </a:rPr>
              <a:t>]</a:t>
            </a:r>
            <a:r>
              <a:rPr lang="en-US" sz="1400" dirty="0">
                <a:latin typeface="Consolas"/>
                <a:cs typeface="Consolas"/>
              </a:rPr>
              <a:t>"</a:t>
            </a:r>
            <a:r>
              <a:rPr lang="en-US" sz="1400" dirty="0" smtClean="0">
                <a:latin typeface="Consolas"/>
                <a:cs typeface="Consolas"/>
              </a:rPr>
              <a:t>, </a:t>
            </a:r>
          </a:p>
          <a:p>
            <a:pPr indent="0">
              <a:buNone/>
            </a:pPr>
            <a:r>
              <a:rPr lang="en-US" sz="1400" dirty="0" smtClean="0">
                <a:latin typeface="Consolas"/>
                <a:cs typeface="Consolas"/>
              </a:rPr>
              <a:t>.</a:t>
            </a:r>
            <a:r>
              <a:rPr lang="en-US" sz="1400" dirty="0">
                <a:latin typeface="Consolas"/>
                <a:cs typeface="Consolas"/>
              </a:rPr>
              <a:t>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0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repo, the tutorial and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indent="0" algn="ctr">
              <a:buNone/>
            </a:pPr>
            <a:r>
              <a:rPr lang="en-US" sz="2800" dirty="0">
                <a:hlinkClick r:id="rId2"/>
              </a:rPr>
              <a:t>https://github.com/DocuSignDev/</a:t>
            </a:r>
            <a:r>
              <a:rPr lang="en-US" sz="2800" dirty="0" smtClean="0">
                <a:hlinkClick r:id="rId2"/>
              </a:rPr>
              <a:t>DjangoCon2014</a:t>
            </a:r>
            <a:endParaRPr lang="en-US" sz="2800" dirty="0" smtClean="0"/>
          </a:p>
          <a:p>
            <a:pPr indent="0" algn="ctr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Cookbooks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lots of great cookbooks provided by </a:t>
            </a:r>
            <a:r>
              <a:rPr lang="en-US" dirty="0" err="1" smtClean="0"/>
              <a:t>Opscode</a:t>
            </a:r>
            <a:r>
              <a:rPr lang="en-US" dirty="0" smtClean="0"/>
              <a:t> (the Chef people) for common packages: HTTP servers, databases, etc.</a:t>
            </a:r>
          </a:p>
          <a:p>
            <a:r>
              <a:rPr lang="en-US" dirty="0" smtClean="0"/>
              <a:t>Sometimes you want just to tweak a few things</a:t>
            </a:r>
          </a:p>
          <a:p>
            <a:r>
              <a:rPr lang="en-US" dirty="0" smtClean="0"/>
              <a:t>Generally you </a:t>
            </a:r>
            <a:r>
              <a:rPr lang="en-US" dirty="0"/>
              <a:t>d</a:t>
            </a:r>
            <a:r>
              <a:rPr lang="en-US" dirty="0" smtClean="0"/>
              <a:t>on’t fork these (though you can)</a:t>
            </a:r>
          </a:p>
          <a:p>
            <a:r>
              <a:rPr lang="en-US" dirty="0" smtClean="0"/>
              <a:t>Extend them as wrapper-cookbooks and add your own recipes, templates, attributes, etc. Stay DRY.</a:t>
            </a:r>
          </a:p>
          <a:p>
            <a:r>
              <a:rPr lang="en-US" dirty="0" smtClean="0"/>
              <a:t>Check out “Doing wrapper cookbooks right” by Julian Dunn.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0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Use </a:t>
            </a:r>
            <a:r>
              <a:rPr lang="en-US" dirty="0" err="1" smtClean="0"/>
              <a:t>Virtualbox</a:t>
            </a:r>
            <a:r>
              <a:rPr lang="en-US" dirty="0" smtClean="0"/>
              <a:t> + Vagrant + Chef solo for your development infrastructure</a:t>
            </a:r>
          </a:p>
          <a:p>
            <a:pPr marL="342900" indent="-342900"/>
            <a:r>
              <a:rPr lang="en-US" dirty="0" smtClean="0"/>
              <a:t>You can reproduce the environment quickly and accurately</a:t>
            </a:r>
          </a:p>
          <a:p>
            <a:pPr marL="342900" indent="-342900"/>
            <a:r>
              <a:rPr lang="en-US" dirty="0" smtClean="0"/>
              <a:t>Your changes to environments are scripted and in version control</a:t>
            </a:r>
          </a:p>
          <a:p>
            <a:pPr marL="342900" indent="-342900"/>
            <a:r>
              <a:rPr lang="en-US" dirty="0" smtClean="0"/>
              <a:t>You save time and focus on development and not infrastructure</a:t>
            </a:r>
          </a:p>
          <a:p>
            <a:pPr marL="342900" indent="-342900"/>
            <a:r>
              <a:rPr lang="en-US" dirty="0" smtClean="0"/>
              <a:t>It’s cool, and these skills don</a:t>
            </a:r>
            <a:r>
              <a:rPr lang="fr-FR" dirty="0" smtClean="0"/>
              <a:t>’</a:t>
            </a:r>
            <a:r>
              <a:rPr lang="en-US" dirty="0" smtClean="0"/>
              <a:t>t just apply to </a:t>
            </a:r>
            <a:r>
              <a:rPr lang="en-US" dirty="0" err="1" smtClean="0"/>
              <a:t>Django</a:t>
            </a:r>
            <a:endParaRPr lang="en-US" dirty="0" smtClean="0"/>
          </a:p>
          <a:p>
            <a:pPr marL="342900" indent="-342900"/>
            <a:r>
              <a:rPr lang="en-US" dirty="0" smtClean="0"/>
              <a:t>We use it at </a:t>
            </a:r>
            <a:r>
              <a:rPr lang="en-US" dirty="0" err="1" smtClean="0"/>
              <a:t>DocuSign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7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Beer o’clock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r>
              <a:rPr lang="en-US" dirty="0">
                <a:hlinkClick r:id="rId2"/>
              </a:rPr>
              <a:t>https://github.com/DocuSignDev/</a:t>
            </a:r>
            <a:r>
              <a:rPr lang="en-US" dirty="0" smtClean="0">
                <a:hlinkClick r:id="rId2"/>
              </a:rPr>
              <a:t>DjangoCon2014</a:t>
            </a:r>
            <a:endParaRPr lang="en-US" dirty="0" smtClean="0"/>
          </a:p>
          <a:p>
            <a:pPr indent="0" algn="ctr">
              <a:buNone/>
            </a:pPr>
            <a:r>
              <a:rPr lang="en-US" dirty="0" err="1" smtClean="0"/>
              <a:t>www.docusign.com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6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reproducible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should care?</a:t>
            </a:r>
          </a:p>
          <a:p>
            <a:pPr lvl="1"/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Team Leads</a:t>
            </a:r>
          </a:p>
          <a:p>
            <a:pPr lvl="1"/>
            <a:r>
              <a:rPr lang="en-US" dirty="0" err="1" smtClean="0"/>
              <a:t>SysOps</a:t>
            </a:r>
            <a:endParaRPr lang="en-US" dirty="0" smtClean="0"/>
          </a:p>
          <a:p>
            <a:pPr lvl="1"/>
            <a:r>
              <a:rPr lang="en-US" dirty="0" smtClean="0"/>
              <a:t>Geeky people</a:t>
            </a:r>
          </a:p>
          <a:p>
            <a:pPr marL="2286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228600" lvl="1" indent="0">
              <a:buNone/>
            </a:pPr>
            <a:endParaRPr lang="en-US" dirty="0"/>
          </a:p>
          <a:p>
            <a:pPr algn="ctr">
              <a:buNone/>
            </a:pPr>
            <a:r>
              <a:rPr lang="en-US" sz="3600" dirty="0" smtClean="0"/>
              <a:t>People involved in </a:t>
            </a:r>
            <a:r>
              <a:rPr lang="en-US" sz="3600" dirty="0" err="1"/>
              <a:t>D</a:t>
            </a:r>
            <a:r>
              <a:rPr lang="en-US" sz="3600" dirty="0" err="1" smtClean="0"/>
              <a:t>jango</a:t>
            </a:r>
            <a:r>
              <a:rPr lang="en-US" sz="3600" dirty="0" smtClean="0"/>
              <a:t>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1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reproducible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Why it’s important</a:t>
            </a:r>
          </a:p>
          <a:p>
            <a:pPr lvl="1"/>
            <a:r>
              <a:rPr lang="en-US" dirty="0" smtClean="0"/>
              <a:t>A typical project can involve many software packages</a:t>
            </a:r>
          </a:p>
          <a:p>
            <a:pPr lvl="1"/>
            <a:r>
              <a:rPr lang="en-US" dirty="0" smtClean="0"/>
              <a:t>Manual setup is slow, inaccurate, and boring</a:t>
            </a:r>
          </a:p>
          <a:p>
            <a:pPr lvl="1"/>
            <a:r>
              <a:rPr lang="en-US" dirty="0" smtClean="0"/>
              <a:t>Can be a nightmare when you have a team</a:t>
            </a:r>
          </a:p>
          <a:p>
            <a:pPr lvl="1"/>
            <a:r>
              <a:rPr lang="en-US" dirty="0" smtClean="0"/>
              <a:t>Can change significantly between environments (</a:t>
            </a:r>
            <a:r>
              <a:rPr lang="en-US" dirty="0" err="1" smtClean="0"/>
              <a:t>dev</a:t>
            </a:r>
            <a:r>
              <a:rPr lang="en-US" dirty="0" smtClean="0"/>
              <a:t>, staging, pro), or over time</a:t>
            </a:r>
            <a:endParaRPr lang="en-US" dirty="0"/>
          </a:p>
          <a:p>
            <a:pPr>
              <a:buNone/>
            </a:pPr>
            <a:r>
              <a:rPr lang="en-US" dirty="0" smtClean="0"/>
              <a:t>We need reproducible environments!</a:t>
            </a:r>
          </a:p>
          <a:p>
            <a:pPr lvl="1"/>
            <a:r>
              <a:rPr lang="en-US" dirty="0" smtClean="0"/>
              <a:t>Spin up new instances in minutes</a:t>
            </a:r>
          </a:p>
          <a:p>
            <a:pPr lvl="1"/>
            <a:r>
              <a:rPr lang="en-US" dirty="0" smtClean="0"/>
              <a:t>Get consistent results</a:t>
            </a:r>
          </a:p>
          <a:p>
            <a:pPr lvl="1"/>
            <a:r>
              <a:rPr lang="en-US" dirty="0" smtClean="0"/>
              <a:t>All in a </a:t>
            </a:r>
            <a:r>
              <a:rPr lang="en-US" dirty="0" err="1" smtClean="0"/>
              <a:t>Git</a:t>
            </a:r>
            <a:r>
              <a:rPr lang="en-US" dirty="0" smtClean="0"/>
              <a:t> repository, ready to 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8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reproducible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will get from this presentation</a:t>
            </a:r>
          </a:p>
          <a:p>
            <a:pPr lvl="1"/>
            <a:r>
              <a:rPr lang="en-US" dirty="0" smtClean="0"/>
              <a:t>What tools you need, and what they do</a:t>
            </a:r>
          </a:p>
          <a:p>
            <a:pPr lvl="1"/>
            <a:r>
              <a:rPr lang="en-US" dirty="0" smtClean="0"/>
              <a:t>A few Best Practices (according to us).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Git</a:t>
            </a:r>
            <a:r>
              <a:rPr lang="en-US" dirty="0" smtClean="0"/>
              <a:t> repo with our written tutorial. We are not going to look at much code now.</a:t>
            </a:r>
          </a:p>
          <a:p>
            <a:endParaRPr lang="en-US" dirty="0"/>
          </a:p>
          <a:p>
            <a:r>
              <a:rPr lang="en-US" dirty="0" smtClean="0"/>
              <a:t>What we will NOT cover in this presentation</a:t>
            </a:r>
          </a:p>
          <a:p>
            <a:pPr lvl="1"/>
            <a:r>
              <a:rPr lang="en-US" dirty="0" err="1" smtClean="0"/>
              <a:t>Django</a:t>
            </a:r>
            <a:r>
              <a:rPr lang="en-US" dirty="0" smtClean="0"/>
              <a:t> development</a:t>
            </a:r>
          </a:p>
          <a:p>
            <a:pPr lvl="1"/>
            <a:r>
              <a:rPr lang="en-US" dirty="0" smtClean="0"/>
              <a:t>The code</a:t>
            </a:r>
          </a:p>
          <a:p>
            <a:pPr lvl="1"/>
            <a:r>
              <a:rPr lang="en-US" dirty="0" smtClean="0"/>
              <a:t>How great it is to work at </a:t>
            </a:r>
            <a:r>
              <a:rPr lang="en-US" dirty="0" err="1" smtClean="0"/>
              <a:t>DocuSign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2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reproducible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Problems</a:t>
            </a:r>
          </a:p>
          <a:p>
            <a:pPr lvl="1"/>
            <a:r>
              <a:rPr lang="en-US" dirty="0" smtClean="0"/>
              <a:t>Projects with multiple dependencies</a:t>
            </a:r>
          </a:p>
          <a:p>
            <a:pPr lvl="1"/>
            <a:r>
              <a:rPr lang="en-US" dirty="0" smtClean="0"/>
              <a:t>Need specific software versions</a:t>
            </a:r>
          </a:p>
          <a:p>
            <a:pPr lvl="1"/>
            <a:r>
              <a:rPr lang="en-US" dirty="0" smtClean="0"/>
              <a:t>Installation and configuration skills?</a:t>
            </a:r>
          </a:p>
          <a:p>
            <a:pPr lvl="1"/>
            <a:r>
              <a:rPr lang="en-US" dirty="0" smtClean="0"/>
              <a:t>Setup can take a long time! And we have deadlines…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1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reproducible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</a:p>
          <a:p>
            <a:pPr lvl="1"/>
            <a:r>
              <a:rPr lang="en-US" dirty="0" smtClean="0"/>
              <a:t>A single place to define the environment</a:t>
            </a:r>
          </a:p>
          <a:p>
            <a:pPr lvl="1"/>
            <a:r>
              <a:rPr lang="en-US" dirty="0" smtClean="0"/>
              <a:t>Managed by version control 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Able to make and apply changes over time</a:t>
            </a:r>
          </a:p>
          <a:p>
            <a:pPr lvl="1"/>
            <a:r>
              <a:rPr lang="en-US" dirty="0" smtClean="0"/>
              <a:t>(Mostly) reusable for different environments (</a:t>
            </a:r>
            <a:r>
              <a:rPr lang="en-US" dirty="0" err="1" smtClean="0"/>
              <a:t>dev</a:t>
            </a:r>
            <a:r>
              <a:rPr lang="en-US" dirty="0" smtClean="0"/>
              <a:t>, stage, prod)</a:t>
            </a:r>
            <a:endParaRPr lang="en-US" dirty="0"/>
          </a:p>
          <a:p>
            <a:pPr indent="0" algn="ctr">
              <a:buNone/>
            </a:pPr>
            <a:r>
              <a:rPr lang="en-US" sz="6600" b="1" dirty="0" smtClean="0"/>
              <a:t>Vagrant + Chef-solo</a:t>
            </a:r>
          </a:p>
          <a:p>
            <a:pPr marL="342900" indent="-342900"/>
            <a:r>
              <a:rPr lang="en-US" sz="1600" dirty="0" smtClean="0"/>
              <a:t>And probably a visual designer on the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2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Virtualbox</a:t>
            </a:r>
            <a:endParaRPr lang="en-US" dirty="0" smtClean="0"/>
          </a:p>
          <a:p>
            <a:pPr lvl="1"/>
            <a:r>
              <a:rPr lang="en-US" dirty="0" smtClean="0"/>
              <a:t>Virtualization manager.</a:t>
            </a:r>
          </a:p>
          <a:p>
            <a:pPr lvl="1"/>
            <a:r>
              <a:rPr lang="en-US" dirty="0" smtClean="0"/>
              <a:t>Runs virtual machines on most operating systems.</a:t>
            </a:r>
          </a:p>
          <a:p>
            <a:pPr lvl="1"/>
            <a:endParaRPr lang="en-US" dirty="0"/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Awesome version 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8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ocusign">
  <a:themeElements>
    <a:clrScheme name="Docusign">
      <a:dk1>
        <a:srgbClr val="000000"/>
      </a:dk1>
      <a:lt1>
        <a:srgbClr val="FFFFFF"/>
      </a:lt1>
      <a:dk2>
        <a:srgbClr val="000000"/>
      </a:dk2>
      <a:lt2>
        <a:srgbClr val="EFEFEF"/>
      </a:lt2>
      <a:accent1>
        <a:srgbClr val="1E4CA1"/>
      </a:accent1>
      <a:accent2>
        <a:srgbClr val="00AEEF"/>
      </a:accent2>
      <a:accent3>
        <a:srgbClr val="000000"/>
      </a:accent3>
      <a:accent4>
        <a:srgbClr val="969696"/>
      </a:accent4>
      <a:accent5>
        <a:srgbClr val="FFC423"/>
      </a:accent5>
      <a:accent6>
        <a:srgbClr val="FCB034"/>
      </a:accent6>
      <a:hlink>
        <a:srgbClr val="1E4CA1"/>
      </a:hlink>
      <a:folHlink>
        <a:srgbClr val="1E4CA1"/>
      </a:folHlink>
    </a:clrScheme>
    <a:fontScheme name="Docu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Docusign</Template>
  <TotalTime>74904</TotalTime>
  <Words>2358</Words>
  <Application>Microsoft Macintosh PowerPoint</Application>
  <PresentationFormat>On-screen Show (16:9)</PresentationFormat>
  <Paragraphs>344</Paragraphs>
  <Slides>32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Docusign</vt:lpstr>
      <vt:lpstr>PowerPoint Presentation</vt:lpstr>
      <vt:lpstr>Presenters</vt:lpstr>
      <vt:lpstr>Get the repo, the tutorial and this presentation</vt:lpstr>
      <vt:lpstr>Setting up reproducible environments</vt:lpstr>
      <vt:lpstr>Setting up reproducible environments</vt:lpstr>
      <vt:lpstr>Setting up reproducible environments</vt:lpstr>
      <vt:lpstr>Setting up reproducible environments</vt:lpstr>
      <vt:lpstr>Setting up reproducible environments</vt:lpstr>
      <vt:lpstr>The Toolbox</vt:lpstr>
      <vt:lpstr>The Toolbox</vt:lpstr>
      <vt:lpstr>Why we like Vagrant</vt:lpstr>
      <vt:lpstr>The Toolbox</vt:lpstr>
      <vt:lpstr>The Toolbox</vt:lpstr>
      <vt:lpstr>Why we like Chef / Chef-solo</vt:lpstr>
      <vt:lpstr>What are we trying to achieve?</vt:lpstr>
      <vt:lpstr>Before we get started…</vt:lpstr>
      <vt:lpstr>The two main parts</vt:lpstr>
      <vt:lpstr>Vagrantfile</vt:lpstr>
      <vt:lpstr>Main Chef Concepts</vt:lpstr>
      <vt:lpstr>Berkshelf and Berksfile</vt:lpstr>
      <vt:lpstr>Chef names and their common equivalents</vt:lpstr>
      <vt:lpstr>What you’ll find in the Kitchen</vt:lpstr>
      <vt:lpstr>Environments</vt:lpstr>
      <vt:lpstr>Nodes</vt:lpstr>
      <vt:lpstr>Cookbooks</vt:lpstr>
      <vt:lpstr>Creating your own Kitchen is easy</vt:lpstr>
      <vt:lpstr>Setting up dependency management (Berkshelf) is easy</vt:lpstr>
      <vt:lpstr>Creating a cookbook is easy</vt:lpstr>
      <vt:lpstr>Add to Berksfile and run_list</vt:lpstr>
      <vt:lpstr>Wrapper Cookbooks</vt:lpstr>
      <vt:lpstr>Summary</vt:lpstr>
      <vt:lpstr>It’s Beer o’clock</vt:lpstr>
    </vt:vector>
  </TitlesOfParts>
  <Manager/>
  <Company>DocuSign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DocuSign Customer Service Portal</dc:title>
  <dc:subject>CSP overview</dc:subject>
  <dc:creator>Ramon Maria Gallart</dc:creator>
  <cp:keywords/>
  <dc:description/>
  <cp:lastModifiedBy>Greg Robbins</cp:lastModifiedBy>
  <cp:revision>2205</cp:revision>
  <cp:lastPrinted>2013-03-04T15:45:56Z</cp:lastPrinted>
  <dcterms:created xsi:type="dcterms:W3CDTF">2012-05-11T17:45:53Z</dcterms:created>
  <dcterms:modified xsi:type="dcterms:W3CDTF">2014-09-03T22:37:43Z</dcterms:modified>
  <cp:category>Informative</cp:category>
</cp:coreProperties>
</file>