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8" r:id="rId2"/>
    <p:sldId id="265" r:id="rId3"/>
    <p:sldId id="328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29" r:id="rId16"/>
    <p:sldId id="341" r:id="rId17"/>
    <p:sldId id="343" r:id="rId18"/>
    <p:sldId id="344" r:id="rId19"/>
    <p:sldId id="345" r:id="rId20"/>
    <p:sldId id="346" r:id="rId21"/>
    <p:sldId id="342" r:id="rId22"/>
    <p:sldId id="347" r:id="rId23"/>
    <p:sldId id="348" r:id="rId24"/>
    <p:sldId id="349" r:id="rId25"/>
    <p:sldId id="314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із теми 1 –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Стиль із теми 1 –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Стиль із теми 1 –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Помірний стиль 2 –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Світлий стиль 3 –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0" autoAdjust="0"/>
    <p:restoredTop sz="91787" autoAdjust="0"/>
  </p:normalViewPr>
  <p:slideViewPr>
    <p:cSldViewPr snapToGrid="0" snapToObjects="1">
      <p:cViewPr>
        <p:scale>
          <a:sx n="93" d="100"/>
          <a:sy n="93" d="100"/>
        </p:scale>
        <p:origin x="-10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35264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716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3508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068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206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2895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8360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5125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7025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086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385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265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43555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7792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8641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3110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96620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6962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435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1567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9729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0021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7258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3853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7216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0804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297" y="-13488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135152" y="3403937"/>
            <a:ext cx="1918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Заняття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#2</a:t>
            </a:r>
            <a:r>
              <a:rPr lang="uk-UA" sz="2400" dirty="0"/>
              <a:t> </a:t>
            </a:r>
            <a:endParaRPr lang="en-US" sz="2400" dirty="0"/>
          </a:p>
        </p:txBody>
      </p:sp>
      <p:sp>
        <p:nvSpPr>
          <p:cNvPr id="6" name="Прямокутник 5"/>
          <p:cNvSpPr/>
          <p:nvPr/>
        </p:nvSpPr>
        <p:spPr>
          <a:xfrm>
            <a:off x="3146858" y="2203608"/>
            <a:ext cx="55707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latin typeface="Arial Narrow" panose="020B0606020202030204" pitchFamily="34" charset="0"/>
              </a:rPr>
              <a:t>JavaScript Core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20" y="-281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кутник 1"/>
          <p:cNvSpPr/>
          <p:nvPr/>
        </p:nvSpPr>
        <p:spPr>
          <a:xfrm>
            <a:off x="8882004" y="1122718"/>
            <a:ext cx="7794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Типи даних</a:t>
            </a:r>
            <a:endParaRPr lang="en-US" sz="2400" dirty="0">
              <a:solidFill>
                <a:srgbClr val="0070C0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AutoShape 6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Прямокутник 2"/>
          <p:cNvSpPr/>
          <p:nvPr/>
        </p:nvSpPr>
        <p:spPr>
          <a:xfrm>
            <a:off x="6193344" y="17100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0" name="Прямокутник 9"/>
          <p:cNvSpPr/>
          <p:nvPr/>
        </p:nvSpPr>
        <p:spPr>
          <a:xfrm>
            <a:off x="6410960" y="169068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16000" y="2605087"/>
            <a:ext cx="805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 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97323F5-D19A-0A41-8BF5-3EE4D8003206}"/>
              </a:ext>
            </a:extLst>
          </p:cNvPr>
          <p:cNvSpPr/>
          <p:nvPr/>
        </p:nvSpPr>
        <p:spPr>
          <a:xfrm>
            <a:off x="409519" y="1584383"/>
            <a:ext cx="115676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dirty="0" err="1">
                <a:latin typeface="Comic Sans MS" panose="030F0902030302020204" pitchFamily="66" charset="0"/>
              </a:rPr>
              <a:t>Незважаючи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на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ці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відмінності</a:t>
            </a:r>
            <a:r>
              <a:rPr lang="en-US" sz="1800" dirty="0">
                <a:latin typeface="Comic Sans MS" panose="030F0902030302020204" pitchFamily="66" charset="0"/>
              </a:rPr>
              <a:t>, </a:t>
            </a:r>
            <a:r>
              <a:rPr lang="en-US" sz="1800" dirty="0" err="1">
                <a:latin typeface="Comic Sans MS" panose="030F0902030302020204" pitchFamily="66" charset="0"/>
              </a:rPr>
              <a:t>обидва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значення</a:t>
            </a:r>
            <a:r>
              <a:rPr lang="en-US" sz="1800" dirty="0">
                <a:latin typeface="Comic Sans MS" panose="030F0902030302020204" pitchFamily="66" charset="0"/>
              </a:rPr>
              <a:t>, </a:t>
            </a:r>
            <a:r>
              <a:rPr lang="en-US" sz="1800" b="1" dirty="0">
                <a:solidFill>
                  <a:srgbClr val="C00000"/>
                </a:solidFill>
                <a:latin typeface="Comic Sans MS" panose="030F0902030302020204" pitchFamily="66" charset="0"/>
              </a:rPr>
              <a:t>null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і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mic Sans MS" panose="030F0902030302020204" pitchFamily="66" charset="0"/>
              </a:rPr>
              <a:t>undefined</a:t>
            </a:r>
            <a:r>
              <a:rPr lang="en-US" sz="1800" dirty="0">
                <a:latin typeface="Comic Sans MS" panose="030F0902030302020204" pitchFamily="66" charset="0"/>
              </a:rPr>
              <a:t>, </a:t>
            </a:r>
            <a:r>
              <a:rPr lang="en-US" sz="1800" dirty="0" err="1">
                <a:latin typeface="Comic Sans MS" panose="030F0902030302020204" pitchFamily="66" charset="0"/>
              </a:rPr>
              <a:t>є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ознакою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відсутності</a:t>
            </a:r>
            <a:r>
              <a:rPr lang="uk-UA" sz="1800" dirty="0"/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значення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і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часто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є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взаємозамінними</a:t>
            </a:r>
            <a:r>
              <a:rPr lang="en-US" sz="1800" dirty="0">
                <a:latin typeface="Comic Sans MS" panose="030F0902030302020204" pitchFamily="66" charset="0"/>
              </a:rPr>
              <a:t>. </a:t>
            </a:r>
            <a:r>
              <a:rPr lang="en-US" sz="1800" dirty="0" err="1">
                <a:latin typeface="Comic Sans MS" panose="030F0902030302020204" pitchFamily="66" charset="0"/>
              </a:rPr>
              <a:t>Оператор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рівності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b="1" dirty="0">
                <a:latin typeface="Comic Sans MS" panose="030F0902030302020204" pitchFamily="66" charset="0"/>
              </a:rPr>
              <a:t>==</a:t>
            </a:r>
            <a:r>
              <a:rPr lang="uk-UA" sz="1800" dirty="0"/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вважає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їх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рівними</a:t>
            </a:r>
            <a:r>
              <a:rPr lang="en-US" sz="1800" dirty="0">
                <a:latin typeface="Comic Sans MS" panose="030F0902030302020204" pitchFamily="66" charset="0"/>
              </a:rPr>
              <a:t>. (</a:t>
            </a:r>
            <a:r>
              <a:rPr lang="en-US" sz="1800" dirty="0" err="1">
                <a:latin typeface="Comic Sans MS" panose="030F0902030302020204" pitchFamily="66" charset="0"/>
              </a:rPr>
              <a:t>Щоб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відрізняти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їх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програмі</a:t>
            </a:r>
            <a:r>
              <a:rPr lang="en-US" sz="1800" dirty="0">
                <a:latin typeface="Comic Sans MS" panose="030F0902030302020204" pitchFamily="66" charset="0"/>
              </a:rPr>
              <a:t>, </a:t>
            </a:r>
            <a:r>
              <a:rPr lang="en-US" sz="1800" dirty="0" err="1">
                <a:latin typeface="Comic Sans MS" panose="030F0902030302020204" pitchFamily="66" charset="0"/>
              </a:rPr>
              <a:t>можна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використовувати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оператор</a:t>
            </a:r>
            <a:r>
              <a:rPr lang="uk-UA" sz="1800" dirty="0"/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ідентичності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b="1" dirty="0">
                <a:latin typeface="Comic Sans MS" panose="030F0902030302020204" pitchFamily="66" charset="0"/>
              </a:rPr>
              <a:t>===</a:t>
            </a:r>
            <a:r>
              <a:rPr lang="en-US" sz="1800" dirty="0">
                <a:latin typeface="Comic Sans MS" panose="030F0902030302020204" pitchFamily="66" charset="0"/>
              </a:rPr>
              <a:t>.) </a:t>
            </a:r>
            <a:r>
              <a:rPr lang="en-US" sz="1800" dirty="0" err="1">
                <a:latin typeface="Comic Sans MS" panose="030F0902030302020204" pitchFamily="66" charset="0"/>
              </a:rPr>
              <a:t>Обидва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вони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є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помилковими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значеннями</a:t>
            </a:r>
            <a:r>
              <a:rPr lang="en-US" sz="1800" dirty="0">
                <a:latin typeface="Comic Sans MS" panose="030F0902030302020204" pitchFamily="66" charset="0"/>
              </a:rPr>
              <a:t> - </a:t>
            </a:r>
            <a:r>
              <a:rPr lang="en-US" sz="1800" dirty="0" err="1">
                <a:latin typeface="Comic Sans MS" panose="030F0902030302020204" pitchFamily="66" charset="0"/>
              </a:rPr>
              <a:t>в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логічному</a:t>
            </a:r>
            <a:r>
              <a:rPr lang="uk-UA" sz="1800" dirty="0"/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контексті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вони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інтерпретуються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як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значення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mic Sans MS" panose="030F0902030302020204" pitchFamily="66" charset="0"/>
              </a:rPr>
              <a:t>false</a:t>
            </a:r>
            <a:r>
              <a:rPr lang="en-US" sz="1800" dirty="0">
                <a:latin typeface="Comic Sans MS" panose="030F0902030302020204" pitchFamily="66" charset="0"/>
              </a:rPr>
              <a:t>. </a:t>
            </a:r>
            <a:r>
              <a:rPr lang="en-US" sz="1800" dirty="0" err="1">
                <a:latin typeface="Comic Sans MS" panose="030F0902030302020204" pitchFamily="66" charset="0"/>
              </a:rPr>
              <a:t>Ні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mic Sans MS" panose="030F0902030302020204" pitchFamily="66" charset="0"/>
              </a:rPr>
              <a:t>null</a:t>
            </a:r>
            <a:r>
              <a:rPr lang="en-US" sz="1800" dirty="0">
                <a:latin typeface="Comic Sans MS" panose="030F0902030302020204" pitchFamily="66" charset="0"/>
              </a:rPr>
              <a:t>, </a:t>
            </a:r>
            <a:r>
              <a:rPr lang="en-US" sz="1800" dirty="0" err="1">
                <a:latin typeface="Comic Sans MS" panose="030F0902030302020204" pitchFamily="66" charset="0"/>
              </a:rPr>
              <a:t>ні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mic Sans MS" panose="030F0902030302020204" pitchFamily="66" charset="0"/>
              </a:rPr>
              <a:t>undefined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не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мають</a:t>
            </a:r>
            <a:r>
              <a:rPr lang="uk-UA" sz="1800" dirty="0"/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будь-яких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властивостей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або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методів</a:t>
            </a:r>
            <a:r>
              <a:rPr lang="en-US" sz="1800" dirty="0">
                <a:latin typeface="Comic Sans MS" panose="030F0902030302020204" pitchFamily="66" charset="0"/>
              </a:rPr>
              <a:t>. </a:t>
            </a:r>
            <a:r>
              <a:rPr lang="en-US" sz="1800" dirty="0" err="1">
                <a:latin typeface="Comic Sans MS" panose="030F0902030302020204" pitchFamily="66" charset="0"/>
              </a:rPr>
              <a:t>На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практиці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спроба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використовувати</a:t>
            </a:r>
            <a:r>
              <a:rPr lang="en-US" sz="1800" dirty="0">
                <a:latin typeface="Comic Sans MS" panose="030F0902030302020204" pitchFamily="66" charset="0"/>
              </a:rPr>
              <a:t>. </a:t>
            </a:r>
            <a:r>
              <a:rPr lang="en-US" sz="1800" dirty="0" err="1">
                <a:latin typeface="Comic Sans MS" panose="030F0902030302020204" pitchFamily="66" charset="0"/>
              </a:rPr>
              <a:t>або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b="1" dirty="0">
                <a:latin typeface="Comic Sans MS" panose="030F0902030302020204" pitchFamily="66" charset="0"/>
              </a:rPr>
              <a:t>[</a:t>
            </a:r>
            <a:r>
              <a:rPr lang="uk-UA" sz="1800" b="1" dirty="0"/>
              <a:t> </a:t>
            </a:r>
            <a:r>
              <a:rPr lang="en-US" sz="1800" b="1" dirty="0">
                <a:latin typeface="Comic Sans MS" panose="030F0902030302020204" pitchFamily="66" charset="0"/>
              </a:rPr>
              <a:t>]</a:t>
            </a:r>
            <a:r>
              <a:rPr lang="en-US" sz="1800" dirty="0">
                <a:latin typeface="Comic Sans MS" panose="030F0902030302020204" pitchFamily="66" charset="0"/>
              </a:rPr>
              <a:t>,</a:t>
            </a:r>
            <a:r>
              <a:rPr lang="uk-UA" sz="1800" dirty="0"/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щоб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звернутися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uk-UA" sz="1800" dirty="0"/>
              <a:t>до властивостей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або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методу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цих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значень</a:t>
            </a:r>
            <a:r>
              <a:rPr lang="en-US" sz="1800" dirty="0">
                <a:latin typeface="Comic Sans MS" panose="030F0902030302020204" pitchFamily="66" charset="0"/>
              </a:rPr>
              <a:t>, </a:t>
            </a:r>
            <a:r>
              <a:rPr lang="en-US" sz="1800" dirty="0" err="1">
                <a:latin typeface="Comic Sans MS" panose="030F0902030302020204" pitchFamily="66" charset="0"/>
              </a:rPr>
              <a:t>викликає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помилку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b="1" dirty="0" err="1">
                <a:latin typeface="Comic Sans MS" panose="030F0902030302020204" pitchFamily="66" charset="0"/>
              </a:rPr>
              <a:t>TypeError</a:t>
            </a:r>
            <a:r>
              <a:rPr lang="en-US" sz="1800" dirty="0">
                <a:latin typeface="Comic Sans MS" panose="030F0902030302020204" pitchFamily="66" charset="0"/>
              </a:rPr>
              <a:t>.</a:t>
            </a:r>
            <a:r>
              <a:rPr lang="uk-UA" sz="1800" dirty="0"/>
              <a:t> </a:t>
            </a:r>
          </a:p>
          <a:p>
            <a:pPr algn="just"/>
            <a:endParaRPr lang="uk-UA" sz="1800" dirty="0"/>
          </a:p>
          <a:p>
            <a:pPr algn="just"/>
            <a:r>
              <a:rPr lang="en-US" sz="1800" dirty="0" err="1">
                <a:latin typeface="Comic Sans MS" panose="030F0902030302020204" pitchFamily="66" charset="0"/>
              </a:rPr>
              <a:t>Значення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mic Sans MS" panose="030F0902030302020204" pitchFamily="66" charset="0"/>
              </a:rPr>
              <a:t>undefined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можна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розглядати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як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ознаку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несподіваного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або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помилкового</a:t>
            </a:r>
            <a:r>
              <a:rPr lang="uk-UA" sz="1800" dirty="0"/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відсутність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будь-якого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значення</a:t>
            </a:r>
            <a:r>
              <a:rPr lang="en-US" sz="1800" dirty="0">
                <a:latin typeface="Comic Sans MS" panose="030F0902030302020204" pitchFamily="66" charset="0"/>
              </a:rPr>
              <a:t>, </a:t>
            </a:r>
            <a:r>
              <a:rPr lang="en-US" sz="1800" dirty="0" err="1">
                <a:latin typeface="Comic Sans MS" panose="030F0902030302020204" pitchFamily="66" charset="0"/>
              </a:rPr>
              <a:t>а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mic Sans MS" panose="030F0902030302020204" pitchFamily="66" charset="0"/>
              </a:rPr>
              <a:t>null</a:t>
            </a:r>
            <a:r>
              <a:rPr lang="en-US" sz="1800" dirty="0">
                <a:latin typeface="Comic Sans MS" panose="030F0902030302020204" pitchFamily="66" charset="0"/>
              </a:rPr>
              <a:t> - </a:t>
            </a:r>
            <a:r>
              <a:rPr lang="en-US" sz="1800" dirty="0" err="1">
                <a:latin typeface="Comic Sans MS" panose="030F0902030302020204" pitchFamily="66" charset="0"/>
              </a:rPr>
              <a:t>як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ознака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звичайного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або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цілком</a:t>
            </a:r>
            <a:r>
              <a:rPr lang="uk-UA" sz="1800" dirty="0"/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очікуваного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відсутності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значення</a:t>
            </a:r>
            <a:r>
              <a:rPr lang="en-US" sz="1800" dirty="0">
                <a:latin typeface="Comic Sans MS" panose="030F0902030302020204" pitchFamily="66" charset="0"/>
              </a:rPr>
              <a:t>. </a:t>
            </a:r>
            <a:r>
              <a:rPr lang="en-US" sz="1800" dirty="0" err="1">
                <a:latin typeface="Comic Sans MS" panose="030F0902030302020204" pitchFamily="66" charset="0"/>
              </a:rPr>
              <a:t>Якщо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програмі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потрібно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присвоїти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одне</a:t>
            </a:r>
            <a:r>
              <a:rPr lang="uk-UA" sz="1800" dirty="0"/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з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цих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значень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змінної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або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властивості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або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передати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одне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з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цих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значень</a:t>
            </a:r>
            <a:r>
              <a:rPr lang="uk-UA" sz="1800" dirty="0"/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функції</a:t>
            </a:r>
            <a:r>
              <a:rPr lang="en-US" sz="1800" dirty="0">
                <a:latin typeface="Comic Sans MS" panose="030F0902030302020204" pitchFamily="66" charset="0"/>
              </a:rPr>
              <a:t>, </a:t>
            </a:r>
            <a:r>
              <a:rPr lang="en-US" sz="1800" dirty="0" err="1">
                <a:latin typeface="Comic Sans MS" panose="030F0902030302020204" pitchFamily="66" charset="0"/>
              </a:rPr>
              <a:t>практично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завжди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краще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використовувати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значення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mic Sans MS" panose="030F0902030302020204" pitchFamily="66" charset="0"/>
              </a:rPr>
              <a:t>null</a:t>
            </a:r>
            <a:r>
              <a:rPr lang="en-US" sz="1800" dirty="0">
                <a:latin typeface="Comic Sans MS" panose="030F09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654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20" y="-281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кутник 1"/>
          <p:cNvSpPr/>
          <p:nvPr/>
        </p:nvSpPr>
        <p:spPr>
          <a:xfrm>
            <a:off x="8882004" y="1122718"/>
            <a:ext cx="7794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Типи даних</a:t>
            </a:r>
            <a:endParaRPr lang="en-US" sz="2400" dirty="0">
              <a:solidFill>
                <a:srgbClr val="0070C0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AutoShape 6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Прямокутник 2"/>
          <p:cNvSpPr/>
          <p:nvPr/>
        </p:nvSpPr>
        <p:spPr>
          <a:xfrm>
            <a:off x="6193344" y="17100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0" name="Прямокутник 9"/>
          <p:cNvSpPr/>
          <p:nvPr/>
        </p:nvSpPr>
        <p:spPr>
          <a:xfrm>
            <a:off x="6410960" y="169068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16000" y="2605087"/>
            <a:ext cx="805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 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7233D7E-0177-D241-B9AA-D1585C7CA2A4}"/>
              </a:ext>
            </a:extLst>
          </p:cNvPr>
          <p:cNvSpPr/>
          <p:nvPr/>
        </p:nvSpPr>
        <p:spPr>
          <a:xfrm>
            <a:off x="307974" y="1755804"/>
            <a:ext cx="1150977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dirty="0" err="1">
                <a:solidFill>
                  <a:srgbClr val="C00000"/>
                </a:solidFill>
                <a:latin typeface="Comic Sans MS" panose="030F0902030302020204" pitchFamily="66" charset="0"/>
              </a:rPr>
              <a:t>Глобальний</a:t>
            </a:r>
            <a:r>
              <a:rPr lang="en-US" sz="1800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mic Sans MS" panose="030F0902030302020204" pitchFamily="66" charset="0"/>
              </a:rPr>
              <a:t>об'єкт</a:t>
            </a:r>
            <a:r>
              <a:rPr lang="en-US" sz="1800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lang="en-US" sz="1800" dirty="0">
                <a:latin typeface="Comic Sans MS" panose="030F0902030302020204" pitchFamily="66" charset="0"/>
              </a:rPr>
              <a:t>- </a:t>
            </a:r>
            <a:r>
              <a:rPr lang="en-US" sz="1800" dirty="0" err="1">
                <a:latin typeface="Comic Sans MS" panose="030F0902030302020204" pitchFamily="66" charset="0"/>
              </a:rPr>
              <a:t>це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звичайний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об'єкт</a:t>
            </a:r>
            <a:r>
              <a:rPr lang="en-US" sz="1800" dirty="0">
                <a:latin typeface="Comic Sans MS" panose="030F0902030302020204" pitchFamily="66" charset="0"/>
              </a:rPr>
              <a:t> JavaScript,</a:t>
            </a:r>
            <a:r>
              <a:rPr lang="uk-UA" sz="1800" dirty="0"/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який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грає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дуже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важливу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роль</a:t>
            </a:r>
            <a:r>
              <a:rPr lang="en-US" sz="1800" dirty="0">
                <a:latin typeface="Comic Sans MS" panose="030F0902030302020204" pitchFamily="66" charset="0"/>
              </a:rPr>
              <a:t>: </a:t>
            </a:r>
            <a:r>
              <a:rPr lang="en-US" sz="1800" dirty="0" err="1">
                <a:latin typeface="Comic Sans MS" panose="030F0902030302020204" pitchFamily="66" charset="0"/>
              </a:rPr>
              <a:t>властивості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цього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об'єкта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є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глобальними</a:t>
            </a:r>
            <a:r>
              <a:rPr lang="uk-UA" sz="1800" dirty="0"/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ідентифікаторами</a:t>
            </a:r>
            <a:r>
              <a:rPr lang="en-US" sz="1800" dirty="0">
                <a:latin typeface="Comic Sans MS" panose="030F0902030302020204" pitchFamily="66" charset="0"/>
              </a:rPr>
              <a:t>, </a:t>
            </a:r>
            <a:r>
              <a:rPr lang="en-US" sz="1800" dirty="0" err="1">
                <a:latin typeface="Comic Sans MS" panose="030F0902030302020204" pitchFamily="66" charset="0"/>
              </a:rPr>
              <a:t>доступними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з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будь-якого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місця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програмах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на</a:t>
            </a:r>
            <a:r>
              <a:rPr lang="uk-UA" sz="1800" dirty="0"/>
              <a:t> </a:t>
            </a:r>
            <a:r>
              <a:rPr lang="en-US" sz="1800" dirty="0">
                <a:latin typeface="Comic Sans MS" panose="030F0902030302020204" pitchFamily="66" charset="0"/>
              </a:rPr>
              <a:t>JavaScript. </a:t>
            </a:r>
            <a:r>
              <a:rPr lang="en-US" sz="1800" dirty="0" err="1">
                <a:latin typeface="Comic Sans MS" panose="030F0902030302020204" pitchFamily="66" charset="0"/>
              </a:rPr>
              <a:t>Коли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виконується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запуск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інтерпретатора</a:t>
            </a:r>
            <a:r>
              <a:rPr lang="en-US" sz="1800" dirty="0">
                <a:latin typeface="Comic Sans MS" panose="030F0902030302020204" pitchFamily="66" charset="0"/>
              </a:rPr>
              <a:t> JavaScript (</a:t>
            </a:r>
            <a:r>
              <a:rPr lang="en-US" sz="1800" dirty="0" err="1">
                <a:latin typeface="Comic Sans MS" panose="030F0902030302020204" pitchFamily="66" charset="0"/>
              </a:rPr>
              <a:t>або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коли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вебброузер</a:t>
            </a:r>
            <a:r>
              <a:rPr lang="uk-UA" sz="1800" dirty="0"/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завантажує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нову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сторінку</a:t>
            </a:r>
            <a:r>
              <a:rPr lang="en-US" sz="1800" dirty="0">
                <a:latin typeface="Comic Sans MS" panose="030F0902030302020204" pitchFamily="66" charset="0"/>
              </a:rPr>
              <a:t>), </a:t>
            </a:r>
            <a:r>
              <a:rPr lang="en-US" sz="1800" dirty="0" err="1">
                <a:latin typeface="Comic Sans MS" panose="030F0902030302020204" pitchFamily="66" charset="0"/>
              </a:rPr>
              <a:t>створюється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новий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глобальний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об'єкт</a:t>
            </a:r>
            <a:r>
              <a:rPr lang="en-US" sz="1800" dirty="0">
                <a:latin typeface="Comic Sans MS" panose="030F0902030302020204" pitchFamily="66" charset="0"/>
              </a:rPr>
              <a:t>, </a:t>
            </a:r>
            <a:r>
              <a:rPr lang="en-US" sz="1800" dirty="0" err="1">
                <a:latin typeface="Comic Sans MS" panose="030F0902030302020204" pitchFamily="66" charset="0"/>
              </a:rPr>
              <a:t>в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якому</a:t>
            </a:r>
            <a:r>
              <a:rPr lang="uk-UA" sz="1800" dirty="0"/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инициализируется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початковий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набір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властивостей</a:t>
            </a:r>
            <a:r>
              <a:rPr lang="en-US" sz="1800" dirty="0">
                <a:latin typeface="Comic Sans MS" panose="030F0902030302020204" pitchFamily="66" charset="0"/>
              </a:rPr>
              <a:t>, </a:t>
            </a:r>
            <a:r>
              <a:rPr lang="en-US" sz="1800" dirty="0" err="1">
                <a:latin typeface="Comic Sans MS" panose="030F0902030302020204" pitchFamily="66" charset="0"/>
              </a:rPr>
              <a:t>що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визначають</a:t>
            </a:r>
            <a:r>
              <a:rPr lang="en-US" sz="1800" dirty="0">
                <a:latin typeface="Comic Sans MS" panose="030F0902030302020204" pitchFamily="66" charset="0"/>
              </a:rPr>
              <a:t>:</a:t>
            </a:r>
            <a:endParaRPr lang="uk-UA" sz="1800" dirty="0"/>
          </a:p>
          <a:p>
            <a:endParaRPr lang="uk-UA" dirty="0"/>
          </a:p>
          <a:p>
            <a:pPr marL="342900" indent="-342900">
              <a:buFont typeface="+mj-lt"/>
              <a:buAutoNum type="arabicPeriod"/>
            </a:pPr>
            <a:r>
              <a:rPr lang="uk-UA" sz="1800" dirty="0"/>
              <a:t>глобальні властивості, такі як </a:t>
            </a:r>
            <a:r>
              <a:rPr lang="en-US" sz="1800" dirty="0">
                <a:latin typeface="Comic Sans MS" panose="030F0902030302020204" pitchFamily="66" charset="0"/>
              </a:rPr>
              <a:t>undefined, </a:t>
            </a:r>
            <a:r>
              <a:rPr lang="uk-UA" sz="1800" dirty="0"/>
              <a:t> </a:t>
            </a:r>
            <a:r>
              <a:rPr lang="en-US" sz="1800" dirty="0">
                <a:latin typeface="Comic Sans MS" panose="030F0902030302020204" pitchFamily="66" charset="0"/>
              </a:rPr>
              <a:t>Infinity </a:t>
            </a:r>
            <a:r>
              <a:rPr lang="uk-UA" sz="1800" dirty="0"/>
              <a:t>і </a:t>
            </a:r>
            <a:r>
              <a:rPr lang="en-US" sz="1800" dirty="0" err="1">
                <a:latin typeface="Comic Sans MS" panose="030F0902030302020204" pitchFamily="66" charset="0"/>
              </a:rPr>
              <a:t>NaN</a:t>
            </a:r>
            <a:r>
              <a:rPr lang="en-US" sz="1800" dirty="0">
                <a:latin typeface="Comic Sans MS" panose="030F0902030302020204" pitchFamily="66" charset="0"/>
              </a:rPr>
              <a:t>; </a:t>
            </a:r>
            <a:endParaRPr lang="uk-UA" sz="1800" dirty="0"/>
          </a:p>
          <a:p>
            <a:pPr marL="342900" indent="-342900">
              <a:buFont typeface="+mj-lt"/>
              <a:buAutoNum type="arabicPeriod"/>
            </a:pPr>
            <a:r>
              <a:rPr lang="uk-UA" sz="1800" dirty="0"/>
              <a:t>глобальні функції, такі як </a:t>
            </a:r>
            <a:r>
              <a:rPr lang="en-US" sz="1800" dirty="0" err="1">
                <a:latin typeface="Comic Sans MS" panose="030F0902030302020204" pitchFamily="66" charset="0"/>
              </a:rPr>
              <a:t>isNaN</a:t>
            </a:r>
            <a:r>
              <a:rPr lang="en-US" sz="1800" dirty="0">
                <a:latin typeface="Comic Sans MS" panose="030F0902030302020204" pitchFamily="66" charset="0"/>
              </a:rPr>
              <a:t> (), </a:t>
            </a:r>
            <a:r>
              <a:rPr lang="en-US" sz="1800" dirty="0" err="1">
                <a:latin typeface="Comic Sans MS" panose="030F0902030302020204" pitchFamily="66" charset="0"/>
              </a:rPr>
              <a:t>parseInt</a:t>
            </a:r>
            <a:r>
              <a:rPr lang="en-US" sz="1800" dirty="0">
                <a:latin typeface="Comic Sans MS" panose="030F0902030302020204" pitchFamily="66" charset="0"/>
              </a:rPr>
              <a:t> () </a:t>
            </a:r>
            <a:r>
              <a:rPr lang="uk-UA" sz="1800" dirty="0"/>
              <a:t>і </a:t>
            </a:r>
            <a:r>
              <a:rPr lang="en-US" sz="1800" dirty="0" err="1">
                <a:latin typeface="Comic Sans MS" panose="030F0902030302020204" pitchFamily="66" charset="0"/>
              </a:rPr>
              <a:t>eval</a:t>
            </a:r>
            <a:r>
              <a:rPr lang="en-US" sz="1800" dirty="0">
                <a:latin typeface="Comic Sans MS" panose="030F0902030302020204" pitchFamily="66" charset="0"/>
              </a:rPr>
              <a:t> () </a:t>
            </a:r>
            <a:endParaRPr lang="uk-UA" sz="1800" dirty="0"/>
          </a:p>
          <a:p>
            <a:pPr marL="342900" indent="-342900">
              <a:buFont typeface="+mj-lt"/>
              <a:buAutoNum type="arabicPeriod"/>
            </a:pPr>
            <a:r>
              <a:rPr lang="uk-UA" sz="1800" dirty="0"/>
              <a:t>функції-конструктори, такі як </a:t>
            </a:r>
            <a:r>
              <a:rPr lang="en-US" sz="1800" dirty="0">
                <a:latin typeface="Comic Sans MS" panose="030F0902030302020204" pitchFamily="66" charset="0"/>
              </a:rPr>
              <a:t>Date (), </a:t>
            </a:r>
            <a:r>
              <a:rPr lang="en-US" sz="1800" dirty="0" err="1">
                <a:latin typeface="Comic Sans MS" panose="030F0902030302020204" pitchFamily="66" charset="0"/>
              </a:rPr>
              <a:t>RegExp</a:t>
            </a:r>
            <a:r>
              <a:rPr lang="en-US" sz="1800" dirty="0">
                <a:latin typeface="Comic Sans MS" panose="030F0902030302020204" pitchFamily="66" charset="0"/>
              </a:rPr>
              <a:t> (), String (), Object () </a:t>
            </a:r>
            <a:r>
              <a:rPr lang="uk-UA" sz="1800" dirty="0"/>
              <a:t>і </a:t>
            </a:r>
            <a:r>
              <a:rPr lang="en-US" sz="1800" dirty="0">
                <a:latin typeface="Comic Sans MS" panose="030F0902030302020204" pitchFamily="66" charset="0"/>
              </a:rPr>
              <a:t>Array () </a:t>
            </a:r>
            <a:endParaRPr lang="uk-UA" sz="1800" dirty="0"/>
          </a:p>
          <a:p>
            <a:pPr marL="342900" indent="-342900">
              <a:buFont typeface="+mj-lt"/>
              <a:buAutoNum type="arabicPeriod"/>
            </a:pPr>
            <a:r>
              <a:rPr lang="uk-UA" sz="1800" dirty="0"/>
              <a:t>глобальні об'єкти, такі як </a:t>
            </a:r>
            <a:r>
              <a:rPr lang="en-US" sz="1800" dirty="0">
                <a:latin typeface="Comic Sans MS" panose="030F0902030302020204" pitchFamily="66" charset="0"/>
              </a:rPr>
              <a:t>Math </a:t>
            </a:r>
            <a:r>
              <a:rPr lang="uk-UA" sz="1800" dirty="0"/>
              <a:t>і </a:t>
            </a:r>
            <a:r>
              <a:rPr lang="en-US" sz="1800" dirty="0">
                <a:latin typeface="Comic Sans MS" panose="030F0902030302020204" pitchFamily="66" charset="0"/>
              </a:rPr>
              <a:t>JSON</a:t>
            </a:r>
            <a:endParaRPr lang="uk-UA" sz="1800" dirty="0"/>
          </a:p>
        </p:txBody>
      </p:sp>
    </p:spTree>
    <p:extLst>
      <p:ext uri="{BB962C8B-B14F-4D97-AF65-F5344CB8AC3E}">
        <p14:creationId xmlns:p14="http://schemas.microsoft.com/office/powerpoint/2010/main" val="36696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20" y="-281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кутник 1"/>
          <p:cNvSpPr/>
          <p:nvPr/>
        </p:nvSpPr>
        <p:spPr>
          <a:xfrm>
            <a:off x="8882004" y="1122718"/>
            <a:ext cx="7794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Типи даних</a:t>
            </a:r>
            <a:endParaRPr lang="en-US" sz="2400" dirty="0">
              <a:solidFill>
                <a:srgbClr val="0070C0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AutoShape 6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Прямокутник 2"/>
          <p:cNvSpPr/>
          <p:nvPr/>
        </p:nvSpPr>
        <p:spPr>
          <a:xfrm>
            <a:off x="6193344" y="17100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0" name="Прямокутник 9"/>
          <p:cNvSpPr/>
          <p:nvPr/>
        </p:nvSpPr>
        <p:spPr>
          <a:xfrm>
            <a:off x="6410960" y="169068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16000" y="2605087"/>
            <a:ext cx="805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 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DC4E231-53CA-F64D-A2C8-7F001D9C60B2}"/>
              </a:ext>
            </a:extLst>
          </p:cNvPr>
          <p:cNvSpPr/>
          <p:nvPr/>
        </p:nvSpPr>
        <p:spPr>
          <a:xfrm>
            <a:off x="614211" y="2301817"/>
            <a:ext cx="11158265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mic Sans MS" panose="030F0902030302020204" pitchFamily="66" charset="0"/>
              </a:rPr>
              <a:t>У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програмному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коді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верхнього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рівня</a:t>
            </a:r>
            <a:r>
              <a:rPr lang="en-US" sz="1800" dirty="0">
                <a:latin typeface="Comic Sans MS" panose="030F0902030302020204" pitchFamily="66" charset="0"/>
              </a:rPr>
              <a:t> JavaScript-</a:t>
            </a:r>
            <a:r>
              <a:rPr lang="en-US" sz="1800" dirty="0" err="1">
                <a:latin typeface="Comic Sans MS" panose="030F0902030302020204" pitchFamily="66" charset="0"/>
              </a:rPr>
              <a:t>коду</a:t>
            </a:r>
            <a:r>
              <a:rPr lang="en-US" sz="1800" dirty="0">
                <a:latin typeface="Comic Sans MS" panose="030F0902030302020204" pitchFamily="66" charset="0"/>
              </a:rPr>
              <a:t>, </a:t>
            </a:r>
            <a:r>
              <a:rPr lang="en-US" sz="1800" dirty="0" err="1">
                <a:latin typeface="Comic Sans MS" panose="030F0902030302020204" pitchFamily="66" charset="0"/>
              </a:rPr>
              <a:t>яка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не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є</a:t>
            </a:r>
            <a:r>
              <a:rPr lang="uk-UA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частиною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функції</a:t>
            </a:r>
            <a:r>
              <a:rPr lang="en-US" sz="1800" dirty="0">
                <a:latin typeface="Comic Sans MS" panose="030F0902030302020204" pitchFamily="66" charset="0"/>
              </a:rPr>
              <a:t>, </a:t>
            </a:r>
            <a:r>
              <a:rPr lang="en-US" sz="1800" dirty="0" err="1">
                <a:latin typeface="Comic Sans MS" panose="030F0902030302020204" pitchFamily="66" charset="0"/>
              </a:rPr>
              <a:t>послатися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на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глобальний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об'єкт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можна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за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допомогою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ключового</a:t>
            </a:r>
            <a:r>
              <a:rPr lang="uk-UA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слова</a:t>
            </a:r>
            <a:r>
              <a:rPr lang="en-US" sz="1800" dirty="0">
                <a:latin typeface="Comic Sans MS" panose="030F0902030302020204" pitchFamily="66" charset="0"/>
              </a:rPr>
              <a:t> this:</a:t>
            </a:r>
            <a:endParaRPr lang="uk-UA" sz="1800" dirty="0"/>
          </a:p>
          <a:p>
            <a:endParaRPr lang="en-US" dirty="0">
              <a:latin typeface="Comic Sans MS" panose="030F0902030302020204" pitchFamily="66" charset="0"/>
            </a:endParaRPr>
          </a:p>
          <a:p>
            <a:r>
              <a:rPr lang="en-US" sz="1800" dirty="0" err="1">
                <a:solidFill>
                  <a:srgbClr val="C00000"/>
                </a:solidFill>
                <a:latin typeface="Comic Sans MS" panose="030F0902030302020204" pitchFamily="66" charset="0"/>
              </a:rPr>
              <a:t>var</a:t>
            </a:r>
            <a:r>
              <a:rPr lang="en-US" sz="1800" dirty="0">
                <a:latin typeface="Comic Sans MS" panose="030F0902030302020204" pitchFamily="66" charset="0"/>
              </a:rPr>
              <a:t> global = </a:t>
            </a:r>
            <a:r>
              <a:rPr lang="en-US" sz="1800" dirty="0">
                <a:solidFill>
                  <a:srgbClr val="0070C0"/>
                </a:solidFill>
                <a:latin typeface="Comic Sans MS" panose="030F0902030302020204" pitchFamily="66" charset="0"/>
              </a:rPr>
              <a:t>this</a:t>
            </a:r>
            <a:r>
              <a:rPr lang="en-US" sz="1800" dirty="0">
                <a:latin typeface="Comic Sans MS" panose="030F0902030302020204" pitchFamily="66" charset="0"/>
              </a:rPr>
              <a:t>;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Визначити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глобальну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змінну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для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посилання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на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глобальний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об’єкт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endParaRPr lang="uk-UA" sz="18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uk" sz="1800" dirty="0">
                <a:solidFill>
                  <a:schemeClr val="tx1"/>
                </a:solidFill>
                <a:latin typeface="Comic Sans MS" panose="030F0902030302020204" pitchFamily="66" charset="0"/>
              </a:rPr>
              <a:t>У клієнтському </a:t>
            </a:r>
            <a:r>
              <a:rPr lang="en-US" sz="1800" dirty="0">
                <a:solidFill>
                  <a:schemeClr val="tx1"/>
                </a:solidFill>
                <a:latin typeface="Comic Sans MS" panose="030F0902030302020204" pitchFamily="66" charset="0"/>
              </a:rPr>
              <a:t>JavaScript </a:t>
            </a:r>
            <a:r>
              <a:rPr lang="uk" sz="1800" dirty="0">
                <a:solidFill>
                  <a:schemeClr val="tx1"/>
                </a:solidFill>
                <a:latin typeface="Comic Sans MS" panose="030F0902030302020204" pitchFamily="66" charset="0"/>
              </a:rPr>
              <a:t>роль глобального об'єкта для всього </a:t>
            </a:r>
            <a:r>
              <a:rPr lang="en-US" sz="1800" dirty="0">
                <a:solidFill>
                  <a:schemeClr val="tx1"/>
                </a:solidFill>
                <a:latin typeface="Comic Sans MS" panose="030F0902030302020204" pitchFamily="66" charset="0"/>
              </a:rPr>
              <a:t>JavaScript-</a:t>
            </a:r>
            <a:r>
              <a:rPr lang="uk" sz="1800" dirty="0">
                <a:solidFill>
                  <a:schemeClr val="tx1"/>
                </a:solidFill>
                <a:latin typeface="Comic Sans MS" panose="030F0902030302020204" pitchFamily="66" charset="0"/>
              </a:rPr>
              <a:t>коду, що міститься у відповідному йому вікні броузера, грає об'єкт </a:t>
            </a:r>
            <a:r>
              <a:rPr lang="en-US" sz="1800" b="1" i="1" dirty="0">
                <a:solidFill>
                  <a:srgbClr val="7030A0"/>
                </a:solidFill>
                <a:latin typeface="Comic Sans MS" panose="030F0902030302020204" pitchFamily="66" charset="0"/>
              </a:rPr>
              <a:t>Window</a:t>
            </a:r>
            <a:r>
              <a:rPr lang="en-US" sz="1800" dirty="0">
                <a:solidFill>
                  <a:schemeClr val="tx1"/>
                </a:solidFill>
                <a:latin typeface="Comic Sans MS" panose="030F0902030302020204" pitchFamily="66" charset="0"/>
              </a:rPr>
              <a:t>. </a:t>
            </a:r>
            <a:r>
              <a:rPr lang="uk" sz="1800" dirty="0">
                <a:solidFill>
                  <a:schemeClr val="tx1"/>
                </a:solidFill>
                <a:latin typeface="Comic Sans MS" panose="030F0902030302020204" pitchFamily="66" charset="0"/>
              </a:rPr>
              <a:t>цей глобальний об'єкт має властивість </a:t>
            </a:r>
            <a:r>
              <a:rPr lang="en-US" sz="1800" dirty="0">
                <a:solidFill>
                  <a:srgbClr val="0070C0"/>
                </a:solidFill>
                <a:latin typeface="Comic Sans MS" panose="030F0902030302020204" pitchFamily="66" charset="0"/>
              </a:rPr>
              <a:t>window</a:t>
            </a:r>
            <a:r>
              <a:rPr lang="en-US" sz="1800" dirty="0">
                <a:solidFill>
                  <a:schemeClr val="tx1"/>
                </a:solidFill>
                <a:latin typeface="Comic Sans MS" panose="030F0902030302020204" pitchFamily="66" charset="0"/>
              </a:rPr>
              <a:t>, </a:t>
            </a:r>
            <a:r>
              <a:rPr lang="uk" sz="1800" dirty="0">
                <a:solidFill>
                  <a:schemeClr val="tx1"/>
                </a:solidFill>
                <a:latin typeface="Comic Sans MS" panose="030F0902030302020204" pitchFamily="66" charset="0"/>
              </a:rPr>
              <a:t>що посилається на сам об'єкт, яке можна використовувати замість ключового слова </a:t>
            </a:r>
            <a:r>
              <a:rPr lang="en-US" sz="1800" dirty="0">
                <a:solidFill>
                  <a:srgbClr val="0070C0"/>
                </a:solidFill>
                <a:latin typeface="Comic Sans MS" panose="030F0902030302020204" pitchFamily="66" charset="0"/>
              </a:rPr>
              <a:t>this</a:t>
            </a:r>
            <a:r>
              <a:rPr lang="en-US" sz="1800" dirty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uk" sz="1800" dirty="0">
                <a:solidFill>
                  <a:schemeClr val="tx1"/>
                </a:solidFill>
                <a:latin typeface="Comic Sans MS" panose="030F0902030302020204" pitchFamily="66" charset="0"/>
              </a:rPr>
              <a:t>для посилання на глобальний об'єкт.</a:t>
            </a:r>
            <a:endParaRPr lang="en-US" sz="18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90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20" y="-281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кутник 1"/>
          <p:cNvSpPr/>
          <p:nvPr/>
        </p:nvSpPr>
        <p:spPr>
          <a:xfrm>
            <a:off x="8451817" y="1147398"/>
            <a:ext cx="7794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Обгортки примітивів</a:t>
            </a:r>
            <a:endParaRPr lang="en-US" sz="2400" dirty="0">
              <a:solidFill>
                <a:srgbClr val="0070C0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AutoShape 6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Прямокутник 2"/>
          <p:cNvSpPr/>
          <p:nvPr/>
        </p:nvSpPr>
        <p:spPr>
          <a:xfrm>
            <a:off x="6193344" y="17100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0" name="Прямокутник 9"/>
          <p:cNvSpPr/>
          <p:nvPr/>
        </p:nvSpPr>
        <p:spPr>
          <a:xfrm>
            <a:off x="6410960" y="169068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16000" y="2605087"/>
            <a:ext cx="805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 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D0CDAC4-96C4-4D4A-AC23-E7C31B146F25}"/>
              </a:ext>
            </a:extLst>
          </p:cNvPr>
          <p:cNvSpPr/>
          <p:nvPr/>
        </p:nvSpPr>
        <p:spPr>
          <a:xfrm>
            <a:off x="798383" y="1697146"/>
            <a:ext cx="1069527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dirty="0" err="1">
                <a:latin typeface="Comic Sans MS" panose="030F0902030302020204" pitchFamily="66" charset="0"/>
              </a:rPr>
              <a:t>Об'єкти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мові</a:t>
            </a:r>
            <a:r>
              <a:rPr lang="en-US" sz="1800" dirty="0">
                <a:latin typeface="Comic Sans MS" panose="030F0902030302020204" pitchFamily="66" charset="0"/>
              </a:rPr>
              <a:t> JavaScript </a:t>
            </a:r>
            <a:r>
              <a:rPr lang="en-US" sz="1800" dirty="0" err="1">
                <a:latin typeface="Comic Sans MS" panose="030F0902030302020204" pitchFamily="66" charset="0"/>
              </a:rPr>
              <a:t>є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складовими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значеннями</a:t>
            </a:r>
            <a:r>
              <a:rPr lang="en-US" sz="1800" dirty="0">
                <a:latin typeface="Comic Sans MS" panose="030F0902030302020204" pitchFamily="66" charset="0"/>
              </a:rPr>
              <a:t>: </a:t>
            </a:r>
            <a:r>
              <a:rPr lang="en-US" sz="1800" dirty="0" err="1">
                <a:latin typeface="Comic Sans MS" panose="030F0902030302020204" pitchFamily="66" charset="0"/>
              </a:rPr>
              <a:t>вони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представляють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собою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колекції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властивостей</a:t>
            </a:r>
            <a:r>
              <a:rPr lang="en-US" sz="1800" dirty="0">
                <a:latin typeface="Comic Sans MS" panose="030F0902030302020204" pitchFamily="66" charset="0"/>
              </a:rPr>
              <a:t>, </a:t>
            </a:r>
            <a:r>
              <a:rPr lang="en-US" sz="1800" dirty="0" err="1">
                <a:latin typeface="Comic Sans MS" panose="030F0902030302020204" pitchFamily="66" charset="0"/>
              </a:rPr>
              <a:t>або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іменованих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значень</a:t>
            </a:r>
            <a:r>
              <a:rPr lang="en-US" sz="1800" dirty="0">
                <a:latin typeface="Comic Sans MS" panose="030F0902030302020204" pitchFamily="66" charset="0"/>
              </a:rPr>
              <a:t>. </a:t>
            </a:r>
            <a:r>
              <a:rPr lang="en-US" sz="1800" dirty="0" err="1">
                <a:latin typeface="Comic Sans MS" panose="030F0902030302020204" pitchFamily="66" charset="0"/>
              </a:rPr>
              <a:t>Звернення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до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властивостей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ми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будемо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виконувати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з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використанням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точкової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нотації</a:t>
            </a:r>
            <a:r>
              <a:rPr lang="en-US" sz="1800" dirty="0">
                <a:latin typeface="Comic Sans MS" panose="030F0902030302020204" pitchFamily="66" charset="0"/>
              </a:rPr>
              <a:t>. </a:t>
            </a:r>
            <a:r>
              <a:rPr lang="en-US" sz="1800" dirty="0" err="1">
                <a:latin typeface="Comic Sans MS" panose="030F0902030302020204" pitchFamily="66" charset="0"/>
              </a:rPr>
              <a:t>Властивості</a:t>
            </a:r>
            <a:r>
              <a:rPr lang="en-US" sz="1800" dirty="0">
                <a:latin typeface="Comic Sans MS" panose="030F0902030302020204" pitchFamily="66" charset="0"/>
              </a:rPr>
              <a:t>, </a:t>
            </a:r>
            <a:r>
              <a:rPr lang="en-US" sz="1800" dirty="0" err="1">
                <a:latin typeface="Comic Sans MS" panose="030F0902030302020204" pitchFamily="66" charset="0"/>
              </a:rPr>
              <a:t>значеннями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яких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є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функції</a:t>
            </a:r>
            <a:r>
              <a:rPr lang="en-US" sz="1800" dirty="0">
                <a:latin typeface="Comic Sans MS" panose="030F0902030302020204" pitchFamily="66" charset="0"/>
              </a:rPr>
              <a:t>, </a:t>
            </a:r>
            <a:r>
              <a:rPr lang="en-US" sz="1800" dirty="0" err="1">
                <a:latin typeface="Comic Sans MS" panose="030F0902030302020204" pitchFamily="66" charset="0"/>
              </a:rPr>
              <a:t>ми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будемо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називати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методами</a:t>
            </a:r>
            <a:r>
              <a:rPr lang="en-US" sz="1800" dirty="0">
                <a:latin typeface="Comic Sans MS" panose="030F0902030302020204" pitchFamily="66" charset="0"/>
              </a:rPr>
              <a:t>. </a:t>
            </a:r>
            <a:r>
              <a:rPr lang="en-US" sz="1800" dirty="0" err="1">
                <a:latin typeface="Comic Sans MS" panose="030F0902030302020204" pitchFamily="66" charset="0"/>
              </a:rPr>
              <a:t>Щоб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визвати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метод</a:t>
            </a:r>
            <a:r>
              <a:rPr lang="en-US" sz="1800" dirty="0">
                <a:latin typeface="Comic Sans MS" panose="030F0902030302020204" pitchFamily="66" charset="0"/>
              </a:rPr>
              <a:t> m </a:t>
            </a:r>
            <a:r>
              <a:rPr lang="en-US" sz="1800" dirty="0" err="1">
                <a:latin typeface="Comic Sans MS" panose="030F0902030302020204" pitchFamily="66" charset="0"/>
              </a:rPr>
              <a:t>об'єкта</a:t>
            </a:r>
            <a:r>
              <a:rPr lang="en-US" sz="1800" dirty="0">
                <a:latin typeface="Comic Sans MS" panose="030F0902030302020204" pitchFamily="66" charset="0"/>
              </a:rPr>
              <a:t> o, </a:t>
            </a:r>
            <a:r>
              <a:rPr lang="en-US" sz="1800" dirty="0" err="1">
                <a:latin typeface="Comic Sans MS" panose="030F0902030302020204" pitchFamily="66" charset="0"/>
              </a:rPr>
              <a:t>слід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використовувати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інструкцію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o.m</a:t>
            </a:r>
            <a:r>
              <a:rPr lang="en-US" sz="1800" dirty="0">
                <a:latin typeface="Comic Sans MS" panose="030F0902030302020204" pitchFamily="66" charset="0"/>
              </a:rPr>
              <a:t> ().</a:t>
            </a:r>
          </a:p>
          <a:p>
            <a:pPr algn="just"/>
            <a:endParaRPr lang="en-US" sz="1800" dirty="0">
              <a:latin typeface="Comic Sans MS" panose="030F0902030302020204" pitchFamily="66" charset="0"/>
            </a:endParaRPr>
          </a:p>
          <a:p>
            <a:pPr algn="just"/>
            <a:r>
              <a:rPr lang="uk-UA" sz="1800" dirty="0">
                <a:latin typeface="Comic Sans MS" panose="030F0902030302020204" pitchFamily="66" charset="0"/>
              </a:rPr>
              <a:t>Примітив – це по суті значення, яке не має властивостей.</a:t>
            </a:r>
          </a:p>
          <a:p>
            <a:endParaRPr lang="uk-UA" sz="1800" dirty="0">
              <a:latin typeface="Comic Sans MS" panose="030F0902030302020204" pitchFamily="66" charset="0"/>
            </a:endParaRPr>
          </a:p>
          <a:p>
            <a:r>
              <a:rPr lang="uk-UA" sz="1800" b="1" dirty="0"/>
              <a:t>	</a:t>
            </a:r>
            <a:r>
              <a:rPr lang="en-US" sz="2000" b="1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str</a:t>
            </a:r>
            <a:r>
              <a:rPr lang="en-US" sz="2000" dirty="0"/>
              <a:t> = 'hello’;</a:t>
            </a:r>
            <a:br>
              <a:rPr lang="en-US" sz="2000" dirty="0"/>
            </a:br>
            <a:r>
              <a:rPr lang="uk-UA" sz="2000" dirty="0"/>
              <a:t>	</a:t>
            </a:r>
            <a:r>
              <a:rPr lang="en-US" sz="2000" dirty="0" err="1"/>
              <a:t>str.custom</a:t>
            </a:r>
            <a:r>
              <a:rPr lang="en-US" sz="2000" dirty="0"/>
              <a:t> = 1;</a:t>
            </a:r>
            <a:br>
              <a:rPr lang="en-US" sz="2000" dirty="0"/>
            </a:br>
            <a:r>
              <a:rPr lang="uk-UA" sz="2000" dirty="0"/>
              <a:t>	</a:t>
            </a:r>
            <a:r>
              <a:rPr lang="en-US" sz="2000" dirty="0" err="1"/>
              <a:t>console.log</a:t>
            </a:r>
            <a:r>
              <a:rPr lang="en-US" sz="2000" dirty="0"/>
              <a:t>(</a:t>
            </a:r>
            <a:r>
              <a:rPr lang="en-US" sz="2000" dirty="0" err="1"/>
              <a:t>str.custom</a:t>
            </a:r>
            <a:r>
              <a:rPr lang="en-US" sz="2000" dirty="0"/>
              <a:t>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-&gt; undefined</a:t>
            </a:r>
            <a:r>
              <a:rPr lang="en-US" sz="2000" dirty="0"/>
              <a:t/>
            </a:r>
            <a:br>
              <a:rPr lang="en-US" sz="2000" dirty="0"/>
            </a:br>
            <a:endParaRPr lang="en-US" sz="18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03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20" y="-281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кутник 1"/>
          <p:cNvSpPr/>
          <p:nvPr/>
        </p:nvSpPr>
        <p:spPr>
          <a:xfrm>
            <a:off x="8451817" y="1117739"/>
            <a:ext cx="7794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Обгортки примітивів</a:t>
            </a:r>
            <a:endParaRPr lang="en-US" sz="2400" dirty="0">
              <a:solidFill>
                <a:srgbClr val="0070C0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AutoShape 6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Прямокутник 2"/>
          <p:cNvSpPr/>
          <p:nvPr/>
        </p:nvSpPr>
        <p:spPr>
          <a:xfrm>
            <a:off x="6193344" y="17100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0" name="Прямокутник 9"/>
          <p:cNvSpPr/>
          <p:nvPr/>
        </p:nvSpPr>
        <p:spPr>
          <a:xfrm>
            <a:off x="6410960" y="169068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16000" y="2605087"/>
            <a:ext cx="805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 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4EF7E2A-CAA0-9845-9653-EAED153B15E0}"/>
              </a:ext>
            </a:extLst>
          </p:cNvPr>
          <p:cNvSpPr/>
          <p:nvPr/>
        </p:nvSpPr>
        <p:spPr>
          <a:xfrm>
            <a:off x="307975" y="35001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str</a:t>
            </a:r>
            <a:r>
              <a:rPr lang="en-US" sz="1800" dirty="0"/>
              <a:t> = 'hello';</a:t>
            </a:r>
            <a:br>
              <a:rPr lang="en-US" sz="1800" dirty="0"/>
            </a:br>
            <a:r>
              <a:rPr lang="en-US" sz="1800" b="1" dirty="0" err="1"/>
              <a:t>var</a:t>
            </a:r>
            <a:r>
              <a:rPr lang="en-US" sz="1800" dirty="0"/>
              <a:t> temp = </a:t>
            </a:r>
            <a:r>
              <a:rPr lang="en-US" sz="1800" b="1" dirty="0"/>
              <a:t>new</a:t>
            </a:r>
            <a:r>
              <a:rPr lang="en-US" sz="1800" dirty="0"/>
              <a:t> String(</a:t>
            </a:r>
            <a:r>
              <a:rPr lang="en-US" sz="1800" dirty="0" err="1"/>
              <a:t>str</a:t>
            </a:r>
            <a:r>
              <a:rPr lang="en-US" sz="1800" dirty="0"/>
              <a:t>);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// wrapper object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/>
              <a:t>temp.custom</a:t>
            </a:r>
            <a:r>
              <a:rPr lang="en-US" sz="1800" dirty="0"/>
              <a:t> = 1;</a:t>
            </a:r>
            <a:r>
              <a:rPr lang="uk-UA" sz="1800" dirty="0"/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// end of the line for temp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AC69982-6B97-1A49-A645-95D9F82B9AC3}"/>
              </a:ext>
            </a:extLst>
          </p:cNvPr>
          <p:cNvSpPr/>
          <p:nvPr/>
        </p:nvSpPr>
        <p:spPr>
          <a:xfrm>
            <a:off x="7629644" y="278962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String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uk-UA" sz="1800" dirty="0"/>
              <a:t>	</a:t>
            </a:r>
            <a:r>
              <a:rPr lang="en-US" sz="1800" dirty="0"/>
              <a:t>0: "h"</a:t>
            </a:r>
            <a:r>
              <a:rPr lang="uk-UA" sz="1800" dirty="0"/>
              <a:t>	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uk-UA" sz="1800" dirty="0"/>
              <a:t>	</a:t>
            </a:r>
            <a:r>
              <a:rPr lang="en-US" sz="1800" dirty="0"/>
              <a:t>1: "e"</a:t>
            </a:r>
            <a:br>
              <a:rPr lang="en-US" sz="1800" dirty="0"/>
            </a:br>
            <a:r>
              <a:rPr lang="uk-UA" sz="1800" dirty="0"/>
              <a:t>	</a:t>
            </a:r>
            <a:r>
              <a:rPr lang="en-US" sz="1800" dirty="0"/>
              <a:t>2: "l"</a:t>
            </a:r>
            <a:br>
              <a:rPr lang="en-US" sz="1800" dirty="0"/>
            </a:br>
            <a:r>
              <a:rPr lang="uk-UA" sz="1800" dirty="0"/>
              <a:t>	</a:t>
            </a:r>
            <a:r>
              <a:rPr lang="en-US" sz="1800" dirty="0"/>
              <a:t>3: "l"</a:t>
            </a:r>
            <a:br>
              <a:rPr lang="en-US" sz="1800" dirty="0"/>
            </a:br>
            <a:r>
              <a:rPr lang="uk-UA" sz="1800" dirty="0"/>
              <a:t>	</a:t>
            </a:r>
            <a:r>
              <a:rPr lang="en-US" sz="1800" dirty="0"/>
              <a:t>4: "o"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length</a:t>
            </a:r>
            <a:r>
              <a:rPr lang="en-US" sz="1800" dirty="0"/>
              <a:t>: 5</a:t>
            </a:r>
            <a:br>
              <a:rPr lang="en-US" sz="1800" dirty="0"/>
            </a:br>
            <a:r>
              <a:rPr lang="en-US" sz="1800" dirty="0">
                <a:solidFill>
                  <a:srgbClr val="7030A0"/>
                </a:solidFill>
              </a:rPr>
              <a:t>custom</a:t>
            </a:r>
            <a:r>
              <a:rPr lang="en-US" sz="1800" dirty="0"/>
              <a:t>: 1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xmlns="" id="{71A0391A-0EC3-564A-8208-9CB9C8C6535A}"/>
              </a:ext>
            </a:extLst>
          </p:cNvPr>
          <p:cNvSpPr/>
          <p:nvPr/>
        </p:nvSpPr>
        <p:spPr>
          <a:xfrm>
            <a:off x="5613722" y="3738623"/>
            <a:ext cx="2015922" cy="555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B6766B8-374E-8B45-8F3F-182C8EF9EDFD}"/>
              </a:ext>
            </a:extLst>
          </p:cNvPr>
          <p:cNvSpPr/>
          <p:nvPr/>
        </p:nvSpPr>
        <p:spPr>
          <a:xfrm>
            <a:off x="460374" y="1743313"/>
            <a:ext cx="93318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/>
              <a:t>Як</a:t>
            </a:r>
            <a:r>
              <a:rPr lang="en-US" sz="1800" dirty="0"/>
              <a:t> </a:t>
            </a:r>
            <a:r>
              <a:rPr lang="en-US" sz="1800" dirty="0" err="1"/>
              <a:t>видно</a:t>
            </a:r>
            <a:r>
              <a:rPr lang="en-US" sz="1800" dirty="0"/>
              <a:t>, </a:t>
            </a:r>
            <a:r>
              <a:rPr lang="en-US" sz="1800" b="1" dirty="0">
                <a:solidFill>
                  <a:srgbClr val="7030A0"/>
                </a:solidFill>
              </a:rPr>
              <a:t>custom</a:t>
            </a:r>
            <a:r>
              <a:rPr lang="en-US" sz="1800" dirty="0"/>
              <a:t> </a:t>
            </a:r>
            <a:r>
              <a:rPr lang="en-US" sz="1800" dirty="0" err="1"/>
              <a:t>властивість</a:t>
            </a:r>
            <a:r>
              <a:rPr lang="en-US" sz="1800" dirty="0"/>
              <a:t> </a:t>
            </a:r>
            <a:r>
              <a:rPr lang="uk-UA" sz="1800" dirty="0"/>
              <a:t>зберігається в </a:t>
            </a:r>
            <a:r>
              <a:rPr lang="en-US" sz="1800" dirty="0"/>
              <a:t> </a:t>
            </a:r>
            <a:r>
              <a:rPr lang="en-US" sz="1800" dirty="0" err="1"/>
              <a:t>об'єкт</a:t>
            </a:r>
            <a:r>
              <a:rPr lang="en-US" sz="1800" dirty="0"/>
              <a:t> </a:t>
            </a:r>
            <a:r>
              <a:rPr lang="en-US" sz="1800" dirty="0" err="1"/>
              <a:t>обгортк</a:t>
            </a:r>
            <a:r>
              <a:rPr lang="uk-UA" sz="1800" dirty="0"/>
              <a:t>у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649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20" y="-281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кутник 1"/>
          <p:cNvSpPr/>
          <p:nvPr/>
        </p:nvSpPr>
        <p:spPr>
          <a:xfrm>
            <a:off x="8609809" y="1079072"/>
            <a:ext cx="7794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Обгортки примітивів</a:t>
            </a:r>
            <a:endParaRPr lang="en-US" sz="2400" dirty="0">
              <a:solidFill>
                <a:srgbClr val="0070C0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AutoShape 6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Прямокутник 2"/>
          <p:cNvSpPr/>
          <p:nvPr/>
        </p:nvSpPr>
        <p:spPr>
          <a:xfrm>
            <a:off x="6193344" y="17100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0" name="Прямокутник 9"/>
          <p:cNvSpPr/>
          <p:nvPr/>
        </p:nvSpPr>
        <p:spPr>
          <a:xfrm>
            <a:off x="6410960" y="169068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38199" y="2029241"/>
            <a:ext cx="111415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uk" sz="1800" dirty="0"/>
              <a:t>Існує можливість</a:t>
            </a:r>
            <a:r>
              <a:rPr lang="en-US" sz="1800" dirty="0">
                <a:latin typeface="Comic Sans MS" panose="030F0902030302020204" pitchFamily="66" charset="0"/>
              </a:rPr>
              <a:t>, </a:t>
            </a:r>
            <a:r>
              <a:rPr lang="uk" sz="1800" dirty="0"/>
              <a:t>але в цьому майже ніколи не</a:t>
            </a:r>
            <a:r>
              <a:rPr lang="uk-UA" sz="1800" dirty="0"/>
              <a:t>має потреби  - </a:t>
            </a:r>
            <a:r>
              <a:rPr lang="uk" sz="1800" dirty="0"/>
              <a:t>явно створювати об'єкти-обгортки виклику конструктора. </a:t>
            </a:r>
            <a:r>
              <a:rPr lang="en-US" sz="1800" b="1" dirty="0">
                <a:latin typeface="Comic Sans MS" panose="030F0902030302020204" pitchFamily="66" charset="0"/>
              </a:rPr>
              <a:t>String</a:t>
            </a:r>
            <a:r>
              <a:rPr lang="en-US" sz="1800" dirty="0">
                <a:latin typeface="Comic Sans MS" panose="030F0902030302020204" pitchFamily="66" charset="0"/>
              </a:rPr>
              <a:t> (), </a:t>
            </a:r>
            <a:r>
              <a:rPr lang="en-US" sz="1800" b="1" dirty="0">
                <a:latin typeface="Comic Sans MS" panose="030F0902030302020204" pitchFamily="66" charset="0"/>
              </a:rPr>
              <a:t>Number</a:t>
            </a:r>
            <a:r>
              <a:rPr lang="en-US" sz="1800" dirty="0">
                <a:latin typeface="Comic Sans MS" panose="030F0902030302020204" pitchFamily="66" charset="0"/>
              </a:rPr>
              <a:t> () </a:t>
            </a:r>
            <a:r>
              <a:rPr lang="uk" sz="1800" dirty="0"/>
              <a:t>або </a:t>
            </a:r>
            <a:r>
              <a:rPr lang="en-US" sz="1800" b="1" dirty="0">
                <a:latin typeface="Comic Sans MS" panose="030F0902030302020204" pitchFamily="66" charset="0"/>
              </a:rPr>
              <a:t>Boolean</a:t>
            </a:r>
            <a:r>
              <a:rPr lang="en-US" sz="1800" dirty="0">
                <a:latin typeface="Comic Sans MS" panose="030F0902030302020204" pitchFamily="66" charset="0"/>
              </a:rPr>
              <a:t> ():</a:t>
            </a:r>
          </a:p>
          <a:p>
            <a:pPr fontAlgn="base"/>
            <a:endParaRPr lang="uk-UA" sz="1800" dirty="0"/>
          </a:p>
          <a:p>
            <a:pPr fontAlgn="base"/>
            <a:r>
              <a:rPr lang="en-US" sz="1800" dirty="0" err="1">
                <a:solidFill>
                  <a:srgbClr val="C00000"/>
                </a:solidFill>
                <a:latin typeface="Comic Sans MS" panose="030F0902030302020204" pitchFamily="66" charset="0"/>
              </a:rPr>
              <a:t>var</a:t>
            </a:r>
            <a:r>
              <a:rPr lang="en-US" sz="1800" dirty="0">
                <a:latin typeface="Comic Sans MS" panose="030F0902030302020204" pitchFamily="66" charset="0"/>
              </a:rPr>
              <a:t> s = "test", n = 1, b = true;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uk" sz="1800" dirty="0">
                <a:solidFill>
                  <a:schemeClr val="bg1">
                    <a:lumMod val="50000"/>
                  </a:schemeClr>
                </a:solidFill>
              </a:rPr>
              <a:t>Строка, чсе та логічне значення.</a:t>
            </a:r>
          </a:p>
          <a:p>
            <a:pPr fontAlgn="base"/>
            <a:r>
              <a:rPr lang="en-US" sz="1800" dirty="0" err="1">
                <a:solidFill>
                  <a:srgbClr val="C00000"/>
                </a:solidFill>
                <a:latin typeface="Comic Sans MS" panose="030F0902030302020204" pitchFamily="66" charset="0"/>
              </a:rPr>
              <a:t>var</a:t>
            </a:r>
            <a:r>
              <a:rPr lang="en-US" sz="1800" dirty="0">
                <a:latin typeface="Comic Sans MS" panose="030F0902030302020204" pitchFamily="66" charset="0"/>
              </a:rPr>
              <a:t> S = new String</a:t>
            </a:r>
            <a:r>
              <a:rPr lang="uk" sz="1800" dirty="0"/>
              <a:t> (и); </a:t>
            </a:r>
            <a:r>
              <a:rPr lang="uk" sz="1800" dirty="0">
                <a:solidFill>
                  <a:schemeClr val="bg1">
                    <a:lumMod val="50000"/>
                  </a:schemeClr>
                </a:solidFill>
              </a:rPr>
              <a:t>// Объект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String</a:t>
            </a:r>
          </a:p>
          <a:p>
            <a:pPr fontAlgn="base"/>
            <a:r>
              <a:rPr lang="en-US" sz="1800" dirty="0" err="1">
                <a:solidFill>
                  <a:srgbClr val="C00000"/>
                </a:solidFill>
                <a:latin typeface="Comic Sans MS" panose="030F0902030302020204" pitchFamily="66" charset="0"/>
              </a:rPr>
              <a:t>var</a:t>
            </a:r>
            <a:r>
              <a:rPr lang="en-US" sz="1800" dirty="0">
                <a:latin typeface="Comic Sans MS" panose="030F0902030302020204" pitchFamily="66" charset="0"/>
              </a:rPr>
              <a:t> N = new Number</a:t>
            </a:r>
            <a:r>
              <a:rPr lang="uk" sz="1800" dirty="0"/>
              <a:t> (</a:t>
            </a:r>
            <a:r>
              <a:rPr lang="en-US" sz="1800" dirty="0">
                <a:latin typeface="Comic Sans MS" panose="030F0902030302020204" pitchFamily="66" charset="0"/>
              </a:rPr>
              <a:t>n);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uk" sz="1800" dirty="0">
                <a:solidFill>
                  <a:schemeClr val="bg1">
                    <a:lumMod val="50000"/>
                  </a:schemeClr>
                </a:solidFill>
              </a:rPr>
              <a:t>Об'єкт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Number</a:t>
            </a:r>
            <a:endParaRPr lang="uk" sz="1800" dirty="0">
              <a:solidFill>
                <a:schemeClr val="bg1">
                  <a:lumMod val="50000"/>
                </a:schemeClr>
              </a:solidFill>
            </a:endParaRPr>
          </a:p>
          <a:p>
            <a:pPr fontAlgn="base"/>
            <a:r>
              <a:rPr lang="en-US" sz="1800" dirty="0" err="1">
                <a:solidFill>
                  <a:srgbClr val="C00000"/>
                </a:solidFill>
                <a:latin typeface="Comic Sans MS" panose="030F0902030302020204" pitchFamily="66" charset="0"/>
              </a:rPr>
              <a:t>var</a:t>
            </a:r>
            <a:r>
              <a:rPr lang="en-US" sz="1800" dirty="0">
                <a:latin typeface="Comic Sans MS" panose="030F0902030302020204" pitchFamily="66" charset="0"/>
              </a:rPr>
              <a:t> B = new Boolean</a:t>
            </a:r>
            <a:r>
              <a:rPr lang="uk" sz="1800" dirty="0"/>
              <a:t> (</a:t>
            </a:r>
            <a:r>
              <a:rPr lang="en-US" sz="1800" dirty="0">
                <a:latin typeface="Comic Sans MS" panose="030F0902030302020204" pitchFamily="66" charset="0"/>
              </a:rPr>
              <a:t>b);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Object Boolean</a:t>
            </a:r>
          </a:p>
        </p:txBody>
      </p:sp>
    </p:spTree>
    <p:extLst>
      <p:ext uri="{BB962C8B-B14F-4D97-AF65-F5344CB8AC3E}">
        <p14:creationId xmlns:p14="http://schemas.microsoft.com/office/powerpoint/2010/main" val="110529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20" y="-281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кутник 1"/>
          <p:cNvSpPr/>
          <p:nvPr/>
        </p:nvSpPr>
        <p:spPr>
          <a:xfrm>
            <a:off x="8609809" y="1139373"/>
            <a:ext cx="7794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Обгортки примітивів</a:t>
            </a:r>
            <a:endParaRPr lang="en-US" sz="2400" dirty="0">
              <a:solidFill>
                <a:srgbClr val="0070C0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AutoShape 6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Прямокутник 2"/>
          <p:cNvSpPr/>
          <p:nvPr/>
        </p:nvSpPr>
        <p:spPr>
          <a:xfrm>
            <a:off x="6193344" y="17100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0" name="Прямокутник 9"/>
          <p:cNvSpPr/>
          <p:nvPr/>
        </p:nvSpPr>
        <p:spPr>
          <a:xfrm>
            <a:off x="6410960" y="169068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16000" y="2605087"/>
            <a:ext cx="805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 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0396B0-57AD-B84C-BF8F-5BDADC8E6A63}"/>
              </a:ext>
            </a:extLst>
          </p:cNvPr>
          <p:cNvSpPr/>
          <p:nvPr/>
        </p:nvSpPr>
        <p:spPr>
          <a:xfrm>
            <a:off x="917632" y="2004923"/>
            <a:ext cx="102583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mic Sans MS" panose="030F0902030302020204" pitchFamily="66" charset="0"/>
              </a:rPr>
              <a:t>Якщо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інтерпретатор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очікує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отримати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число</a:t>
            </a:r>
            <a:r>
              <a:rPr lang="en-US" sz="1800" dirty="0">
                <a:latin typeface="Comic Sans MS" panose="030F0902030302020204" pitchFamily="66" charset="0"/>
              </a:rPr>
              <a:t>, </a:t>
            </a:r>
            <a:r>
              <a:rPr lang="en-US" sz="1800" dirty="0" err="1">
                <a:latin typeface="Comic Sans MS" panose="030F0902030302020204" pitchFamily="66" charset="0"/>
              </a:rPr>
              <a:t>він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спробує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перетворити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наявний</a:t>
            </a:r>
            <a:r>
              <a:rPr lang="uk-UA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значення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номер</a:t>
            </a:r>
            <a:r>
              <a:rPr lang="en-US" sz="1800" dirty="0">
                <a:latin typeface="Comic Sans MS" panose="030F0902030302020204" pitchFamily="66" charset="0"/>
              </a:rPr>
              <a:t> (</a:t>
            </a:r>
            <a:r>
              <a:rPr lang="en-US" sz="1800" dirty="0" err="1">
                <a:latin typeface="Comic Sans MS" panose="030F0902030302020204" pitchFamily="66" charset="0"/>
              </a:rPr>
              <a:t>у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разі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неможливості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такої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перетворення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буде</a:t>
            </a:r>
            <a:r>
              <a:rPr lang="uk-UA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отримана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значення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NaN</a:t>
            </a:r>
            <a:r>
              <a:rPr lang="en-US" sz="1800" dirty="0">
                <a:latin typeface="Comic Sans MS" panose="030F0902030302020204" pitchFamily="66" charset="0"/>
              </a:rPr>
              <a:t>). </a:t>
            </a:r>
            <a:r>
              <a:rPr lang="en-US" sz="1800" dirty="0" err="1">
                <a:latin typeface="Comic Sans MS" panose="030F0902030302020204" pitchFamily="66" charset="0"/>
              </a:rPr>
              <a:t>Наприклад</a:t>
            </a:r>
            <a:r>
              <a:rPr lang="en-US" sz="1800" dirty="0">
                <a:latin typeface="Comic Sans MS" panose="030F0902030302020204" pitchFamily="66" charset="0"/>
              </a:rPr>
              <a:t>:</a:t>
            </a:r>
          </a:p>
          <a:p>
            <a:endParaRPr lang="uk-UA" sz="1800" dirty="0">
              <a:latin typeface="Comic Sans MS" panose="030F0902030302020204" pitchFamily="66" charset="0"/>
            </a:endParaRPr>
          </a:p>
          <a:p>
            <a:endParaRPr lang="uk-UA" sz="1800" dirty="0">
              <a:latin typeface="Comic Sans MS" panose="030F0902030302020204" pitchFamily="66" charset="0"/>
            </a:endParaRPr>
          </a:p>
          <a:p>
            <a:r>
              <a:rPr lang="en-US" sz="1800" dirty="0">
                <a:latin typeface="Comic Sans MS" panose="030F0902030302020204" pitchFamily="66" charset="0"/>
              </a:rPr>
              <a:t>10 + "</a:t>
            </a:r>
            <a:r>
              <a:rPr lang="en-US" sz="1800" dirty="0" err="1">
                <a:latin typeface="Comic Sans MS" panose="030F0902030302020204" pitchFamily="66" charset="0"/>
              </a:rPr>
              <a:t>об'єктів</a:t>
            </a:r>
            <a:r>
              <a:rPr lang="en-US" sz="1800" dirty="0">
                <a:latin typeface="Comic Sans MS" panose="030F0902030302020204" pitchFamily="66" charset="0"/>
              </a:rPr>
              <a:t>" </a:t>
            </a:r>
            <a:r>
              <a:rPr lang="uk-UA" sz="1800" dirty="0">
                <a:latin typeface="Comic Sans MS" panose="030F0902030302020204" pitchFamily="66" charset="0"/>
              </a:rPr>
              <a:t>	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=&gt; "10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об'єктів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".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Число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10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перетворюється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в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стр</a:t>
            </a:r>
            <a:r>
              <a:rPr lang="uk-UA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іч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ку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r>
              <a:rPr lang="en-US" sz="1800" dirty="0">
                <a:latin typeface="Comic Sans MS" panose="030F0902030302020204" pitchFamily="66" charset="0"/>
              </a:rPr>
              <a:t>"7" * "4" </a:t>
            </a:r>
            <a:r>
              <a:rPr lang="uk-UA" sz="1800" dirty="0">
                <a:latin typeface="Comic Sans MS" panose="030F0902030302020204" pitchFamily="66" charset="0"/>
              </a:rPr>
              <a:t>	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=&gt; 28: </a:t>
            </a:r>
            <a:r>
              <a:rPr lang="uk-UA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два рядки перетворяться в числа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r>
              <a:rPr lang="en-US" sz="1800" dirty="0" err="1">
                <a:latin typeface="Comic Sans MS" panose="030F0902030302020204" pitchFamily="66" charset="0"/>
              </a:rPr>
              <a:t>var</a:t>
            </a:r>
            <a:r>
              <a:rPr lang="en-US" sz="1800" dirty="0">
                <a:latin typeface="Comic Sans MS" panose="030F0902030302020204" pitchFamily="66" charset="0"/>
              </a:rPr>
              <a:t> n = 1 - "x"; </a:t>
            </a:r>
            <a:r>
              <a:rPr lang="uk-UA" sz="1800" dirty="0">
                <a:latin typeface="Comic Sans MS" panose="030F0902030302020204" pitchFamily="66" charset="0"/>
              </a:rPr>
              <a:t>	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=&gt;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NaN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: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рядок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"x"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не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може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бути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перетворен</a:t>
            </a:r>
            <a:r>
              <a:rPr lang="uk-UA" sz="18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ий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в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число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r>
              <a:rPr lang="en-US" sz="1800" dirty="0">
                <a:latin typeface="Comic Sans MS" panose="030F0902030302020204" pitchFamily="66" charset="0"/>
              </a:rPr>
              <a:t>n + "</a:t>
            </a:r>
            <a:r>
              <a:rPr lang="en-US" sz="1800" dirty="0" err="1">
                <a:latin typeface="Comic Sans MS" panose="030F0902030302020204" pitchFamily="66" charset="0"/>
              </a:rPr>
              <a:t>об'єкти</a:t>
            </a:r>
            <a:r>
              <a:rPr lang="en-US" sz="1800" dirty="0">
                <a:latin typeface="Comic Sans MS" panose="030F0902030302020204" pitchFamily="66" charset="0"/>
              </a:rPr>
              <a:t>" </a:t>
            </a:r>
            <a:r>
              <a:rPr lang="uk-UA" sz="1800" dirty="0">
                <a:latin typeface="Comic Sans MS" panose="030F0902030302020204" pitchFamily="66" charset="0"/>
              </a:rPr>
              <a:t>	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=&gt; "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Об'єкти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NaN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":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NaN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перетворюється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в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стр</a:t>
            </a:r>
            <a:r>
              <a:rPr lang="uk-UA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іч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ку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"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NaN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08647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20" y="-281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кутник 1"/>
          <p:cNvSpPr/>
          <p:nvPr/>
        </p:nvSpPr>
        <p:spPr>
          <a:xfrm>
            <a:off x="8609809" y="1062301"/>
            <a:ext cx="7794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Обгортки примітивів</a:t>
            </a:r>
            <a:endParaRPr lang="en-US" sz="2400" dirty="0">
              <a:solidFill>
                <a:srgbClr val="0070C0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AutoShape 6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Прямокутник 2"/>
          <p:cNvSpPr/>
          <p:nvPr/>
        </p:nvSpPr>
        <p:spPr>
          <a:xfrm>
            <a:off x="6193344" y="17100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0" name="Прямокутник 9"/>
          <p:cNvSpPr/>
          <p:nvPr/>
        </p:nvSpPr>
        <p:spPr>
          <a:xfrm>
            <a:off x="6410960" y="169068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16000" y="2605087"/>
            <a:ext cx="805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  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F737D64A-52E1-204C-90E6-6FDC3BF98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891414"/>
              </p:ext>
            </p:extLst>
          </p:nvPr>
        </p:nvGraphicFramePr>
        <p:xfrm>
          <a:off x="1225999" y="1690687"/>
          <a:ext cx="9237515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503">
                  <a:extLst>
                    <a:ext uri="{9D8B030D-6E8A-4147-A177-3AD203B41FA5}">
                      <a16:colId xmlns:a16="http://schemas.microsoft.com/office/drawing/2014/main" xmlns="" val="1986608115"/>
                    </a:ext>
                  </a:extLst>
                </a:gridCol>
                <a:gridCol w="1847503">
                  <a:extLst>
                    <a:ext uri="{9D8B030D-6E8A-4147-A177-3AD203B41FA5}">
                      <a16:colId xmlns:a16="http://schemas.microsoft.com/office/drawing/2014/main" xmlns="" val="145438978"/>
                    </a:ext>
                  </a:extLst>
                </a:gridCol>
                <a:gridCol w="1847503">
                  <a:extLst>
                    <a:ext uri="{9D8B030D-6E8A-4147-A177-3AD203B41FA5}">
                      <a16:colId xmlns:a16="http://schemas.microsoft.com/office/drawing/2014/main" xmlns="" val="2276929153"/>
                    </a:ext>
                  </a:extLst>
                </a:gridCol>
                <a:gridCol w="1847503">
                  <a:extLst>
                    <a:ext uri="{9D8B030D-6E8A-4147-A177-3AD203B41FA5}">
                      <a16:colId xmlns:a16="http://schemas.microsoft.com/office/drawing/2014/main" xmlns="" val="2592790669"/>
                    </a:ext>
                  </a:extLst>
                </a:gridCol>
                <a:gridCol w="1847503">
                  <a:extLst>
                    <a:ext uri="{9D8B030D-6E8A-4147-A177-3AD203B41FA5}">
                      <a16:colId xmlns:a16="http://schemas.microsoft.com/office/drawing/2014/main" xmlns="" val="784994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1200" dirty="0"/>
                        <a:t>Значення</a:t>
                      </a:r>
                      <a:endParaRPr lang="en-US" sz="1200" dirty="0">
                        <a:latin typeface="Comic Sans MS" panose="030F09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200" dirty="0"/>
                        <a:t>Стрічка</a:t>
                      </a:r>
                      <a:endParaRPr lang="en-US" sz="1200" dirty="0">
                        <a:latin typeface="Comic Sans MS" panose="030F09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200" dirty="0"/>
                        <a:t>Число</a:t>
                      </a:r>
                      <a:endParaRPr lang="en-US" sz="1200" dirty="0">
                        <a:latin typeface="Comic Sans MS" panose="030F09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200" dirty="0"/>
                        <a:t>Логічне значення</a:t>
                      </a:r>
                      <a:endParaRPr lang="en-US" sz="1200" dirty="0">
                        <a:latin typeface="Comic Sans MS" panose="030F09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200" dirty="0"/>
                        <a:t>Об’єкт </a:t>
                      </a:r>
                      <a:endParaRPr lang="en-US" sz="1200" dirty="0">
                        <a:latin typeface="Comic Sans MS" panose="030F09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7430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undefined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“undefined”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“null”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Comic Sans MS" panose="030F0902030302020204" pitchFamily="66" charset="0"/>
                        </a:rPr>
                        <a:t>NaN</a:t>
                      </a:r>
                      <a:endParaRPr lang="en-US" sz="1200" dirty="0">
                        <a:latin typeface="Comic Sans MS" panose="030F0902030302020204" pitchFamily="66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false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Comic Sans MS" panose="030F0902030302020204" pitchFamily="66" charset="0"/>
                        </a:rPr>
                        <a:t>TypeError</a:t>
                      </a:r>
                      <a:endParaRPr lang="en-US" sz="1200" dirty="0">
                        <a:latin typeface="Comic Sans MS" panose="030F0902030302020204" pitchFamily="66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Comic Sans MS" panose="030F0902030302020204" pitchFamily="66" charset="0"/>
                        </a:rPr>
                        <a:t>TypeError</a:t>
                      </a:r>
                      <a:endParaRPr lang="en-US" sz="1200" dirty="0">
                        <a:latin typeface="Comic Sans MS" panose="030F09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908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true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“true” 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“false”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new Boolean(true)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omic Sans MS" panose="030F0902030302020204" pitchFamily="66" charset="0"/>
                        </a:rPr>
                        <a:t>new Boolean(false)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538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“”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“1.2”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“one”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1.2</a:t>
                      </a:r>
                    </a:p>
                    <a:p>
                      <a:pPr algn="ctr"/>
                      <a:r>
                        <a:rPr lang="en-US" sz="1200" dirty="0" err="1">
                          <a:latin typeface="Comic Sans MS" panose="030F0902030302020204" pitchFamily="66" charset="0"/>
                        </a:rPr>
                        <a:t>NaN</a:t>
                      </a:r>
                      <a:endParaRPr lang="en-US" sz="1200" dirty="0">
                        <a:latin typeface="Comic Sans MS" panose="030F09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false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true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new  String(“”)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omic Sans MS" panose="030F0902030302020204" pitchFamily="66" charset="0"/>
                        </a:rPr>
                        <a:t>new  String(“1.2”)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omic Sans MS" panose="030F0902030302020204" pitchFamily="66" charset="0"/>
                        </a:rPr>
                        <a:t>new  String(“one”)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7423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-0</a:t>
                      </a:r>
                    </a:p>
                    <a:p>
                      <a:pPr algn="ctr"/>
                      <a:r>
                        <a:rPr lang="en-US" sz="1200" dirty="0" err="1">
                          <a:latin typeface="Comic Sans MS" panose="030F0902030302020204" pitchFamily="66" charset="0"/>
                        </a:rPr>
                        <a:t>NaN</a:t>
                      </a:r>
                      <a:endParaRPr lang="en-US" sz="1200" dirty="0">
                        <a:latin typeface="Comic Sans MS" panose="030F0902030302020204" pitchFamily="66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Infinity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-Infinity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“0”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“0”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“</a:t>
                      </a:r>
                      <a:r>
                        <a:rPr lang="en-US" sz="1200" dirty="0" err="1">
                          <a:latin typeface="Comic Sans MS" panose="030F0902030302020204" pitchFamily="66" charset="0"/>
                        </a:rPr>
                        <a:t>NaN</a:t>
                      </a:r>
                      <a:r>
                        <a:rPr lang="en-US" sz="1200" dirty="0">
                          <a:latin typeface="Comic Sans MS" panose="030F0902030302020204" pitchFamily="66" charset="0"/>
                        </a:rPr>
                        <a:t>”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“Infinity”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“-Infinity”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false 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false 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false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true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true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true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new Number(0)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omic Sans MS" panose="030F0902030302020204" pitchFamily="66" charset="0"/>
                        </a:rPr>
                        <a:t>new Number(-0)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omic Sans MS" panose="030F0902030302020204" pitchFamily="66" charset="0"/>
                        </a:rPr>
                        <a:t>new Number(</a:t>
                      </a:r>
                      <a:r>
                        <a:rPr lang="en-US" sz="1200" dirty="0" err="1">
                          <a:latin typeface="Comic Sans MS" panose="030F0902030302020204" pitchFamily="66" charset="0"/>
                        </a:rPr>
                        <a:t>NaN</a:t>
                      </a:r>
                      <a:r>
                        <a:rPr lang="en-US" sz="1200" dirty="0">
                          <a:latin typeface="Comic Sans MS" panose="030F0902030302020204" pitchFamily="66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omic Sans MS" panose="030F0902030302020204" pitchFamily="66" charset="0"/>
                        </a:rPr>
                        <a:t>new Number(Infinity)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omic Sans MS" panose="030F0902030302020204" pitchFamily="66" charset="0"/>
                        </a:rPr>
                        <a:t>new Number(-Infinity)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omic Sans MS" panose="030F0902030302020204" pitchFamily="66" charset="0"/>
                        </a:rPr>
                        <a:t>new Number(1)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497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{ }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[ ]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[ 5 ]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[ ‘a’ ]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function (){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[object Object]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“”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“5”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“a”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"function (){}"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Comic Sans MS" panose="030F0902030302020204" pitchFamily="66" charset="0"/>
                        </a:rPr>
                        <a:t>NaN</a:t>
                      </a:r>
                      <a:endParaRPr lang="en-US" sz="1200" dirty="0">
                        <a:latin typeface="Comic Sans MS" panose="030F0902030302020204" pitchFamily="66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200" dirty="0" err="1">
                          <a:latin typeface="Comic Sans MS" panose="030F0902030302020204" pitchFamily="66" charset="0"/>
                        </a:rPr>
                        <a:t>NaN</a:t>
                      </a:r>
                      <a:endParaRPr lang="en-US" sz="1200" dirty="0">
                        <a:latin typeface="Comic Sans MS" panose="030F0902030302020204" pitchFamily="66" charset="0"/>
                      </a:endParaRPr>
                    </a:p>
                    <a:p>
                      <a:pPr algn="ctr"/>
                      <a:r>
                        <a:rPr lang="en-US" sz="1200" dirty="0" err="1">
                          <a:latin typeface="Comic Sans MS" panose="030F0902030302020204" pitchFamily="66" charset="0"/>
                        </a:rPr>
                        <a:t>NaN</a:t>
                      </a:r>
                      <a:endParaRPr lang="en-US" sz="1200" dirty="0">
                        <a:latin typeface="Comic Sans MS" panose="030F09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true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true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true 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true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sz="1200" dirty="0">
                          <a:latin typeface="Comic Sans MS" panose="030F0902030302020204" pitchFamily="66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72494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3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20" y="-281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кутник 1"/>
          <p:cNvSpPr/>
          <p:nvPr/>
        </p:nvSpPr>
        <p:spPr>
          <a:xfrm>
            <a:off x="8882004" y="1122718"/>
            <a:ext cx="7794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Область видимості</a:t>
            </a:r>
            <a:endParaRPr lang="en-US" sz="2400" dirty="0">
              <a:solidFill>
                <a:srgbClr val="0070C0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AutoShape 6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Прямокутник 2"/>
          <p:cNvSpPr/>
          <p:nvPr/>
        </p:nvSpPr>
        <p:spPr>
          <a:xfrm>
            <a:off x="6193344" y="17100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0" name="Прямокутник 9"/>
          <p:cNvSpPr/>
          <p:nvPr/>
        </p:nvSpPr>
        <p:spPr>
          <a:xfrm>
            <a:off x="6410960" y="169068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16000" y="2605087"/>
            <a:ext cx="805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 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9E646D5-B9A2-3840-A4D6-D89FFA7593A2}"/>
              </a:ext>
            </a:extLst>
          </p:cNvPr>
          <p:cNvSpPr/>
          <p:nvPr/>
        </p:nvSpPr>
        <p:spPr>
          <a:xfrm>
            <a:off x="612774" y="1808618"/>
            <a:ext cx="110429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dirty="0" err="1">
                <a:latin typeface="Comic Sans MS" panose="030F0902030302020204" pitchFamily="66" charset="0"/>
              </a:rPr>
              <a:t>Область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видимості</a:t>
            </a:r>
            <a:r>
              <a:rPr lang="en-US" sz="1800" dirty="0">
                <a:latin typeface="Comic Sans MS" panose="030F0902030302020204" pitchFamily="66" charset="0"/>
              </a:rPr>
              <a:t> (</a:t>
            </a:r>
            <a:r>
              <a:rPr lang="en-US" sz="1800" dirty="0">
                <a:solidFill>
                  <a:srgbClr val="7030A0"/>
                </a:solidFill>
                <a:latin typeface="Comic Sans MS" panose="030F0902030302020204" pitchFamily="66" charset="0"/>
              </a:rPr>
              <a:t>scope</a:t>
            </a:r>
            <a:r>
              <a:rPr lang="en-US" sz="1800" dirty="0">
                <a:latin typeface="Comic Sans MS" panose="030F0902030302020204" pitchFamily="66" charset="0"/>
              </a:rPr>
              <a:t>) </a:t>
            </a:r>
            <a:r>
              <a:rPr lang="en-US" sz="1800" dirty="0" err="1">
                <a:latin typeface="Comic Sans MS" panose="030F0902030302020204" pitchFamily="66" charset="0"/>
              </a:rPr>
              <a:t>змінної</a:t>
            </a:r>
            <a:r>
              <a:rPr lang="en-US" sz="1800" dirty="0">
                <a:latin typeface="Comic Sans MS" panose="030F0902030302020204" pitchFamily="66" charset="0"/>
              </a:rPr>
              <a:t> - </a:t>
            </a:r>
            <a:r>
              <a:rPr lang="en-US" sz="1800" dirty="0" err="1">
                <a:latin typeface="Comic Sans MS" panose="030F0902030302020204" pitchFamily="66" charset="0"/>
              </a:rPr>
              <a:t>це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та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частина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програми</a:t>
            </a:r>
            <a:r>
              <a:rPr lang="en-US" sz="1800" dirty="0">
                <a:latin typeface="Comic Sans MS" panose="030F0902030302020204" pitchFamily="66" charset="0"/>
              </a:rPr>
              <a:t>, </a:t>
            </a:r>
            <a:r>
              <a:rPr lang="en-US" sz="1800" dirty="0" err="1">
                <a:latin typeface="Comic Sans MS" panose="030F0902030302020204" pitchFamily="66" charset="0"/>
              </a:rPr>
              <a:t>для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якої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ця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змінна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визначена</a:t>
            </a:r>
            <a:r>
              <a:rPr lang="en-US" sz="1800" dirty="0">
                <a:latin typeface="Comic Sans MS" panose="030F0902030302020204" pitchFamily="66" charset="0"/>
              </a:rPr>
              <a:t>. </a:t>
            </a:r>
            <a:r>
              <a:rPr lang="en-US" sz="1800" dirty="0" err="1">
                <a:solidFill>
                  <a:srgbClr val="7030A0"/>
                </a:solidFill>
                <a:latin typeface="Comic Sans MS" panose="030F0902030302020204" pitchFamily="66" charset="0"/>
              </a:rPr>
              <a:t>Глобальна</a:t>
            </a:r>
            <a:r>
              <a:rPr lang="en-US" sz="1800" dirty="0">
                <a:solidFill>
                  <a:srgbClr val="7030A0"/>
                </a:solidFill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solidFill>
                  <a:srgbClr val="7030A0"/>
                </a:solidFill>
                <a:latin typeface="Comic Sans MS" panose="030F0902030302020204" pitchFamily="66" charset="0"/>
              </a:rPr>
              <a:t>змінна</a:t>
            </a:r>
            <a:r>
              <a:rPr lang="en-US" sz="1800" dirty="0">
                <a:solidFill>
                  <a:srgbClr val="7030A0"/>
                </a:solidFill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має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глобальну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область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видимості</a:t>
            </a:r>
            <a:r>
              <a:rPr lang="en-US" sz="1800" dirty="0">
                <a:latin typeface="Comic Sans MS" panose="030F0902030302020204" pitchFamily="66" charset="0"/>
              </a:rPr>
              <a:t> - </a:t>
            </a:r>
            <a:r>
              <a:rPr lang="en-US" sz="1800" dirty="0" err="1">
                <a:latin typeface="Comic Sans MS" panose="030F0902030302020204" pitchFamily="66" charset="0"/>
              </a:rPr>
              <a:t>вона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визначена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для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всієї</a:t>
            </a:r>
            <a:r>
              <a:rPr lang="en-US" sz="1800" dirty="0">
                <a:latin typeface="Comic Sans MS" panose="030F0902030302020204" pitchFamily="66" charset="0"/>
              </a:rPr>
              <a:t> JavaScript-</a:t>
            </a:r>
            <a:r>
              <a:rPr lang="en-US" sz="1800" dirty="0" err="1">
                <a:latin typeface="Comic Sans MS" panose="030F0902030302020204" pitchFamily="66" charset="0"/>
              </a:rPr>
              <a:t>програми</a:t>
            </a:r>
            <a:r>
              <a:rPr lang="en-US" sz="1800" dirty="0">
                <a:latin typeface="Comic Sans MS" panose="030F0902030302020204" pitchFamily="66" charset="0"/>
              </a:rPr>
              <a:t>. </a:t>
            </a:r>
            <a:r>
              <a:rPr lang="uk" sz="1800" dirty="0"/>
              <a:t>У той же час змінні,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uk" sz="1800" dirty="0"/>
              <a:t>оголошені всередині функції, визначені тільки в її тілі. Вони називаються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uk" sz="1800" dirty="0">
                <a:solidFill>
                  <a:srgbClr val="7030A0"/>
                </a:solidFill>
              </a:rPr>
              <a:t>локальними</a:t>
            </a:r>
            <a:r>
              <a:rPr lang="uk" sz="1800" dirty="0"/>
              <a:t> і мають локальну область видимості. параметри функцій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uk" sz="1800" dirty="0"/>
              <a:t>також вважаються </a:t>
            </a:r>
            <a:r>
              <a:rPr lang="uk" sz="1800" dirty="0">
                <a:solidFill>
                  <a:srgbClr val="7030A0"/>
                </a:solidFill>
              </a:rPr>
              <a:t>локальними змінними</a:t>
            </a:r>
            <a:r>
              <a:rPr lang="uk" sz="1800" dirty="0"/>
              <a:t>, визначеними тільки в тілі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uk" sz="1800" dirty="0"/>
              <a:t>цієї функції.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uk" sz="1800" dirty="0"/>
              <a:t>Усередині тіла функції локальна змінна має перевагу перед глобальною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uk" sz="1800" dirty="0"/>
              <a:t>змінної з тим же ім'ям. Якщо оголосити локальну змінну або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uk" sz="1800" dirty="0"/>
              <a:t>параметр функції з тим же ім'ям, що у глобальній змінній, то фактично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uk" sz="1800" dirty="0"/>
              <a:t>глобальна змінна буде прихована:</a:t>
            </a:r>
            <a:endParaRPr lang="en-US" sz="1800" dirty="0"/>
          </a:p>
          <a:p>
            <a:pPr algn="just"/>
            <a:endParaRPr lang="en-US" sz="1800" dirty="0">
              <a:latin typeface="Comic Sans MS" panose="030F0902030302020204" pitchFamily="66" charset="0"/>
            </a:endParaRPr>
          </a:p>
          <a:p>
            <a:pPr algn="just"/>
            <a:endParaRPr lang="en-US" sz="1800" dirty="0">
              <a:latin typeface="Comic Sans MS" panose="030F09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4274DE2-1168-924D-B896-E3C0FC6BE7AA}"/>
              </a:ext>
            </a:extLst>
          </p:cNvPr>
          <p:cNvSpPr/>
          <p:nvPr/>
        </p:nvSpPr>
        <p:spPr>
          <a:xfrm>
            <a:off x="2835848" y="4259372"/>
            <a:ext cx="96227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mic Sans MS" panose="030F0902030302020204" pitchFamily="66" charset="0"/>
              </a:rPr>
              <a:t>var</a:t>
            </a:r>
            <a:r>
              <a:rPr lang="en-US" sz="1600" dirty="0">
                <a:latin typeface="Comic Sans MS" panose="030F0902030302020204" pitchFamily="66" charset="0"/>
              </a:rPr>
              <a:t> scope = "global"; 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uk-UA" sz="1600" dirty="0" smtClean="0">
                <a:solidFill>
                  <a:schemeClr val="bg1">
                    <a:lumMod val="50000"/>
                  </a:schemeClr>
                </a:solidFill>
              </a:rPr>
              <a:t>Оголошення </a:t>
            </a:r>
            <a:r>
              <a:rPr lang="uk" sz="1600" dirty="0" smtClean="0">
                <a:solidFill>
                  <a:schemeClr val="bg1">
                    <a:lumMod val="50000"/>
                  </a:schemeClr>
                </a:solidFill>
              </a:rPr>
              <a:t>гло­баль­ної змінної 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endParaRPr lang="en-US" sz="1600" dirty="0">
              <a:latin typeface="Comic Sans MS" panose="030F0902030302020204" pitchFamily="66" charset="0"/>
            </a:endParaRPr>
          </a:p>
          <a:p>
            <a:r>
              <a:rPr lang="en-US" sz="1600" dirty="0">
                <a:latin typeface="Comic Sans MS" panose="030F0902030302020204" pitchFamily="66" charset="0"/>
              </a:rPr>
              <a:t>function </a:t>
            </a:r>
            <a:r>
              <a:rPr lang="en-US" sz="1600" dirty="0" err="1">
                <a:latin typeface="Comic Sans MS" panose="030F0902030302020204" pitchFamily="66" charset="0"/>
              </a:rPr>
              <a:t>checkscope</a:t>
            </a:r>
            <a:r>
              <a:rPr lang="en-US" sz="1600" dirty="0">
                <a:latin typeface="Comic Sans MS" panose="030F0902030302020204" pitchFamily="66" charset="0"/>
              </a:rPr>
              <a:t>() { </a:t>
            </a:r>
          </a:p>
          <a:p>
            <a:r>
              <a:rPr lang="en-US" sz="1600" dirty="0">
                <a:latin typeface="Comic Sans MS" panose="030F0902030302020204" pitchFamily="66" charset="0"/>
              </a:rPr>
              <a:t>    </a:t>
            </a:r>
            <a:r>
              <a:rPr lang="en-US" sz="1600" dirty="0" err="1">
                <a:latin typeface="Comic Sans MS" panose="030F0902030302020204" pitchFamily="66" charset="0"/>
              </a:rPr>
              <a:t>var</a:t>
            </a:r>
            <a:r>
              <a:rPr lang="en-US" sz="1600" dirty="0">
                <a:latin typeface="Comic Sans MS" panose="030F0902030302020204" pitchFamily="66" charset="0"/>
              </a:rPr>
              <a:t> scope = "local";        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uk" sz="1600" dirty="0" smtClean="0">
                <a:solidFill>
                  <a:schemeClr val="bg1">
                    <a:lumMod val="50000"/>
                  </a:schemeClr>
                </a:solidFill>
              </a:rPr>
              <a:t>Оголошення ло­каль­ної змінної </a:t>
            </a:r>
            <a:r>
              <a:rPr lang="uk" sz="1600" dirty="0">
                <a:solidFill>
                  <a:schemeClr val="bg1">
                    <a:lumMod val="50000"/>
                  </a:schemeClr>
                </a:solidFill>
              </a:rPr>
              <a:t>з</a:t>
            </a:r>
            <a:r>
              <a:rPr lang="uk" sz="1600" dirty="0" smtClean="0">
                <a:solidFill>
                  <a:schemeClr val="bg1">
                    <a:lumMod val="50000"/>
                  </a:schemeClr>
                </a:solidFill>
              </a:rPr>
              <a:t> тим жиш ім’ям 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r>
              <a:rPr lang="en-US" sz="1600" dirty="0">
                <a:latin typeface="Comic Sans MS" panose="030F0902030302020204" pitchFamily="66" charset="0"/>
              </a:rPr>
              <a:t>    return scope; 	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uk" sz="1600" dirty="0" smtClean="0">
                <a:solidFill>
                  <a:schemeClr val="bg1">
                    <a:lumMod val="50000"/>
                  </a:schemeClr>
                </a:solidFill>
              </a:rPr>
              <a:t>Поверне ло­каль­не зна­че­ння, </a:t>
            </a:r>
            <a:r>
              <a:rPr lang="uk" sz="1600" dirty="0">
                <a:solidFill>
                  <a:schemeClr val="bg1">
                    <a:lumMod val="50000"/>
                  </a:schemeClr>
                </a:solidFill>
              </a:rPr>
              <a:t>а не </a:t>
            </a:r>
            <a:r>
              <a:rPr lang="uk" sz="1600" dirty="0" smtClean="0">
                <a:solidFill>
                  <a:schemeClr val="bg1">
                    <a:lumMod val="50000"/>
                  </a:schemeClr>
                </a:solidFill>
              </a:rPr>
              <a:t>гло­баль­не 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r>
              <a:rPr lang="uk" sz="1600" dirty="0"/>
              <a:t>} </a:t>
            </a:r>
            <a:endParaRPr lang="en-US" sz="1600" dirty="0">
              <a:latin typeface="Comic Sans MS" panose="030F0902030302020204" pitchFamily="66" charset="0"/>
            </a:endParaRPr>
          </a:p>
          <a:p>
            <a:r>
              <a:rPr lang="en-US" sz="1600" dirty="0" err="1">
                <a:latin typeface="Comic Sans MS" panose="030F0902030302020204" pitchFamily="66" charset="0"/>
              </a:rPr>
              <a:t>checkscope</a:t>
            </a:r>
            <a:r>
              <a:rPr lang="en-US" sz="1600" dirty="0">
                <a:latin typeface="Comic Sans MS" panose="030F0902030302020204" pitchFamily="66" charset="0"/>
              </a:rPr>
              <a:t>(); 	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=&gt; "local"</a:t>
            </a:r>
          </a:p>
        </p:txBody>
      </p:sp>
    </p:spTree>
    <p:extLst>
      <p:ext uri="{BB962C8B-B14F-4D97-AF65-F5344CB8AC3E}">
        <p14:creationId xmlns:p14="http://schemas.microsoft.com/office/powerpoint/2010/main" val="10707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20" y="-281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кутник 1"/>
          <p:cNvSpPr/>
          <p:nvPr/>
        </p:nvSpPr>
        <p:spPr>
          <a:xfrm>
            <a:off x="8882004" y="1122718"/>
            <a:ext cx="7794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Область видимості</a:t>
            </a:r>
            <a:endParaRPr lang="en-US" sz="2400" dirty="0">
              <a:solidFill>
                <a:srgbClr val="0070C0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AutoShape 6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Прямокутник 2"/>
          <p:cNvSpPr/>
          <p:nvPr/>
        </p:nvSpPr>
        <p:spPr>
          <a:xfrm>
            <a:off x="6193344" y="17100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0" name="Прямокутник 9"/>
          <p:cNvSpPr/>
          <p:nvPr/>
        </p:nvSpPr>
        <p:spPr>
          <a:xfrm>
            <a:off x="6410960" y="169068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16000" y="2605087"/>
            <a:ext cx="805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 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68ECD82-C9A2-BA49-945D-29743397A8B3}"/>
              </a:ext>
            </a:extLst>
          </p:cNvPr>
          <p:cNvSpPr/>
          <p:nvPr/>
        </p:nvSpPr>
        <p:spPr>
          <a:xfrm>
            <a:off x="522215" y="1787081"/>
            <a:ext cx="112608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dirty="0" err="1">
                <a:latin typeface="Comic Sans MS" panose="030F0902030302020204" pitchFamily="66" charset="0"/>
              </a:rPr>
              <a:t>Оголошуючи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змінні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з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глобальної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областю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видимості</a:t>
            </a:r>
            <a:r>
              <a:rPr lang="en-US" sz="1800" dirty="0">
                <a:latin typeface="Comic Sans MS" panose="030F0902030302020204" pitchFamily="66" charset="0"/>
              </a:rPr>
              <a:t>, </a:t>
            </a:r>
            <a:r>
              <a:rPr lang="en-US" sz="1800" dirty="0" err="1">
                <a:latin typeface="Comic Sans MS" panose="030F0902030302020204" pitchFamily="66" charset="0"/>
              </a:rPr>
              <a:t>інструкцію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var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можна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опустити</a:t>
            </a:r>
            <a:r>
              <a:rPr lang="en-US" sz="1800" dirty="0">
                <a:latin typeface="Comic Sans MS" panose="030F0902030302020204" pitchFamily="66" charset="0"/>
              </a:rPr>
              <a:t>, </a:t>
            </a:r>
            <a:r>
              <a:rPr lang="en-US" sz="1800" dirty="0" err="1">
                <a:latin typeface="Comic Sans MS" panose="030F0902030302020204" pitchFamily="66" charset="0"/>
              </a:rPr>
              <a:t>але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при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оголошенні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локальних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змінних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завжди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слід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використовувати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інструкцію</a:t>
            </a:r>
            <a:r>
              <a:rPr lang="en-US" sz="1800" dirty="0">
                <a:latin typeface="Comic Sans MS" panose="030F0902030302020204" pitchFamily="66" charset="0"/>
              </a:rPr>
              <a:t> var. </a:t>
            </a:r>
            <a:r>
              <a:rPr lang="en-US" sz="1800" dirty="0" err="1">
                <a:latin typeface="Comic Sans MS" panose="030F0902030302020204" pitchFamily="66" charset="0"/>
              </a:rPr>
              <a:t>Подивіться</a:t>
            </a:r>
            <a:r>
              <a:rPr lang="en-US" sz="1800" dirty="0">
                <a:latin typeface="Comic Sans MS" panose="030F0902030302020204" pitchFamily="66" charset="0"/>
              </a:rPr>
              <a:t>, </a:t>
            </a:r>
            <a:r>
              <a:rPr lang="en-US" sz="1800" dirty="0" err="1">
                <a:latin typeface="Comic Sans MS" panose="030F0902030302020204" pitchFamily="66" charset="0"/>
              </a:rPr>
              <a:t>що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виходить</a:t>
            </a:r>
            <a:r>
              <a:rPr lang="en-US" sz="1800" dirty="0">
                <a:latin typeface="Comic Sans MS" panose="030F0902030302020204" pitchFamily="66" charset="0"/>
              </a:rPr>
              <a:t>, </a:t>
            </a:r>
            <a:r>
              <a:rPr lang="en-US" sz="1800" dirty="0" err="1">
                <a:latin typeface="Comic Sans MS" panose="030F0902030302020204" pitchFamily="66" charset="0"/>
              </a:rPr>
              <a:t>якщо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цього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не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зробити</a:t>
            </a:r>
            <a:r>
              <a:rPr lang="en-US" sz="1800" dirty="0">
                <a:latin typeface="Comic Sans MS" panose="030F0902030302020204" pitchFamily="66" charset="0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D61FE28-37E8-1047-89CD-6CCFDE48C1BE}"/>
              </a:ext>
            </a:extLst>
          </p:cNvPr>
          <p:cNvSpPr/>
          <p:nvPr/>
        </p:nvSpPr>
        <p:spPr>
          <a:xfrm>
            <a:off x="1311796" y="3115822"/>
            <a:ext cx="103579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scope = "global"; 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Оголошення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глобальної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змінної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навіть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без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var.</a:t>
            </a:r>
          </a:p>
          <a:p>
            <a:r>
              <a:rPr lang="en-US" dirty="0">
                <a:latin typeface="Comic Sans MS" panose="030F0902030302020204" pitchFamily="66" charset="0"/>
              </a:rPr>
              <a:t>function checkscope2 () {</a:t>
            </a:r>
          </a:p>
          <a:p>
            <a:r>
              <a:rPr lang="en-US" dirty="0">
                <a:latin typeface="Comic Sans MS" panose="030F0902030302020204" pitchFamily="66" charset="0"/>
              </a:rPr>
              <a:t>  scope = "local";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Ой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!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Ми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змінили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глобальну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змінну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.</a:t>
            </a:r>
          </a:p>
          <a:p>
            <a:r>
              <a:rPr lang="en-US" dirty="0">
                <a:latin typeface="Comic Sans MS" panose="030F0902030302020204" pitchFamily="66" charset="0"/>
              </a:rPr>
              <a:t>  </a:t>
            </a:r>
            <a:r>
              <a:rPr lang="en-US" dirty="0" err="1">
                <a:latin typeface="Comic Sans MS" panose="030F0902030302020204" pitchFamily="66" charset="0"/>
              </a:rPr>
              <a:t>myscope</a:t>
            </a:r>
            <a:r>
              <a:rPr lang="en-US" dirty="0">
                <a:latin typeface="Comic Sans MS" panose="030F0902030302020204" pitchFamily="66" charset="0"/>
              </a:rPr>
              <a:t> = "local"; 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Неявно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оголошується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нова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глоб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.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змінна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.</a:t>
            </a:r>
          </a:p>
          <a:p>
            <a:r>
              <a:rPr lang="en-US" dirty="0">
                <a:latin typeface="Comic Sans MS" panose="030F0902030302020204" pitchFamily="66" charset="0"/>
              </a:rPr>
              <a:t>  return [scope, </a:t>
            </a:r>
            <a:r>
              <a:rPr lang="en-US" dirty="0" err="1">
                <a:latin typeface="Comic Sans MS" panose="030F0902030302020204" pitchFamily="66" charset="0"/>
              </a:rPr>
              <a:t>myscope</a:t>
            </a:r>
            <a:r>
              <a:rPr lang="en-US" dirty="0">
                <a:latin typeface="Comic Sans MS" panose="030F0902030302020204" pitchFamily="66" charset="0"/>
              </a:rPr>
              <a:t>]; 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Повернути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два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значення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.</a:t>
            </a:r>
          </a:p>
          <a:p>
            <a:r>
              <a:rPr lang="en-US" dirty="0">
                <a:latin typeface="Comic Sans MS" panose="030F0902030302020204" pitchFamily="66" charset="0"/>
              </a:rPr>
              <a:t>}</a:t>
            </a:r>
          </a:p>
          <a:p>
            <a:r>
              <a:rPr lang="en-US" dirty="0">
                <a:latin typeface="Comic Sans MS" panose="030F0902030302020204" pitchFamily="66" charset="0"/>
              </a:rPr>
              <a:t>checkscope2 () 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=&gt; ["local", "local"]: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є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побічний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ефект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!</a:t>
            </a:r>
          </a:p>
          <a:p>
            <a:r>
              <a:rPr lang="en-US" dirty="0">
                <a:latin typeface="Comic Sans MS" panose="030F0902030302020204" pitchFamily="66" charset="0"/>
              </a:rPr>
              <a:t>scope 	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=&gt; "local":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глобальна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змінна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змінилася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.</a:t>
            </a:r>
          </a:p>
          <a:p>
            <a:r>
              <a:rPr lang="en-US" dirty="0" err="1">
                <a:latin typeface="Comic Sans MS" panose="030F0902030302020204" pitchFamily="66" charset="0"/>
              </a:rPr>
              <a:t>myscope</a:t>
            </a:r>
            <a:r>
              <a:rPr lang="en-US" dirty="0">
                <a:latin typeface="Comic Sans MS" panose="030F0902030302020204" pitchFamily="66" charset="0"/>
              </a:rPr>
              <a:t> 	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=&gt; "local":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порушений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порядок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в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глобальному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просторі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імен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781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48785" y="1868749"/>
            <a:ext cx="5311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Типи даних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Керуючі конструкції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uk-U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Ð ÐµÐ·ÑÐ»ÑÑÐ°Ñ Ð¿Ð¾ÑÑÐºÑ Ð·Ð¾Ð±ÑÐ°Ð¶ÐµÐ½Ñ Ð·Ð° Ð·Ð°Ð¿Ð¸ÑÐ¾Ð¼ &quot;lesson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880" y="1491798"/>
            <a:ext cx="6038215" cy="387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20" y="-281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кутник 1"/>
          <p:cNvSpPr/>
          <p:nvPr/>
        </p:nvSpPr>
        <p:spPr>
          <a:xfrm>
            <a:off x="8882004" y="1122718"/>
            <a:ext cx="7794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Область видимості</a:t>
            </a:r>
            <a:endParaRPr lang="en-US" sz="2400" dirty="0">
              <a:solidFill>
                <a:srgbClr val="0070C0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AutoShape 6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Прямокутник 2"/>
          <p:cNvSpPr/>
          <p:nvPr/>
        </p:nvSpPr>
        <p:spPr>
          <a:xfrm>
            <a:off x="6193344" y="17100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0" name="Прямокутник 9"/>
          <p:cNvSpPr/>
          <p:nvPr/>
        </p:nvSpPr>
        <p:spPr>
          <a:xfrm>
            <a:off x="6410960" y="169068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16000" y="2605087"/>
            <a:ext cx="805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 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3EDD21A-765A-574A-B92F-DE2A099CB525}"/>
              </a:ext>
            </a:extLst>
          </p:cNvPr>
          <p:cNvSpPr/>
          <p:nvPr/>
        </p:nvSpPr>
        <p:spPr>
          <a:xfrm>
            <a:off x="700015" y="1891301"/>
            <a:ext cx="106537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dirty="0" err="1">
                <a:latin typeface="Comic Sans MS" panose="030F0902030302020204" pitchFamily="66" charset="0"/>
              </a:rPr>
              <a:t>Визначення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функцій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можуть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бути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вкладеними</a:t>
            </a:r>
            <a:r>
              <a:rPr lang="en-US" sz="1800" dirty="0">
                <a:latin typeface="Comic Sans MS" panose="030F0902030302020204" pitchFamily="66" charset="0"/>
              </a:rPr>
              <a:t>. </a:t>
            </a:r>
            <a:r>
              <a:rPr lang="en-US" sz="1800" dirty="0" err="1">
                <a:latin typeface="Comic Sans MS" panose="030F0902030302020204" pitchFamily="66" charset="0"/>
              </a:rPr>
              <a:t>Кожна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функція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має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власну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локальну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область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видимості</a:t>
            </a:r>
            <a:r>
              <a:rPr lang="en-US" sz="1800" dirty="0">
                <a:latin typeface="Comic Sans MS" panose="030F0902030302020204" pitchFamily="66" charset="0"/>
              </a:rPr>
              <a:t>, </a:t>
            </a:r>
            <a:r>
              <a:rPr lang="en-US" sz="1800" dirty="0" err="1">
                <a:latin typeface="Comic Sans MS" panose="030F0902030302020204" pitchFamily="66" charset="0"/>
              </a:rPr>
              <a:t>тому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може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бути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кілька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вкладених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рівнів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локальних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областей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видимості</a:t>
            </a:r>
            <a:r>
              <a:rPr lang="en-US" sz="1800" dirty="0">
                <a:latin typeface="Comic Sans MS" panose="030F0902030302020204" pitchFamily="66" charset="0"/>
              </a:rPr>
              <a:t>. </a:t>
            </a:r>
            <a:r>
              <a:rPr lang="en-US" sz="1800" dirty="0" err="1">
                <a:latin typeface="Comic Sans MS" panose="030F0902030302020204" pitchFamily="66" charset="0"/>
              </a:rPr>
              <a:t>наприклад</a:t>
            </a:r>
            <a:r>
              <a:rPr lang="en-US" sz="1800" dirty="0">
                <a:latin typeface="Comic Sans MS" panose="030F0902030302020204" pitchFamily="66" charset="0"/>
              </a:rPr>
              <a:t>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0890CCF-5BF3-C147-8C93-DE16C81A37C3}"/>
              </a:ext>
            </a:extLst>
          </p:cNvPr>
          <p:cNvSpPr/>
          <p:nvPr/>
        </p:nvSpPr>
        <p:spPr>
          <a:xfrm>
            <a:off x="1867381" y="3167596"/>
            <a:ext cx="97998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mic Sans MS" panose="030F0902030302020204" pitchFamily="66" charset="0"/>
              </a:rPr>
              <a:t>var</a:t>
            </a:r>
            <a:r>
              <a:rPr lang="en-US" dirty="0">
                <a:latin typeface="Comic Sans MS" panose="030F0902030302020204" pitchFamily="66" charset="0"/>
              </a:rPr>
              <a:t> scope = "global scope"; 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Глобальна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змінна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endParaRPr lang="en-US" dirty="0">
              <a:latin typeface="Comic Sans MS" panose="030F0902030302020204" pitchFamily="66" charset="0"/>
            </a:endParaRPr>
          </a:p>
          <a:p>
            <a:r>
              <a:rPr lang="en-US" dirty="0">
                <a:latin typeface="Comic Sans MS" panose="030F0902030302020204" pitchFamily="66" charset="0"/>
              </a:rPr>
              <a:t>function </a:t>
            </a:r>
            <a:r>
              <a:rPr lang="en-US" dirty="0" err="1">
                <a:latin typeface="Comic Sans MS" panose="030F0902030302020204" pitchFamily="66" charset="0"/>
              </a:rPr>
              <a:t>checkscope</a:t>
            </a:r>
            <a:r>
              <a:rPr lang="en-US" dirty="0">
                <a:latin typeface="Comic Sans MS" panose="030F0902030302020204" pitchFamily="66" charset="0"/>
              </a:rPr>
              <a:t> () {</a:t>
            </a:r>
          </a:p>
          <a:p>
            <a:r>
              <a:rPr lang="en-US" dirty="0">
                <a:latin typeface="Comic Sans MS" panose="030F0902030302020204" pitchFamily="66" charset="0"/>
              </a:rPr>
              <a:t>  </a:t>
            </a:r>
            <a:r>
              <a:rPr lang="en-US" dirty="0" err="1">
                <a:latin typeface="Comic Sans MS" panose="030F0902030302020204" pitchFamily="66" charset="0"/>
              </a:rPr>
              <a:t>var</a:t>
            </a:r>
            <a:r>
              <a:rPr lang="en-US" dirty="0">
                <a:latin typeface="Comic Sans MS" panose="030F0902030302020204" pitchFamily="66" charset="0"/>
              </a:rPr>
              <a:t> scope = "local scope"; 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Локальна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змінна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r>
              <a:rPr lang="en-US" dirty="0">
                <a:latin typeface="Comic Sans MS" panose="030F0902030302020204" pitchFamily="66" charset="0"/>
              </a:rPr>
              <a:t>  </a:t>
            </a:r>
          </a:p>
          <a:p>
            <a:r>
              <a:rPr lang="en-US" dirty="0">
                <a:latin typeface="Comic Sans MS" panose="030F0902030302020204" pitchFamily="66" charset="0"/>
              </a:rPr>
              <a:t>    function nested () {</a:t>
            </a:r>
          </a:p>
          <a:p>
            <a:r>
              <a:rPr lang="en-US" dirty="0">
                <a:latin typeface="Comic Sans MS" panose="030F0902030302020204" pitchFamily="66" charset="0"/>
              </a:rPr>
              <a:t>       </a:t>
            </a:r>
            <a:r>
              <a:rPr lang="en-US" dirty="0" err="1">
                <a:latin typeface="Comic Sans MS" panose="030F0902030302020204" pitchFamily="66" charset="0"/>
              </a:rPr>
              <a:t>var</a:t>
            </a:r>
            <a:r>
              <a:rPr lang="en-US" dirty="0">
                <a:latin typeface="Comic Sans MS" panose="030F0902030302020204" pitchFamily="66" charset="0"/>
              </a:rPr>
              <a:t> scope = "nested scope"; 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Вкладена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область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видимості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локальних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змінних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r>
              <a:rPr lang="en-US" dirty="0">
                <a:latin typeface="Comic Sans MS" panose="030F0902030302020204" pitchFamily="66" charset="0"/>
              </a:rPr>
              <a:t>       return scope; 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поверне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значення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цієї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змінної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scope</a:t>
            </a:r>
          </a:p>
          <a:p>
            <a:r>
              <a:rPr lang="en-US" dirty="0">
                <a:latin typeface="Comic Sans MS" panose="030F0902030302020204" pitchFamily="66" charset="0"/>
              </a:rPr>
              <a:t>    }</a:t>
            </a:r>
          </a:p>
          <a:p>
            <a:r>
              <a:rPr lang="en-US" dirty="0">
                <a:latin typeface="Comic Sans MS" panose="030F0902030302020204" pitchFamily="66" charset="0"/>
              </a:rPr>
              <a:t>  return nested ();</a:t>
            </a:r>
          </a:p>
          <a:p>
            <a:r>
              <a:rPr lang="en-US" dirty="0">
                <a:latin typeface="Comic Sans MS" panose="030F0902030302020204" pitchFamily="66" charset="0"/>
              </a:rPr>
              <a:t>}</a:t>
            </a:r>
          </a:p>
          <a:p>
            <a:r>
              <a:rPr lang="en-US" dirty="0" err="1">
                <a:latin typeface="Comic Sans MS" panose="030F0902030302020204" pitchFamily="66" charset="0"/>
              </a:rPr>
              <a:t>checkscope</a:t>
            </a:r>
            <a:r>
              <a:rPr lang="en-US" dirty="0">
                <a:latin typeface="Comic Sans MS" panose="030F0902030302020204" pitchFamily="66" charset="0"/>
              </a:rPr>
              <a:t> () 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=&gt; "nested scope"</a:t>
            </a:r>
          </a:p>
        </p:txBody>
      </p:sp>
    </p:spTree>
    <p:extLst>
      <p:ext uri="{BB962C8B-B14F-4D97-AF65-F5344CB8AC3E}">
        <p14:creationId xmlns:p14="http://schemas.microsoft.com/office/powerpoint/2010/main" val="325488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20" y="-281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кутник 1"/>
          <p:cNvSpPr/>
          <p:nvPr/>
        </p:nvSpPr>
        <p:spPr>
          <a:xfrm>
            <a:off x="7813964" y="1410126"/>
            <a:ext cx="42166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uk-UA" altLang="en-US" sz="2400" dirty="0">
                <a:solidFill>
                  <a:srgbClr val="0070C0"/>
                </a:solidFill>
                <a:latin typeface="Times New Roman" pitchFamily="18" charset="0"/>
              </a:rPr>
              <a:t>Базові керуючі конструкції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AutoShape 6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Прямокутник 2"/>
          <p:cNvSpPr/>
          <p:nvPr/>
        </p:nvSpPr>
        <p:spPr>
          <a:xfrm>
            <a:off x="6193344" y="17100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0" name="Прямокутник 9"/>
          <p:cNvSpPr/>
          <p:nvPr/>
        </p:nvSpPr>
        <p:spPr>
          <a:xfrm>
            <a:off x="6410960" y="169068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16000" y="2605087"/>
            <a:ext cx="805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  </a:t>
            </a:r>
          </a:p>
        </p:txBody>
      </p:sp>
      <p:sp>
        <p:nvSpPr>
          <p:cNvPr id="11" name="Місце для вмісту 2"/>
          <p:cNvSpPr txBox="1">
            <a:spLocks/>
          </p:cNvSpPr>
          <p:nvPr/>
        </p:nvSpPr>
        <p:spPr>
          <a:xfrm>
            <a:off x="419631" y="1883460"/>
            <a:ext cx="8642350" cy="41658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uk-UA" altLang="en-US" sz="2000" dirty="0">
                <a:latin typeface="Times New Roman" pitchFamily="18" charset="0"/>
              </a:rPr>
              <a:t>Конструкція </a:t>
            </a:r>
            <a:r>
              <a:rPr lang="uk-UA" altLang="en-US" sz="2000" b="1" dirty="0" err="1">
                <a:latin typeface="Times New Roman" pitchFamily="18" charset="0"/>
              </a:rPr>
              <a:t>if</a:t>
            </a:r>
            <a:endParaRPr lang="uk-UA" altLang="en-US" sz="2000" b="1" dirty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uk-UA" altLang="en-US" sz="2000" dirty="0">
                <a:latin typeface="Times New Roman" pitchFamily="18" charset="0"/>
              </a:rPr>
              <a:t>Конструкція має дві форми.</a:t>
            </a:r>
          </a:p>
          <a:p>
            <a:pPr>
              <a:buFontTx/>
              <a:buNone/>
            </a:pPr>
            <a:r>
              <a:rPr lang="uk-UA" altLang="en-US" sz="2000" dirty="0">
                <a:latin typeface="Times New Roman" pitchFamily="18" charset="0"/>
              </a:rPr>
              <a:t> </a:t>
            </a:r>
            <a:r>
              <a:rPr lang="uk-UA" altLang="en-US" sz="2000" dirty="0" err="1">
                <a:latin typeface="Times New Roman" pitchFamily="18" charset="0"/>
              </a:rPr>
              <a:t>Перша:if</a:t>
            </a:r>
            <a:r>
              <a:rPr lang="uk-UA" altLang="en-US" sz="2000" dirty="0">
                <a:latin typeface="Times New Roman" pitchFamily="18" charset="0"/>
              </a:rPr>
              <a:t> (вирази) конструкція </a:t>
            </a:r>
          </a:p>
          <a:p>
            <a:pPr>
              <a:buFontTx/>
              <a:buNone/>
            </a:pPr>
            <a:r>
              <a:rPr lang="uk-UA" altLang="en-US" sz="2000" dirty="0">
                <a:latin typeface="Times New Roman" pitchFamily="18" charset="0"/>
              </a:rPr>
              <a:t>У цій формі інструкції </a:t>
            </a:r>
            <a:r>
              <a:rPr lang="uk-UA" altLang="en-US" sz="2000" dirty="0" err="1">
                <a:latin typeface="Times New Roman" pitchFamily="18" charset="0"/>
              </a:rPr>
              <a:t>if</a:t>
            </a:r>
            <a:r>
              <a:rPr lang="uk-UA" altLang="en-US" sz="2000" dirty="0">
                <a:latin typeface="Times New Roman" pitchFamily="18" charset="0"/>
              </a:rPr>
              <a:t> спочатку обчислюється вираз. Якщо отриманий результат рівний </a:t>
            </a:r>
            <a:r>
              <a:rPr lang="uk-UA" altLang="en-US" sz="2000" dirty="0" err="1">
                <a:latin typeface="Times New Roman" pitchFamily="18" charset="0"/>
              </a:rPr>
              <a:t>true</a:t>
            </a:r>
            <a:r>
              <a:rPr lang="uk-UA" altLang="en-US" sz="2000" dirty="0">
                <a:latin typeface="Times New Roman" pitchFamily="18" charset="0"/>
              </a:rPr>
              <a:t> або може бути перетворений в </a:t>
            </a:r>
            <a:r>
              <a:rPr lang="uk-UA" altLang="en-US" sz="2000" dirty="0" err="1">
                <a:latin typeface="Times New Roman" pitchFamily="18" charset="0"/>
              </a:rPr>
              <a:t>true</a:t>
            </a:r>
            <a:r>
              <a:rPr lang="uk-UA" altLang="en-US" sz="2000" dirty="0">
                <a:latin typeface="Times New Roman" pitchFamily="18" charset="0"/>
              </a:rPr>
              <a:t>, то виконується інструкція. Якщо вираз рівний </a:t>
            </a:r>
            <a:r>
              <a:rPr lang="uk-UA" altLang="en-US" sz="2000" dirty="0" err="1">
                <a:latin typeface="Times New Roman" pitchFamily="18" charset="0"/>
              </a:rPr>
              <a:t>false</a:t>
            </a:r>
            <a:r>
              <a:rPr lang="uk-UA" altLang="en-US" sz="2000" dirty="0">
                <a:latin typeface="Times New Roman" pitchFamily="18" charset="0"/>
              </a:rPr>
              <a:t> або перетвориться в </a:t>
            </a:r>
            <a:r>
              <a:rPr lang="uk-UA" altLang="en-US" sz="2000" dirty="0" err="1">
                <a:latin typeface="Times New Roman" pitchFamily="18" charset="0"/>
              </a:rPr>
              <a:t>false</a:t>
            </a:r>
            <a:r>
              <a:rPr lang="uk-UA" altLang="en-US" sz="2000" dirty="0">
                <a:latin typeface="Times New Roman" pitchFamily="18" charset="0"/>
              </a:rPr>
              <a:t>, то інструкція не виконується.</a:t>
            </a:r>
          </a:p>
          <a:p>
            <a:r>
              <a:rPr lang="uk-UA" altLang="en-US" sz="1800" dirty="0">
                <a:latin typeface="Times New Roman" pitchFamily="18" charset="0"/>
              </a:rPr>
              <a:t>Наприклад:</a:t>
            </a:r>
          </a:p>
          <a:p>
            <a:pPr>
              <a:buFontTx/>
              <a:buNone/>
            </a:pPr>
            <a:r>
              <a:rPr lang="uk-UA" altLang="en-US" sz="1800" dirty="0" err="1">
                <a:latin typeface="Times New Roman" pitchFamily="18" charset="0"/>
              </a:rPr>
              <a:t>if</a:t>
            </a:r>
            <a:r>
              <a:rPr lang="uk-UA" altLang="en-US" sz="1800" dirty="0">
                <a:latin typeface="Times New Roman" pitchFamily="18" charset="0"/>
              </a:rPr>
              <a:t> ((</a:t>
            </a:r>
            <a:r>
              <a:rPr lang="uk-UA" altLang="en-US" sz="1800" dirty="0" err="1">
                <a:latin typeface="Times New Roman" pitchFamily="18" charset="0"/>
              </a:rPr>
              <a:t>address</a:t>
            </a:r>
            <a:r>
              <a:rPr lang="uk-UA" altLang="en-US" sz="1800" dirty="0">
                <a:latin typeface="Times New Roman" pitchFamily="18" charset="0"/>
              </a:rPr>
              <a:t> == </a:t>
            </a:r>
            <a:r>
              <a:rPr lang="uk-UA" altLang="en-US" sz="1800" dirty="0" err="1">
                <a:latin typeface="Times New Roman" pitchFamily="18" charset="0"/>
              </a:rPr>
              <a:t>null</a:t>
            </a:r>
            <a:r>
              <a:rPr lang="uk-UA" altLang="en-US" sz="1800" dirty="0">
                <a:latin typeface="Times New Roman" pitchFamily="18" charset="0"/>
              </a:rPr>
              <a:t>) || (</a:t>
            </a:r>
            <a:r>
              <a:rPr lang="uk-UA" altLang="en-US" sz="1800" dirty="0" err="1">
                <a:latin typeface="Times New Roman" pitchFamily="18" charset="0"/>
              </a:rPr>
              <a:t>address</a:t>
            </a:r>
            <a:r>
              <a:rPr lang="uk-UA" altLang="en-US" sz="1800" dirty="0">
                <a:latin typeface="Times New Roman" pitchFamily="18" charset="0"/>
              </a:rPr>
              <a:t> == "")) {</a:t>
            </a:r>
          </a:p>
          <a:p>
            <a:pPr>
              <a:buFontTx/>
              <a:buNone/>
            </a:pPr>
            <a:r>
              <a:rPr lang="uk-UA" altLang="en-US" sz="1800" dirty="0">
                <a:latin typeface="Times New Roman" pitchFamily="18" charset="0"/>
              </a:rPr>
              <a:t>    </a:t>
            </a:r>
            <a:r>
              <a:rPr lang="uk-UA" altLang="en-US" sz="1800" dirty="0" err="1">
                <a:latin typeface="Times New Roman" pitchFamily="18" charset="0"/>
              </a:rPr>
              <a:t>address</a:t>
            </a:r>
            <a:r>
              <a:rPr lang="uk-UA" altLang="en-US" sz="1800" dirty="0">
                <a:latin typeface="Times New Roman" pitchFamily="18" charset="0"/>
              </a:rPr>
              <a:t> = "</a:t>
            </a:r>
            <a:r>
              <a:rPr lang="uk-UA" altLang="en-US" sz="1800" dirty="0" err="1">
                <a:latin typeface="Times New Roman" pitchFamily="18" charset="0"/>
              </a:rPr>
              <a:t>undefined</a:t>
            </a:r>
            <a:r>
              <a:rPr lang="uk-UA" altLang="en-US" sz="1800" dirty="0">
                <a:latin typeface="Times New Roman" pitchFamily="18" charset="0"/>
              </a:rPr>
              <a:t>";</a:t>
            </a:r>
          </a:p>
          <a:p>
            <a:pPr>
              <a:buFontTx/>
              <a:buNone/>
            </a:pPr>
            <a:r>
              <a:rPr lang="uk-UA" altLang="en-US" sz="1800" dirty="0">
                <a:latin typeface="Times New Roman" pitchFamily="18" charset="0"/>
              </a:rPr>
              <a:t>    </a:t>
            </a:r>
            <a:r>
              <a:rPr lang="uk-UA" altLang="en-US" sz="1800" dirty="0" err="1">
                <a:latin typeface="Times New Roman" pitchFamily="18" charset="0"/>
              </a:rPr>
              <a:t>alert</a:t>
            </a:r>
            <a:r>
              <a:rPr lang="uk-UA" altLang="en-US" sz="1800" dirty="0">
                <a:latin typeface="Times New Roman" pitchFamily="18" charset="0"/>
              </a:rPr>
              <a:t>(" Будь ласка, укажіть поштову адресу.");}</a:t>
            </a:r>
          </a:p>
          <a:p>
            <a:pPr>
              <a:buFontTx/>
              <a:buNone/>
            </a:pPr>
            <a:endParaRPr lang="uk-UA" altLang="en-US" sz="1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9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20" y="-281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кутник 1"/>
          <p:cNvSpPr/>
          <p:nvPr/>
        </p:nvSpPr>
        <p:spPr>
          <a:xfrm>
            <a:off x="7705897" y="1410126"/>
            <a:ext cx="43247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uk-UA" altLang="en-US" sz="2400" dirty="0">
                <a:solidFill>
                  <a:srgbClr val="0070C0"/>
                </a:solidFill>
                <a:latin typeface="Times New Roman" pitchFamily="18" charset="0"/>
              </a:rPr>
              <a:t>Базові керуючі конструкції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AutoShape 6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Прямокутник 2"/>
          <p:cNvSpPr/>
          <p:nvPr/>
        </p:nvSpPr>
        <p:spPr>
          <a:xfrm>
            <a:off x="6193344" y="17100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0" name="Прямокутник 9"/>
          <p:cNvSpPr/>
          <p:nvPr/>
        </p:nvSpPr>
        <p:spPr>
          <a:xfrm>
            <a:off x="6410960" y="169068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16000" y="2605087"/>
            <a:ext cx="805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  </a:t>
            </a:r>
          </a:p>
        </p:txBody>
      </p:sp>
      <p:sp>
        <p:nvSpPr>
          <p:cNvPr id="11" name="Rectangle 3"/>
          <p:cNvSpPr txBox="1">
            <a:spLocks/>
          </p:cNvSpPr>
          <p:nvPr/>
        </p:nvSpPr>
        <p:spPr>
          <a:xfrm>
            <a:off x="460375" y="2029241"/>
            <a:ext cx="8229600" cy="41861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80000"/>
              </a:lnSpc>
            </a:pPr>
            <a:r>
              <a:rPr lang="uk-UA" altLang="en-US" sz="1800" dirty="0">
                <a:latin typeface="Times New Roman" pitchFamily="18" charset="0"/>
              </a:rPr>
              <a:t>Друга форма конструкції </a:t>
            </a:r>
            <a:r>
              <a:rPr lang="uk-UA" altLang="en-US" sz="1800" dirty="0" err="1">
                <a:latin typeface="Times New Roman" pitchFamily="18" charset="0"/>
              </a:rPr>
              <a:t>if</a:t>
            </a:r>
            <a:r>
              <a:rPr lang="uk-UA" altLang="en-US" sz="1800" dirty="0">
                <a:latin typeface="Times New Roman" pitchFamily="18" charset="0"/>
              </a:rPr>
              <a:t> </a:t>
            </a:r>
            <a:r>
              <a:rPr lang="ru-RU" altLang="en-US" sz="1800" dirty="0">
                <a:latin typeface="Times New Roman" pitchFamily="18" charset="0"/>
              </a:rPr>
              <a:t>в</a:t>
            </a:r>
            <a:r>
              <a:rPr lang="uk-UA" altLang="en-US" sz="1800" dirty="0">
                <a:latin typeface="Times New Roman" pitchFamily="18" charset="0"/>
              </a:rPr>
              <a:t>водить конструкцію </a:t>
            </a:r>
            <a:r>
              <a:rPr lang="uk-UA" altLang="en-US" sz="1800" dirty="0" err="1">
                <a:latin typeface="Times New Roman" pitchFamily="18" charset="0"/>
              </a:rPr>
              <a:t>else</a:t>
            </a:r>
            <a:r>
              <a:rPr lang="uk-UA" altLang="en-US" sz="1800" dirty="0">
                <a:latin typeface="Times New Roman" pitchFamily="18" charset="0"/>
              </a:rPr>
              <a:t>, що виконується в тих випадках, коли вира</a:t>
            </a:r>
            <a:r>
              <a:rPr lang="ru-RU" altLang="en-US" sz="1800" dirty="0">
                <a:latin typeface="Times New Roman" pitchFamily="18" charset="0"/>
              </a:rPr>
              <a:t>з</a:t>
            </a:r>
            <a:r>
              <a:rPr lang="uk-UA" altLang="en-US" sz="1800" dirty="0">
                <a:latin typeface="Times New Roman" pitchFamily="18" charset="0"/>
              </a:rPr>
              <a:t> </a:t>
            </a:r>
            <a:r>
              <a:rPr lang="uk-UA" altLang="en-US" sz="1800" dirty="0" err="1">
                <a:latin typeface="Times New Roman" pitchFamily="18" charset="0"/>
              </a:rPr>
              <a:t>рівн</a:t>
            </a:r>
            <a:r>
              <a:rPr lang="ru-RU" altLang="en-US" sz="1800" dirty="0" err="1">
                <a:latin typeface="Times New Roman" pitchFamily="18" charset="0"/>
              </a:rPr>
              <a:t>ий</a:t>
            </a:r>
            <a:r>
              <a:rPr lang="uk-UA" altLang="en-US" sz="1800" dirty="0">
                <a:latin typeface="Times New Roman" pitchFamily="18" charset="0"/>
              </a:rPr>
              <a:t> </a:t>
            </a:r>
            <a:r>
              <a:rPr lang="uk-UA" altLang="en-US" sz="1800" dirty="0" err="1">
                <a:latin typeface="Times New Roman" pitchFamily="18" charset="0"/>
              </a:rPr>
              <a:t>false</a:t>
            </a:r>
            <a:r>
              <a:rPr lang="uk-UA" altLang="en-US" sz="1800" dirty="0">
                <a:latin typeface="Times New Roman" pitchFamily="18" charset="0"/>
              </a:rPr>
              <a:t>. Її синтаксис: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uk-UA" altLang="en-US" sz="1800" dirty="0" err="1">
                <a:latin typeface="Times New Roman" pitchFamily="18" charset="0"/>
              </a:rPr>
              <a:t>if</a:t>
            </a:r>
            <a:r>
              <a:rPr lang="uk-UA" altLang="en-US" sz="1800" dirty="0">
                <a:latin typeface="Times New Roman" pitchFamily="18" charset="0"/>
              </a:rPr>
              <a:t> (вира</a:t>
            </a:r>
            <a:r>
              <a:rPr lang="ru-RU" altLang="en-US" sz="1800" dirty="0">
                <a:latin typeface="Times New Roman" pitchFamily="18" charset="0"/>
              </a:rPr>
              <a:t>з</a:t>
            </a:r>
            <a:r>
              <a:rPr lang="uk-UA" altLang="en-US" sz="1800" dirty="0"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uk-UA" altLang="en-US" sz="1800" dirty="0">
                <a:latin typeface="Times New Roman" pitchFamily="18" charset="0"/>
              </a:rPr>
              <a:t>    інструкція1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uk-UA" altLang="en-US" sz="1800" dirty="0" err="1">
                <a:latin typeface="Times New Roman" pitchFamily="18" charset="0"/>
              </a:rPr>
              <a:t>else</a:t>
            </a:r>
            <a:endParaRPr lang="uk-UA" altLang="en-US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uk-UA" altLang="en-US" sz="1800" dirty="0">
                <a:latin typeface="Times New Roman" pitchFamily="18" charset="0"/>
              </a:rPr>
              <a:t>    інструкція2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uk-UA" altLang="en-US" sz="1800" dirty="0" err="1">
                <a:latin typeface="Times New Roman" pitchFamily="18" charset="0"/>
              </a:rPr>
              <a:t>if</a:t>
            </a:r>
            <a:r>
              <a:rPr lang="uk-UA" altLang="en-US" sz="1800" dirty="0">
                <a:latin typeface="Times New Roman" pitchFamily="18" charset="0"/>
              </a:rPr>
              <a:t> (</a:t>
            </a:r>
            <a:r>
              <a:rPr lang="uk-UA" altLang="en-US" sz="1800" dirty="0" err="1">
                <a:latin typeface="Times New Roman" pitchFamily="18" charset="0"/>
              </a:rPr>
              <a:t>username</a:t>
            </a:r>
            <a:r>
              <a:rPr lang="uk-UA" altLang="en-US" sz="1800" dirty="0">
                <a:latin typeface="Times New Roman" pitchFamily="18" charset="0"/>
              </a:rPr>
              <a:t> != </a:t>
            </a:r>
            <a:r>
              <a:rPr lang="uk-UA" altLang="en-US" sz="1800" dirty="0" err="1">
                <a:latin typeface="Times New Roman" pitchFamily="18" charset="0"/>
              </a:rPr>
              <a:t>null</a:t>
            </a:r>
            <a:r>
              <a:rPr lang="uk-UA" altLang="en-US" sz="1800" dirty="0"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uk-UA" altLang="en-US" sz="1800" dirty="0">
                <a:latin typeface="Times New Roman" pitchFamily="18" charset="0"/>
              </a:rPr>
              <a:t>    </a:t>
            </a:r>
            <a:r>
              <a:rPr lang="uk-UA" altLang="en-US" sz="1800" dirty="0" err="1">
                <a:latin typeface="Times New Roman" pitchFamily="18" charset="0"/>
              </a:rPr>
              <a:t>alert</a:t>
            </a:r>
            <a:r>
              <a:rPr lang="uk-UA" altLang="en-US" sz="1800" dirty="0">
                <a:latin typeface="Times New Roman" pitchFamily="18" charset="0"/>
              </a:rPr>
              <a:t>("Привіт " + </a:t>
            </a:r>
            <a:r>
              <a:rPr lang="uk-UA" altLang="en-US" sz="1800" dirty="0" err="1">
                <a:latin typeface="Times New Roman" pitchFamily="18" charset="0"/>
              </a:rPr>
              <a:t>username</a:t>
            </a:r>
            <a:r>
              <a:rPr lang="uk-UA" altLang="en-US" sz="1800" dirty="0">
                <a:latin typeface="Times New Roman" pitchFamily="18" charset="0"/>
              </a:rPr>
              <a:t> + "\n</a:t>
            </a:r>
            <a:r>
              <a:rPr lang="ru-RU" altLang="en-US" sz="1800" dirty="0">
                <a:latin typeface="Times New Roman" pitchFamily="18" charset="0"/>
              </a:rPr>
              <a:t> </a:t>
            </a:r>
            <a:r>
              <a:rPr lang="ru-RU" altLang="en-US" sz="1800" dirty="0" err="1">
                <a:latin typeface="Times New Roman" pitchFamily="18" charset="0"/>
              </a:rPr>
              <a:t>Ласкаво</a:t>
            </a:r>
            <a:r>
              <a:rPr lang="ru-RU" altLang="en-US" sz="1800" dirty="0">
                <a:latin typeface="Times New Roman" pitchFamily="18" charset="0"/>
              </a:rPr>
              <a:t> прошу</a:t>
            </a:r>
            <a:r>
              <a:rPr lang="uk-UA" altLang="en-US" sz="1800" dirty="0">
                <a:latin typeface="Times New Roman" pitchFamily="18" charset="0"/>
              </a:rPr>
              <a:t> на мою домашню сторінку.");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uk-UA" altLang="en-US" sz="1800" dirty="0" err="1">
                <a:latin typeface="Times New Roman" pitchFamily="18" charset="0"/>
              </a:rPr>
              <a:t>else</a:t>
            </a:r>
            <a:r>
              <a:rPr lang="uk-UA" altLang="en-US" sz="1800" dirty="0">
                <a:latin typeface="Times New Roman" pitchFamily="18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uk-UA" altLang="en-US" sz="1800" dirty="0">
                <a:latin typeface="Times New Roman" pitchFamily="18" charset="0"/>
              </a:rPr>
              <a:t>    </a:t>
            </a:r>
            <a:r>
              <a:rPr lang="uk-UA" altLang="en-US" sz="1800" dirty="0" err="1">
                <a:latin typeface="Times New Roman" pitchFamily="18" charset="0"/>
              </a:rPr>
              <a:t>username</a:t>
            </a:r>
            <a:r>
              <a:rPr lang="uk-UA" altLang="en-US" sz="1800" dirty="0">
                <a:latin typeface="Times New Roman" pitchFamily="18" charset="0"/>
              </a:rPr>
              <a:t> = </a:t>
            </a:r>
            <a:r>
              <a:rPr lang="uk-UA" altLang="en-US" sz="1800" dirty="0" err="1">
                <a:latin typeface="Times New Roman" pitchFamily="18" charset="0"/>
              </a:rPr>
              <a:t>prompt</a:t>
            </a:r>
            <a:r>
              <a:rPr lang="uk-UA" altLang="en-US" sz="1800" dirty="0">
                <a:latin typeface="Times New Roman" pitchFamily="18" charset="0"/>
              </a:rPr>
              <a:t>(" Ласкаво просимо!\n Як вас кличуть?");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uk-UA" altLang="en-US" sz="1800" dirty="0">
                <a:latin typeface="Times New Roman" pitchFamily="18" charset="0"/>
              </a:rPr>
              <a:t>    </a:t>
            </a:r>
            <a:r>
              <a:rPr lang="uk-UA" altLang="en-US" sz="1800" dirty="0" err="1">
                <a:latin typeface="Times New Roman" pitchFamily="18" charset="0"/>
              </a:rPr>
              <a:t>alert</a:t>
            </a:r>
            <a:r>
              <a:rPr lang="uk-UA" altLang="en-US" sz="1800" dirty="0">
                <a:latin typeface="Times New Roman" pitchFamily="18" charset="0"/>
              </a:rPr>
              <a:t>("Привіт " + </a:t>
            </a:r>
            <a:r>
              <a:rPr lang="uk-UA" altLang="en-US" sz="1800" dirty="0" err="1">
                <a:latin typeface="Times New Roman" pitchFamily="18" charset="0"/>
              </a:rPr>
              <a:t>username</a:t>
            </a:r>
            <a:r>
              <a:rPr lang="uk-UA" altLang="en-US" sz="1800" dirty="0">
                <a:latin typeface="Times New Roman" pitchFamily="18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uk-UA" altLang="en-US" sz="1800" dirty="0">
                <a:latin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381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20" y="-281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кутник 1"/>
          <p:cNvSpPr/>
          <p:nvPr/>
        </p:nvSpPr>
        <p:spPr>
          <a:xfrm>
            <a:off x="7955280" y="1410126"/>
            <a:ext cx="4075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uk-UA" altLang="en-US" sz="2400" dirty="0">
                <a:solidFill>
                  <a:srgbClr val="0070C0"/>
                </a:solidFill>
                <a:latin typeface="Times New Roman" pitchFamily="18" charset="0"/>
              </a:rPr>
              <a:t>Базові керуючі конструкції</a:t>
            </a:r>
            <a:endParaRPr lang="en-US" sz="2400" dirty="0">
              <a:solidFill>
                <a:srgbClr val="0070C0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AutoShape 6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Прямокутник 2"/>
          <p:cNvSpPr/>
          <p:nvPr/>
        </p:nvSpPr>
        <p:spPr>
          <a:xfrm>
            <a:off x="6193344" y="17100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0" name="Прямокутник 9"/>
          <p:cNvSpPr/>
          <p:nvPr/>
        </p:nvSpPr>
        <p:spPr>
          <a:xfrm>
            <a:off x="6410960" y="169068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16000" y="2605087"/>
            <a:ext cx="805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  </a:t>
            </a:r>
          </a:p>
        </p:txBody>
      </p:sp>
      <p:sp>
        <p:nvSpPr>
          <p:cNvPr id="11" name="Rectangle 3"/>
          <p:cNvSpPr txBox="1">
            <a:spLocks/>
          </p:cNvSpPr>
          <p:nvPr/>
        </p:nvSpPr>
        <p:spPr>
          <a:xfrm>
            <a:off x="307975" y="1871791"/>
            <a:ext cx="8713788" cy="47598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FontTx/>
              <a:buNone/>
            </a:pPr>
            <a:r>
              <a:rPr lang="ru-RU" altLang="en-US" sz="1400" dirty="0">
                <a:latin typeface="Times New Roman" pitchFamily="18" charset="0"/>
              </a:rPr>
              <a:t>Я</a:t>
            </a:r>
            <a:r>
              <a:rPr lang="uk-UA" altLang="en-US" sz="1400" dirty="0" err="1">
                <a:latin typeface="Times New Roman" pitchFamily="18" charset="0"/>
              </a:rPr>
              <a:t>кщо</a:t>
            </a:r>
            <a:r>
              <a:rPr lang="uk-UA" altLang="en-US" sz="1400" dirty="0">
                <a:latin typeface="Times New Roman" pitchFamily="18" charset="0"/>
              </a:rPr>
              <a:t> потрібно виконати один з багатьох фрагментів коду</a:t>
            </a:r>
            <a:r>
              <a:rPr lang="ru-RU" altLang="en-US" sz="1400" dirty="0">
                <a:latin typeface="Times New Roman" pitchFamily="18" charset="0"/>
              </a:rPr>
              <a:t> то </a:t>
            </a:r>
            <a:r>
              <a:rPr lang="ru-RU" altLang="en-US" sz="1400" dirty="0" err="1">
                <a:latin typeface="Times New Roman" pitchFamily="18" charset="0"/>
              </a:rPr>
              <a:t>можливим</a:t>
            </a:r>
            <a:r>
              <a:rPr lang="uk-UA" altLang="en-US" sz="1400" dirty="0">
                <a:latin typeface="Times New Roman" pitchFamily="18" charset="0"/>
              </a:rPr>
              <a:t> </a:t>
            </a:r>
            <a:r>
              <a:rPr lang="uk-UA" altLang="en-US" sz="1400" dirty="0" err="1">
                <a:latin typeface="Times New Roman" pitchFamily="18" charset="0"/>
              </a:rPr>
              <a:t>спос</a:t>
            </a:r>
            <a:r>
              <a:rPr lang="ru-RU" altLang="en-US" sz="1400" dirty="0">
                <a:latin typeface="Times New Roman" pitchFamily="18" charset="0"/>
              </a:rPr>
              <a:t>о</a:t>
            </a:r>
            <a:r>
              <a:rPr lang="uk-UA" altLang="en-US" sz="1400" dirty="0">
                <a:latin typeface="Times New Roman" pitchFamily="18" charset="0"/>
              </a:rPr>
              <a:t>б</a:t>
            </a:r>
            <a:r>
              <a:rPr lang="ru-RU" altLang="en-US" sz="1400" dirty="0">
                <a:latin typeface="Times New Roman" pitchFamily="18" charset="0"/>
              </a:rPr>
              <a:t>ом</a:t>
            </a:r>
            <a:r>
              <a:rPr lang="uk-UA" altLang="en-US" sz="1400" dirty="0">
                <a:latin typeface="Times New Roman" pitchFamily="18" charset="0"/>
              </a:rPr>
              <a:t> зробити це полягає в застосуванні інструкції </a:t>
            </a:r>
            <a:r>
              <a:rPr lang="uk-UA" altLang="en-US" sz="1400" dirty="0" err="1">
                <a:latin typeface="Times New Roman" pitchFamily="18" charset="0"/>
              </a:rPr>
              <a:t>else</a:t>
            </a:r>
            <a:r>
              <a:rPr lang="uk-UA" altLang="en-US" sz="1400" dirty="0">
                <a:latin typeface="Times New Roman" pitchFamily="18" charset="0"/>
              </a:rPr>
              <a:t> </a:t>
            </a:r>
            <a:r>
              <a:rPr lang="uk-UA" altLang="en-US" sz="1400" dirty="0" err="1">
                <a:latin typeface="Times New Roman" pitchFamily="18" charset="0"/>
              </a:rPr>
              <a:t>if</a:t>
            </a:r>
            <a:r>
              <a:rPr lang="uk-UA" altLang="en-US" sz="1400" dirty="0">
                <a:latin typeface="Times New Roman" pitchFamily="18" charset="0"/>
              </a:rPr>
              <a:t>.</a:t>
            </a:r>
          </a:p>
          <a:p>
            <a:pPr>
              <a:buFontTx/>
              <a:buNone/>
            </a:pPr>
            <a:r>
              <a:rPr lang="uk-UA" altLang="en-US" sz="1400" dirty="0" err="1">
                <a:latin typeface="Times New Roman" pitchFamily="18" charset="0"/>
              </a:rPr>
              <a:t>if</a:t>
            </a:r>
            <a:r>
              <a:rPr lang="uk-UA" altLang="en-US" sz="1400" dirty="0">
                <a:latin typeface="Times New Roman" pitchFamily="18" charset="0"/>
              </a:rPr>
              <a:t> (n == 1) {</a:t>
            </a:r>
          </a:p>
          <a:p>
            <a:pPr>
              <a:buFontTx/>
              <a:buNone/>
            </a:pPr>
            <a:r>
              <a:rPr lang="uk-UA" altLang="en-US" sz="1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    // Виконуємо блок коду 1</a:t>
            </a:r>
          </a:p>
          <a:p>
            <a:pPr>
              <a:buFontTx/>
              <a:buNone/>
            </a:pPr>
            <a:r>
              <a:rPr lang="uk-UA" altLang="en-US" sz="1400" dirty="0">
                <a:latin typeface="Times New Roman" pitchFamily="18" charset="0"/>
              </a:rPr>
              <a:t>}</a:t>
            </a:r>
          </a:p>
          <a:p>
            <a:pPr>
              <a:buFontTx/>
              <a:buNone/>
            </a:pPr>
            <a:r>
              <a:rPr lang="uk-UA" altLang="en-US" sz="1400" dirty="0" err="1">
                <a:latin typeface="Times New Roman" pitchFamily="18" charset="0"/>
              </a:rPr>
              <a:t>else</a:t>
            </a:r>
            <a:r>
              <a:rPr lang="uk-UA" altLang="en-US" sz="1400" dirty="0">
                <a:latin typeface="Times New Roman" pitchFamily="18" charset="0"/>
              </a:rPr>
              <a:t> </a:t>
            </a:r>
            <a:r>
              <a:rPr lang="uk-UA" altLang="en-US" sz="1400" dirty="0" err="1">
                <a:latin typeface="Times New Roman" pitchFamily="18" charset="0"/>
              </a:rPr>
              <a:t>if</a:t>
            </a:r>
            <a:r>
              <a:rPr lang="uk-UA" altLang="en-US" sz="1400" dirty="0">
                <a:latin typeface="Times New Roman" pitchFamily="18" charset="0"/>
              </a:rPr>
              <a:t> (n == 2) {</a:t>
            </a:r>
          </a:p>
          <a:p>
            <a:pPr>
              <a:buFontTx/>
              <a:buNone/>
            </a:pPr>
            <a:r>
              <a:rPr lang="uk-UA" altLang="en-US" sz="1400" dirty="0">
                <a:latin typeface="Times New Roman" pitchFamily="18" charset="0"/>
              </a:rPr>
              <a:t>    </a:t>
            </a:r>
            <a:r>
              <a:rPr lang="uk-UA" altLang="en-US" sz="1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// Виконуємо блок коду 2</a:t>
            </a:r>
          </a:p>
          <a:p>
            <a:pPr>
              <a:buFontTx/>
              <a:buNone/>
            </a:pPr>
            <a:r>
              <a:rPr lang="uk-UA" altLang="en-US" sz="1400" dirty="0">
                <a:latin typeface="Times New Roman" pitchFamily="18" charset="0"/>
              </a:rPr>
              <a:t>}</a:t>
            </a:r>
          </a:p>
          <a:p>
            <a:pPr>
              <a:buFontTx/>
              <a:buNone/>
            </a:pPr>
            <a:r>
              <a:rPr lang="uk-UA" altLang="en-US" sz="1400" dirty="0" err="1">
                <a:latin typeface="Times New Roman" pitchFamily="18" charset="0"/>
              </a:rPr>
              <a:t>else</a:t>
            </a:r>
            <a:r>
              <a:rPr lang="uk-UA" altLang="en-US" sz="1400" dirty="0">
                <a:latin typeface="Times New Roman" pitchFamily="18" charset="0"/>
              </a:rPr>
              <a:t> </a:t>
            </a:r>
            <a:r>
              <a:rPr lang="uk-UA" altLang="en-US" sz="1400" dirty="0" err="1">
                <a:latin typeface="Times New Roman" pitchFamily="18" charset="0"/>
              </a:rPr>
              <a:t>if</a:t>
            </a:r>
            <a:r>
              <a:rPr lang="uk-UA" altLang="en-US" sz="1400" dirty="0">
                <a:latin typeface="Times New Roman" pitchFamily="18" charset="0"/>
              </a:rPr>
              <a:t> (n == 3) {</a:t>
            </a:r>
          </a:p>
          <a:p>
            <a:pPr>
              <a:buFontTx/>
              <a:buNone/>
            </a:pPr>
            <a:r>
              <a:rPr lang="uk-UA" altLang="en-US" sz="1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    // Виконуємо блок коду 3</a:t>
            </a:r>
          </a:p>
          <a:p>
            <a:pPr>
              <a:buFontTx/>
              <a:buNone/>
            </a:pPr>
            <a:r>
              <a:rPr lang="uk-UA" altLang="en-US" sz="1400" dirty="0">
                <a:latin typeface="Times New Roman" pitchFamily="18" charset="0"/>
              </a:rPr>
              <a:t>}</a:t>
            </a:r>
          </a:p>
          <a:p>
            <a:pPr>
              <a:buFontTx/>
              <a:buNone/>
            </a:pPr>
            <a:r>
              <a:rPr lang="uk-UA" altLang="en-US" sz="1400" dirty="0" err="1">
                <a:latin typeface="Times New Roman" pitchFamily="18" charset="0"/>
              </a:rPr>
              <a:t>else</a:t>
            </a:r>
            <a:r>
              <a:rPr lang="uk-UA" altLang="en-US" sz="1400" dirty="0">
                <a:latin typeface="Times New Roman" pitchFamily="18" charset="0"/>
              </a:rPr>
              <a:t> {</a:t>
            </a:r>
          </a:p>
          <a:p>
            <a:pPr>
              <a:buFontTx/>
              <a:buNone/>
            </a:pPr>
            <a:r>
              <a:rPr lang="uk-UA" altLang="en-US" sz="1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    // Якщо всі решта умов </a:t>
            </a:r>
            <a:r>
              <a:rPr lang="uk-UA" altLang="en-US" sz="1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else</a:t>
            </a:r>
            <a:r>
              <a:rPr lang="uk-UA" altLang="en-US" sz="1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 не виконуються, виконуємо блок 4</a:t>
            </a:r>
          </a:p>
          <a:p>
            <a:pPr>
              <a:buFontTx/>
              <a:buNone/>
            </a:pPr>
            <a:r>
              <a:rPr lang="uk-UA" altLang="en-US" sz="1400" dirty="0">
                <a:latin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21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20" y="-281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кутник 1"/>
          <p:cNvSpPr/>
          <p:nvPr/>
        </p:nvSpPr>
        <p:spPr>
          <a:xfrm>
            <a:off x="8803341" y="1410126"/>
            <a:ext cx="3227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uk-UA" altLang="en-US" sz="2400" dirty="0">
                <a:solidFill>
                  <a:srgbClr val="0070C0"/>
                </a:solidFill>
                <a:latin typeface="Times New Roman" pitchFamily="18" charset="0"/>
              </a:rPr>
              <a:t>Конструкція </a:t>
            </a:r>
            <a:r>
              <a:rPr lang="uk-UA" altLang="en-US" sz="2400" dirty="0" err="1">
                <a:solidFill>
                  <a:srgbClr val="0070C0"/>
                </a:solidFill>
                <a:latin typeface="Times New Roman" pitchFamily="18" charset="0"/>
              </a:rPr>
              <a:t>switch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AutoShape 6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Прямокутник 2"/>
          <p:cNvSpPr/>
          <p:nvPr/>
        </p:nvSpPr>
        <p:spPr>
          <a:xfrm>
            <a:off x="6193344" y="17100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0" name="Прямокутник 9"/>
          <p:cNvSpPr/>
          <p:nvPr/>
        </p:nvSpPr>
        <p:spPr>
          <a:xfrm>
            <a:off x="6410960" y="169068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16000" y="2605087"/>
            <a:ext cx="805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  </a:t>
            </a:r>
          </a:p>
        </p:txBody>
      </p:sp>
      <p:sp>
        <p:nvSpPr>
          <p:cNvPr id="11" name="Rectangle 3"/>
          <p:cNvSpPr txBox="1">
            <a:spLocks/>
          </p:cNvSpPr>
          <p:nvPr/>
        </p:nvSpPr>
        <p:spPr>
          <a:xfrm>
            <a:off x="307975" y="1403029"/>
            <a:ext cx="8713787" cy="5949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80000"/>
              </a:lnSpc>
              <a:buFontTx/>
              <a:buNone/>
            </a:pPr>
            <a:r>
              <a:rPr lang="uk-UA" altLang="en-US" sz="1800" b="1" dirty="0" err="1">
                <a:latin typeface="Times New Roman" pitchFamily="18" charset="0"/>
              </a:rPr>
              <a:t>switch</a:t>
            </a:r>
            <a:r>
              <a:rPr lang="uk-UA" altLang="en-US" sz="1800" b="1" dirty="0">
                <a:latin typeface="Times New Roman" pitchFamily="18" charset="0"/>
              </a:rPr>
              <a:t>(вираз) {    конструкції }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uk-UA" altLang="en-US" sz="1400" dirty="0">
                <a:latin typeface="Times New Roman" pitchFamily="18" charset="0"/>
              </a:rPr>
              <a:t>Коли виконується конструкція </a:t>
            </a:r>
            <a:r>
              <a:rPr lang="uk-UA" altLang="en-US" sz="1400" dirty="0" err="1">
                <a:latin typeface="Times New Roman" pitchFamily="18" charset="0"/>
              </a:rPr>
              <a:t>switch</a:t>
            </a:r>
            <a:r>
              <a:rPr lang="uk-UA" altLang="en-US" sz="1400" dirty="0">
                <a:latin typeface="Times New Roman" pitchFamily="18" charset="0"/>
              </a:rPr>
              <a:t>, вона обчислює значення виразу, а потім шукає мітку </a:t>
            </a:r>
            <a:r>
              <a:rPr lang="uk-UA" altLang="en-US" sz="1400" dirty="0" err="1">
                <a:latin typeface="Times New Roman" pitchFamily="18" charset="0"/>
              </a:rPr>
              <a:t>case</a:t>
            </a:r>
            <a:r>
              <a:rPr lang="uk-UA" altLang="en-US" sz="1400" dirty="0">
                <a:latin typeface="Times New Roman" pitchFamily="18" charset="0"/>
              </a:rPr>
              <a:t>, відповідну цьому значення. Як-що мітка знайдена, виконується блок коду, починаючи з </a:t>
            </a:r>
            <a:r>
              <a:rPr lang="uk-UA" altLang="en-US" sz="1400" dirty="0" err="1">
                <a:latin typeface="Times New Roman" pitchFamily="18" charset="0"/>
              </a:rPr>
              <a:t>інстру-кції</a:t>
            </a:r>
            <a:r>
              <a:rPr lang="uk-UA" altLang="en-US" sz="1400" dirty="0">
                <a:latin typeface="Times New Roman" pitchFamily="18" charset="0"/>
              </a:rPr>
              <a:t>, що за міткою </a:t>
            </a:r>
            <a:r>
              <a:rPr lang="uk-UA" altLang="en-US" sz="1400" dirty="0" err="1">
                <a:latin typeface="Times New Roman" pitchFamily="18" charset="0"/>
              </a:rPr>
              <a:t>case</a:t>
            </a:r>
            <a:r>
              <a:rPr lang="uk-UA" altLang="en-US" sz="1400" dirty="0">
                <a:latin typeface="Times New Roman" pitchFamily="18" charset="0"/>
              </a:rPr>
              <a:t>. Якщо мітка </a:t>
            </a:r>
            <a:r>
              <a:rPr lang="uk-UA" altLang="en-US" sz="1400" dirty="0" err="1">
                <a:latin typeface="Times New Roman" pitchFamily="18" charset="0"/>
              </a:rPr>
              <a:t>case</a:t>
            </a:r>
            <a:r>
              <a:rPr lang="uk-UA" altLang="en-US" sz="1400" dirty="0">
                <a:latin typeface="Times New Roman" pitchFamily="18" charset="0"/>
              </a:rPr>
              <a:t> з відповідним </a:t>
            </a:r>
            <a:r>
              <a:rPr lang="uk-UA" altLang="en-US" sz="1400" dirty="0" err="1">
                <a:latin typeface="Times New Roman" pitchFamily="18" charset="0"/>
              </a:rPr>
              <a:t>значен-ням</a:t>
            </a:r>
            <a:r>
              <a:rPr lang="uk-UA" altLang="en-US" sz="1400" dirty="0">
                <a:latin typeface="Times New Roman" pitchFamily="18" charset="0"/>
              </a:rPr>
              <a:t> не знайдена, виконання починається з першої інструкції, що за спеціальної міткою </a:t>
            </a:r>
            <a:r>
              <a:rPr lang="uk-UA" altLang="en-US" sz="1400" dirty="0" err="1">
                <a:latin typeface="Times New Roman" pitchFamily="18" charset="0"/>
              </a:rPr>
              <a:t>default</a:t>
            </a:r>
            <a:r>
              <a:rPr lang="uk-UA" altLang="en-US" sz="1400" dirty="0">
                <a:latin typeface="Times New Roman" pitchFamily="18" charset="0"/>
              </a:rPr>
              <a:t>:. Якщо мітки </a:t>
            </a:r>
            <a:r>
              <a:rPr lang="uk-UA" altLang="en-US" sz="1400" dirty="0" err="1">
                <a:latin typeface="Times New Roman" pitchFamily="18" charset="0"/>
              </a:rPr>
              <a:t>default</a:t>
            </a:r>
            <a:r>
              <a:rPr lang="uk-UA" altLang="en-US" sz="1400" dirty="0">
                <a:latin typeface="Times New Roman" pitchFamily="18" charset="0"/>
              </a:rPr>
              <a:t>: нема, блок коду пропускається цілком.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uk-UA" altLang="en-US" sz="1800" b="1" dirty="0" err="1">
                <a:latin typeface="Times New Roman" pitchFamily="18" charset="0"/>
              </a:rPr>
              <a:t>function</a:t>
            </a:r>
            <a:r>
              <a:rPr lang="uk-UA" altLang="en-US" sz="1800" b="1" dirty="0">
                <a:latin typeface="Times New Roman" pitchFamily="18" charset="0"/>
              </a:rPr>
              <a:t> </a:t>
            </a:r>
            <a:r>
              <a:rPr lang="uk-UA" altLang="en-US" sz="1800" b="1" dirty="0" err="1">
                <a:latin typeface="Times New Roman" pitchFamily="18" charset="0"/>
              </a:rPr>
              <a:t>convert</a:t>
            </a:r>
            <a:r>
              <a:rPr lang="uk-UA" altLang="en-US" sz="1800" b="1" dirty="0">
                <a:latin typeface="Times New Roman" pitchFamily="18" charset="0"/>
              </a:rPr>
              <a:t>(x) {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uk-UA" altLang="en-US" sz="1800" b="1" dirty="0">
                <a:latin typeface="Times New Roman" pitchFamily="18" charset="0"/>
              </a:rPr>
              <a:t>    </a:t>
            </a:r>
            <a:r>
              <a:rPr lang="uk-UA" altLang="en-US" sz="1800" b="1" dirty="0" err="1">
                <a:latin typeface="Times New Roman" pitchFamily="18" charset="0"/>
              </a:rPr>
              <a:t>switch</a:t>
            </a:r>
            <a:r>
              <a:rPr lang="uk-UA" altLang="en-US" sz="1800" b="1" dirty="0">
                <a:latin typeface="Times New Roman" pitchFamily="18" charset="0"/>
              </a:rPr>
              <a:t>(</a:t>
            </a:r>
            <a:r>
              <a:rPr lang="uk-UA" altLang="en-US" sz="1800" b="1" dirty="0" err="1">
                <a:latin typeface="Times New Roman" pitchFamily="18" charset="0"/>
              </a:rPr>
              <a:t>typeof</a:t>
            </a:r>
            <a:r>
              <a:rPr lang="uk-UA" altLang="en-US" sz="1800" b="1" dirty="0">
                <a:latin typeface="Times New Roman" pitchFamily="18" charset="0"/>
              </a:rPr>
              <a:t> x) {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uk-UA" altLang="en-US" sz="1800" b="1" dirty="0">
                <a:latin typeface="Times New Roman" pitchFamily="18" charset="0"/>
              </a:rPr>
              <a:t>        </a:t>
            </a:r>
            <a:r>
              <a:rPr lang="uk-UA" altLang="en-US" sz="1800" b="1" dirty="0" err="1">
                <a:latin typeface="Times New Roman" pitchFamily="18" charset="0"/>
              </a:rPr>
              <a:t>case</a:t>
            </a:r>
            <a:r>
              <a:rPr lang="uk-UA" altLang="en-US" sz="1800" b="1" dirty="0">
                <a:latin typeface="Times New Roman" pitchFamily="18" charset="0"/>
              </a:rPr>
              <a:t> '</a:t>
            </a:r>
            <a:r>
              <a:rPr lang="uk-UA" altLang="en-US" sz="1800" b="1" dirty="0" err="1">
                <a:latin typeface="Times New Roman" pitchFamily="18" charset="0"/>
              </a:rPr>
              <a:t>number</a:t>
            </a:r>
            <a:r>
              <a:rPr lang="uk-UA" altLang="en-US" sz="1800" b="1" dirty="0">
                <a:latin typeface="Times New Roman" pitchFamily="18" charset="0"/>
              </a:rPr>
              <a:t>':</a:t>
            </a:r>
            <a:r>
              <a:rPr lang="uk-UA" altLang="en-US" sz="1800" dirty="0">
                <a:latin typeface="Times New Roman" pitchFamily="18" charset="0"/>
              </a:rPr>
              <a:t>  </a:t>
            </a:r>
            <a:r>
              <a:rPr lang="uk-UA" altLang="en-US" sz="1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// Перетворимо число в ш</a:t>
            </a:r>
            <a:r>
              <a:rPr lang="ru-RU" altLang="en-US" sz="1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і</a:t>
            </a:r>
            <a:r>
              <a:rPr lang="uk-UA" altLang="en-US" sz="18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снадцяткове</a:t>
            </a:r>
            <a:r>
              <a:rPr lang="uk-UA" altLang="en-US" sz="1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 ціле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uk-UA" altLang="en-US" sz="1800" dirty="0">
                <a:latin typeface="Times New Roman" pitchFamily="18" charset="0"/>
              </a:rPr>
              <a:t>            </a:t>
            </a:r>
            <a:r>
              <a:rPr lang="uk-UA" altLang="en-US" sz="1800" b="1" dirty="0" err="1">
                <a:latin typeface="Times New Roman" pitchFamily="18" charset="0"/>
              </a:rPr>
              <a:t>return</a:t>
            </a:r>
            <a:r>
              <a:rPr lang="uk-UA" altLang="en-US" sz="1800" b="1" dirty="0">
                <a:latin typeface="Times New Roman" pitchFamily="18" charset="0"/>
              </a:rPr>
              <a:t> </a:t>
            </a:r>
            <a:r>
              <a:rPr lang="uk-UA" altLang="en-US" sz="1800" b="1" dirty="0" err="1">
                <a:latin typeface="Times New Roman" pitchFamily="18" charset="0"/>
              </a:rPr>
              <a:t>x.tostring</a:t>
            </a:r>
            <a:r>
              <a:rPr lang="uk-UA" altLang="en-US" sz="1800" b="1" dirty="0">
                <a:latin typeface="Times New Roman" pitchFamily="18" charset="0"/>
              </a:rPr>
              <a:t>(16);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uk-UA" altLang="en-US" sz="1800" dirty="0">
                <a:latin typeface="Times New Roman" pitchFamily="18" charset="0"/>
              </a:rPr>
              <a:t>        </a:t>
            </a:r>
            <a:r>
              <a:rPr lang="uk-UA" altLang="en-US" sz="1800" b="1" dirty="0" err="1">
                <a:latin typeface="Times New Roman" pitchFamily="18" charset="0"/>
              </a:rPr>
              <a:t>case</a:t>
            </a:r>
            <a:r>
              <a:rPr lang="uk-UA" altLang="en-US" sz="1800" b="1" dirty="0">
                <a:latin typeface="Times New Roman" pitchFamily="18" charset="0"/>
              </a:rPr>
              <a:t> '</a:t>
            </a:r>
            <a:r>
              <a:rPr lang="uk-UA" altLang="en-US" sz="1800" b="1" dirty="0" err="1">
                <a:latin typeface="Times New Roman" pitchFamily="18" charset="0"/>
              </a:rPr>
              <a:t>string</a:t>
            </a:r>
            <a:r>
              <a:rPr lang="uk-UA" altLang="en-US" sz="1800" b="1" dirty="0">
                <a:latin typeface="Times New Roman" pitchFamily="18" charset="0"/>
              </a:rPr>
              <a:t>':</a:t>
            </a:r>
            <a:r>
              <a:rPr lang="uk-UA" altLang="en-US" sz="1800" dirty="0">
                <a:latin typeface="Times New Roman" pitchFamily="18" charset="0"/>
              </a:rPr>
              <a:t>  </a:t>
            </a:r>
            <a:r>
              <a:rPr lang="uk-UA" altLang="en-US" sz="1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// Повертаємо рядок, взятий в лапки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uk-UA" altLang="en-US" sz="1800" dirty="0">
                <a:latin typeface="Times New Roman" pitchFamily="18" charset="0"/>
              </a:rPr>
              <a:t>            </a:t>
            </a:r>
            <a:r>
              <a:rPr lang="uk-UA" altLang="en-US" sz="1800" b="1" dirty="0" err="1">
                <a:latin typeface="Times New Roman" pitchFamily="18" charset="0"/>
              </a:rPr>
              <a:t>return</a:t>
            </a:r>
            <a:r>
              <a:rPr lang="uk-UA" altLang="en-US" sz="1800" b="1" dirty="0">
                <a:latin typeface="Times New Roman" pitchFamily="18" charset="0"/>
              </a:rPr>
              <a:t> '"' + x + '"';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uk-UA" altLang="en-US" sz="1800" b="1" dirty="0" err="1">
                <a:latin typeface="Times New Roman" pitchFamily="18" charset="0"/>
              </a:rPr>
              <a:t>case</a:t>
            </a:r>
            <a:r>
              <a:rPr lang="uk-UA" altLang="en-US" sz="1800" b="1" dirty="0">
                <a:latin typeface="Times New Roman" pitchFamily="18" charset="0"/>
              </a:rPr>
              <a:t> '</a:t>
            </a:r>
            <a:r>
              <a:rPr lang="uk-UA" altLang="en-US" sz="1800" b="1" dirty="0" err="1">
                <a:latin typeface="Times New Roman" pitchFamily="18" charset="0"/>
              </a:rPr>
              <a:t>boolean</a:t>
            </a:r>
            <a:r>
              <a:rPr lang="uk-UA" altLang="en-US" sz="1800" b="1" dirty="0">
                <a:latin typeface="Times New Roman" pitchFamily="18" charset="0"/>
              </a:rPr>
              <a:t>':</a:t>
            </a:r>
            <a:r>
              <a:rPr lang="uk-UA" altLang="en-US" sz="1800" dirty="0">
                <a:latin typeface="Times New Roman" pitchFamily="18" charset="0"/>
              </a:rPr>
              <a:t> </a:t>
            </a:r>
            <a:r>
              <a:rPr lang="uk-UA" altLang="en-US" sz="1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// </a:t>
            </a:r>
            <a:r>
              <a:rPr lang="uk-UA" altLang="en-US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Перетворимо в TRUE або FALSE, у верхньому</a:t>
            </a:r>
            <a:r>
              <a:rPr lang="uk-UA" altLang="en-US" sz="1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 </a:t>
            </a:r>
            <a:r>
              <a:rPr lang="uk-UA" altLang="en-US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регістрі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uk-UA" altLang="en-US" sz="1800" dirty="0">
                <a:latin typeface="Times New Roman" pitchFamily="18" charset="0"/>
              </a:rPr>
              <a:t>            </a:t>
            </a:r>
            <a:r>
              <a:rPr lang="uk-UA" altLang="en-US" sz="1800" b="1" dirty="0" err="1">
                <a:latin typeface="Times New Roman" pitchFamily="18" charset="0"/>
              </a:rPr>
              <a:t>return</a:t>
            </a:r>
            <a:r>
              <a:rPr lang="uk-UA" altLang="en-US" sz="1800" b="1" dirty="0">
                <a:latin typeface="Times New Roman" pitchFamily="18" charset="0"/>
              </a:rPr>
              <a:t> </a:t>
            </a:r>
            <a:r>
              <a:rPr lang="uk-UA" altLang="en-US" sz="1800" b="1" dirty="0" err="1">
                <a:latin typeface="Times New Roman" pitchFamily="18" charset="0"/>
              </a:rPr>
              <a:t>x.tostring</a:t>
            </a:r>
            <a:r>
              <a:rPr lang="uk-UA" altLang="en-US" sz="1800" b="1" dirty="0">
                <a:latin typeface="Times New Roman" pitchFamily="18" charset="0"/>
              </a:rPr>
              <a:t>().</a:t>
            </a:r>
            <a:r>
              <a:rPr lang="uk-UA" altLang="en-US" sz="1800" b="1" dirty="0" err="1">
                <a:latin typeface="Times New Roman" pitchFamily="18" charset="0"/>
              </a:rPr>
              <a:t>touppercase</a:t>
            </a:r>
            <a:r>
              <a:rPr lang="uk-UA" altLang="en-US" sz="1800" b="1" dirty="0">
                <a:latin typeface="Times New Roman" pitchFamily="18" charset="0"/>
              </a:rPr>
              <a:t>();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uk-UA" altLang="en-US" sz="1800" b="1" dirty="0" err="1">
                <a:latin typeface="Times New Roman" pitchFamily="18" charset="0"/>
              </a:rPr>
              <a:t>default</a:t>
            </a:r>
            <a:r>
              <a:rPr lang="uk-UA" altLang="en-US" sz="1800" b="1" dirty="0">
                <a:latin typeface="Times New Roman" pitchFamily="18" charset="0"/>
              </a:rPr>
              <a:t>:</a:t>
            </a:r>
            <a:r>
              <a:rPr lang="uk-UA" altLang="en-US" sz="1800" dirty="0">
                <a:latin typeface="Times New Roman" pitchFamily="18" charset="0"/>
              </a:rPr>
              <a:t> </a:t>
            </a:r>
            <a:r>
              <a:rPr lang="uk-UA" altLang="en-US" sz="1800" b="1" dirty="0" err="1">
                <a:latin typeface="Times New Roman" pitchFamily="18" charset="0"/>
              </a:rPr>
              <a:t>return</a:t>
            </a:r>
            <a:r>
              <a:rPr lang="uk-UA" altLang="en-US" sz="1800" b="1" dirty="0">
                <a:latin typeface="Times New Roman" pitchFamily="18" charset="0"/>
              </a:rPr>
              <a:t> </a:t>
            </a:r>
            <a:r>
              <a:rPr lang="uk-UA" altLang="en-US" sz="1800" b="1" dirty="0" err="1">
                <a:latin typeface="Times New Roman" pitchFamily="18" charset="0"/>
              </a:rPr>
              <a:t>x.tostring</a:t>
            </a:r>
            <a:r>
              <a:rPr lang="uk-UA" altLang="en-US" sz="1800" b="1" dirty="0">
                <a:latin typeface="Times New Roman" pitchFamily="18" charset="0"/>
              </a:rPr>
              <a:t>()    } }</a:t>
            </a:r>
            <a:r>
              <a:rPr lang="uk-UA" altLang="en-US" sz="1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// </a:t>
            </a:r>
            <a:r>
              <a:rPr lang="uk-UA" altLang="en-US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Будь-який інший тип перетворимо звичайним</a:t>
            </a:r>
            <a:r>
              <a:rPr lang="uk-UA" altLang="en-US" sz="1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 </a:t>
            </a:r>
            <a:r>
              <a:rPr lang="uk-UA" altLang="en-US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способом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uk-UA" altLang="en-US" sz="1800" dirty="0">
                <a:latin typeface="Times New Roman" pitchFamily="18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24012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296" y="7937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кутник 1"/>
          <p:cNvSpPr/>
          <p:nvPr/>
        </p:nvSpPr>
        <p:spPr>
          <a:xfrm>
            <a:off x="9250680" y="1238844"/>
            <a:ext cx="1827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Література </a:t>
            </a:r>
          </a:p>
        </p:txBody>
      </p:sp>
      <p:sp>
        <p:nvSpPr>
          <p:cNvPr id="4" name="AutoShape 6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0" name="Picture 4" descr="Ð ÐµÐ·ÑÐ»ÑÑÐ°Ñ Ð¿Ð¾ÑÑÐºÑ Ð·Ð¾Ð±ÑÐ°Ð¶ÐµÐ½Ñ Ð·Ð° Ð·Ð°Ð¿Ð¸ÑÐ¾Ð¼ &quot;literature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984" y="3887728"/>
            <a:ext cx="3078480" cy="206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CFDEFFA-B337-DA40-8912-6DC20D81F5B4}"/>
              </a:ext>
            </a:extLst>
          </p:cNvPr>
          <p:cNvSpPr/>
          <p:nvPr/>
        </p:nvSpPr>
        <p:spPr>
          <a:xfrm>
            <a:off x="838200" y="2047875"/>
            <a:ext cx="102402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2000" dirty="0"/>
              <a:t>JavaScript – </a:t>
            </a:r>
            <a:r>
              <a:rPr lang="uk-UA" sz="2000" dirty="0" err="1"/>
              <a:t>Подробное</a:t>
            </a:r>
            <a:r>
              <a:rPr lang="uk-UA" sz="2000" dirty="0"/>
              <a:t> </a:t>
            </a:r>
            <a:r>
              <a:rPr lang="uk-UA" sz="2000" dirty="0" err="1"/>
              <a:t>руководство</a:t>
            </a:r>
            <a:r>
              <a:rPr lang="uk-UA" sz="2000" dirty="0"/>
              <a:t>, </a:t>
            </a:r>
            <a:r>
              <a:rPr lang="uk-UA" sz="2000" dirty="0" err="1"/>
              <a:t>Девид</a:t>
            </a:r>
            <a:r>
              <a:rPr lang="uk-UA" sz="2000" dirty="0"/>
              <a:t> </a:t>
            </a:r>
            <a:r>
              <a:rPr lang="uk-UA" sz="2000" dirty="0" err="1"/>
              <a:t>Фленеган</a:t>
            </a:r>
            <a:r>
              <a:rPr lang="uk-UA" sz="2000" dirty="0"/>
              <a:t> (6 </a:t>
            </a:r>
            <a:r>
              <a:rPr lang="uk-UA" sz="2000" dirty="0" err="1"/>
              <a:t>издание</a:t>
            </a:r>
            <a:r>
              <a:rPr lang="uk-UA" sz="2000" dirty="0"/>
              <a:t>). </a:t>
            </a:r>
          </a:p>
          <a:p>
            <a:r>
              <a:rPr lang="uk-UA" sz="2000" dirty="0"/>
              <a:t>	с.49-с.78  </a:t>
            </a:r>
          </a:p>
          <a:p>
            <a:r>
              <a:rPr lang="en-US" sz="2000" dirty="0"/>
              <a:t>	</a:t>
            </a:r>
            <a:r>
              <a:rPr lang="uk-UA" sz="2000" dirty="0"/>
              <a:t>с</a:t>
            </a:r>
            <a:r>
              <a:rPr lang="en-US" sz="2000"/>
              <a:t>.109-c.119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90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20" y="-281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кутник 1"/>
          <p:cNvSpPr/>
          <p:nvPr/>
        </p:nvSpPr>
        <p:spPr>
          <a:xfrm>
            <a:off x="8882004" y="1122718"/>
            <a:ext cx="7794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Comic Sans MS" panose="030F0902030302020204" pitchFamily="66" charset="0"/>
              </a:rPr>
              <a:t>MATH </a:t>
            </a:r>
            <a:r>
              <a:rPr lang="uk-UA" sz="2400" dirty="0">
                <a:solidFill>
                  <a:srgbClr val="0070C0"/>
                </a:solidFill>
                <a:latin typeface="Comic Sans MS" panose="030F0902030302020204" pitchFamily="66" charset="0"/>
              </a:rPr>
              <a:t>клас</a:t>
            </a:r>
            <a:endParaRPr lang="en-US" sz="2400" dirty="0">
              <a:solidFill>
                <a:srgbClr val="0070C0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AutoShape 6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Прямокутник 2"/>
          <p:cNvSpPr/>
          <p:nvPr/>
        </p:nvSpPr>
        <p:spPr>
          <a:xfrm>
            <a:off x="6193344" y="17100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0" name="Прямокутник 9"/>
          <p:cNvSpPr/>
          <p:nvPr/>
        </p:nvSpPr>
        <p:spPr>
          <a:xfrm>
            <a:off x="6410960" y="169068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16000" y="2605087"/>
            <a:ext cx="805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 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AB7845-4B18-2846-984E-EEC0193D3763}"/>
              </a:ext>
            </a:extLst>
          </p:cNvPr>
          <p:cNvSpPr/>
          <p:nvPr/>
        </p:nvSpPr>
        <p:spPr>
          <a:xfrm>
            <a:off x="917632" y="1462534"/>
            <a:ext cx="73229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A9E4D43-EBEB-CD4D-A043-1ABBB86D1CCC}"/>
              </a:ext>
            </a:extLst>
          </p:cNvPr>
          <p:cNvSpPr/>
          <p:nvPr/>
        </p:nvSpPr>
        <p:spPr>
          <a:xfrm>
            <a:off x="307974" y="1585708"/>
            <a:ext cx="98545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/>
              <a:t>Math</a:t>
            </a:r>
            <a:r>
              <a:rPr lang="en-US" sz="1800" dirty="0" err="1"/>
              <a:t>.pow</a:t>
            </a:r>
            <a:r>
              <a:rPr lang="en-US" sz="1800" dirty="0"/>
              <a:t> (2,53) 		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// =&gt; 9007199254740992: 2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в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ступені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53</a:t>
            </a:r>
          </a:p>
          <a:p>
            <a:r>
              <a:rPr lang="en-US" sz="1800" b="1" dirty="0" err="1"/>
              <a:t>Math</a:t>
            </a:r>
            <a:r>
              <a:rPr lang="en-US" sz="1800" dirty="0" err="1"/>
              <a:t>.round</a:t>
            </a:r>
            <a:r>
              <a:rPr lang="en-US" sz="1800" dirty="0"/>
              <a:t> (.6) 		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// =&gt; 1.0: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округлення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до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найближчого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цілого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b="1" dirty="0" err="1"/>
              <a:t>Math</a:t>
            </a:r>
            <a:r>
              <a:rPr lang="en-US" sz="1800" dirty="0" err="1"/>
              <a:t>.ceil</a:t>
            </a:r>
            <a:r>
              <a:rPr lang="en-US" sz="1800" dirty="0"/>
              <a:t> (.6)		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// =&gt; 1.0: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округлення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вверх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b="1" dirty="0" err="1"/>
              <a:t>Math</a:t>
            </a:r>
            <a:r>
              <a:rPr lang="en-US" sz="1800" dirty="0" err="1"/>
              <a:t>.floor</a:t>
            </a:r>
            <a:r>
              <a:rPr lang="en-US" sz="1800" dirty="0"/>
              <a:t> (.6) 		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// =&gt; 0.0: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округлення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вниз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b="1" dirty="0" err="1"/>
              <a:t>Math</a:t>
            </a:r>
            <a:r>
              <a:rPr lang="en-US" sz="1800" dirty="0" err="1"/>
              <a:t>.abs</a:t>
            </a:r>
            <a:r>
              <a:rPr lang="en-US" sz="1800" dirty="0"/>
              <a:t> (-5)		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// =&gt; 5: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абсолютне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значення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b="1" dirty="0" err="1"/>
              <a:t>Math</a:t>
            </a:r>
            <a:r>
              <a:rPr lang="en-US" sz="1800" dirty="0" err="1"/>
              <a:t>.max</a:t>
            </a:r>
            <a:r>
              <a:rPr lang="en-US" sz="1800" dirty="0"/>
              <a:t> (x, y, z) 	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uk-UA" sz="1800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Відображає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найбільший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аргумент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b="1" dirty="0" err="1"/>
              <a:t>Math</a:t>
            </a:r>
            <a:r>
              <a:rPr lang="en-US" sz="1800" dirty="0" err="1"/>
              <a:t>.min</a:t>
            </a:r>
            <a:r>
              <a:rPr lang="en-US" sz="1800" dirty="0"/>
              <a:t> (x, y, z) 	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// =&gt; </a:t>
            </a:r>
            <a:r>
              <a:rPr lang="uk-UA" sz="1800" dirty="0">
                <a:solidFill>
                  <a:schemeClr val="bg1">
                    <a:lumMod val="50000"/>
                  </a:schemeClr>
                </a:solidFill>
              </a:rPr>
              <a:t>Повертає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найменьш</a:t>
            </a:r>
            <a:r>
              <a:rPr lang="uk-UA" sz="1800" dirty="0" err="1">
                <a:solidFill>
                  <a:schemeClr val="bg1">
                    <a:lumMod val="50000"/>
                  </a:schemeClr>
                </a:solidFill>
              </a:rPr>
              <a:t>ий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аргумент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b="1" dirty="0" err="1"/>
              <a:t>Math</a:t>
            </a:r>
            <a:r>
              <a:rPr lang="en-US" sz="1800" dirty="0" err="1"/>
              <a:t>.random</a:t>
            </a:r>
            <a:r>
              <a:rPr lang="en-US" sz="1800" dirty="0"/>
              <a:t> () 		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// =&gt; </a:t>
            </a:r>
            <a:r>
              <a:rPr lang="uk-UA" sz="1800" dirty="0">
                <a:solidFill>
                  <a:schemeClr val="bg1">
                    <a:lumMod val="50000"/>
                  </a:schemeClr>
                </a:solidFill>
              </a:rPr>
              <a:t>Випадкове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число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x,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де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0 &lt;= x &lt;1,0</a:t>
            </a:r>
          </a:p>
          <a:p>
            <a:r>
              <a:rPr lang="en-US" sz="1800" b="1" dirty="0" err="1"/>
              <a:t>Math</a:t>
            </a:r>
            <a:r>
              <a:rPr lang="en-US" sz="1800" dirty="0" err="1"/>
              <a:t>.PI</a:t>
            </a:r>
            <a:r>
              <a:rPr lang="en-US" sz="1800" dirty="0"/>
              <a:t> 			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// =&gt; </a:t>
            </a:r>
            <a:r>
              <a:rPr lang="uk-UA" sz="1800" dirty="0">
                <a:solidFill>
                  <a:schemeClr val="bg1">
                    <a:lumMod val="50000"/>
                  </a:schemeClr>
                </a:solidFill>
              </a:rPr>
              <a:t>число ПІ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b="1" dirty="0" err="1"/>
              <a:t>Math</a:t>
            </a:r>
            <a:r>
              <a:rPr lang="en-US" sz="1800" dirty="0" err="1"/>
              <a:t>.E</a:t>
            </a:r>
            <a:r>
              <a:rPr lang="en-US" sz="1800" dirty="0"/>
              <a:t>         		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// =&gt;  </a:t>
            </a:r>
            <a:r>
              <a:rPr lang="uk-UA" sz="1800" dirty="0">
                <a:solidFill>
                  <a:schemeClr val="bg1">
                    <a:lumMod val="50000"/>
                  </a:schemeClr>
                </a:solidFill>
              </a:rPr>
              <a:t>Основа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натурального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логарифма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390D23B-1BC3-2B4B-B6D0-3BE416CAE174}"/>
              </a:ext>
            </a:extLst>
          </p:cNvPr>
          <p:cNvSpPr/>
          <p:nvPr/>
        </p:nvSpPr>
        <p:spPr>
          <a:xfrm>
            <a:off x="307974" y="4338662"/>
            <a:ext cx="109426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/>
              <a:t>Math</a:t>
            </a:r>
            <a:r>
              <a:rPr lang="en-US" sz="1800" dirty="0" err="1"/>
              <a:t>.sqrt</a:t>
            </a:r>
            <a:r>
              <a:rPr lang="en-US" sz="1800" dirty="0"/>
              <a:t> (3) 		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uk-UA" sz="1800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Корінь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квадратний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з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3</a:t>
            </a:r>
          </a:p>
          <a:p>
            <a:r>
              <a:rPr lang="en-US" sz="1800" b="1" dirty="0" err="1"/>
              <a:t>Math</a:t>
            </a:r>
            <a:r>
              <a:rPr lang="en-US" sz="1800" dirty="0" err="1"/>
              <a:t>.pow</a:t>
            </a:r>
            <a:r>
              <a:rPr lang="en-US" sz="1800" dirty="0"/>
              <a:t> (3, 1/3) 	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// =&gt;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Корінь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кубічний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з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3</a:t>
            </a:r>
          </a:p>
          <a:p>
            <a:r>
              <a:rPr lang="en-US" sz="1800" b="1" dirty="0" err="1"/>
              <a:t>Math</a:t>
            </a:r>
            <a:r>
              <a:rPr lang="en-US" sz="1800" dirty="0" err="1"/>
              <a:t>.sin</a:t>
            </a:r>
            <a:r>
              <a:rPr lang="en-US" sz="1800" dirty="0"/>
              <a:t> (0) 		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// =&gt;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Трігеометрія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є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такоже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Math.cos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Math.atan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та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інші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sz="1800" b="1" dirty="0" err="1"/>
              <a:t>Math</a:t>
            </a:r>
            <a:r>
              <a:rPr lang="en-US" sz="1800" dirty="0" err="1"/>
              <a:t>.log</a:t>
            </a:r>
            <a:r>
              <a:rPr lang="en-US" sz="1800" dirty="0"/>
              <a:t> (10) 		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// =&gt;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Натуральний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логарифм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85345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20" y="-281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кутник 1"/>
          <p:cNvSpPr/>
          <p:nvPr/>
        </p:nvSpPr>
        <p:spPr>
          <a:xfrm>
            <a:off x="9889001" y="990030"/>
            <a:ext cx="7794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en-US" sz="2400" dirty="0">
              <a:solidFill>
                <a:srgbClr val="0070C0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AutoShape 6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Прямокутник 2"/>
          <p:cNvSpPr/>
          <p:nvPr/>
        </p:nvSpPr>
        <p:spPr>
          <a:xfrm>
            <a:off x="6193344" y="17100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0" name="Прямокутник 9"/>
          <p:cNvSpPr/>
          <p:nvPr/>
        </p:nvSpPr>
        <p:spPr>
          <a:xfrm>
            <a:off x="6410960" y="169068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16000" y="2605087"/>
            <a:ext cx="805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 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B4657AF-324D-B04B-906F-AEEC0DC397C0}"/>
              </a:ext>
            </a:extLst>
          </p:cNvPr>
          <p:cNvSpPr/>
          <p:nvPr/>
        </p:nvSpPr>
        <p:spPr>
          <a:xfrm>
            <a:off x="774767" y="1874935"/>
            <a:ext cx="1105477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b="1" dirty="0"/>
              <a:t>then</a:t>
            </a:r>
            <a:r>
              <a:rPr lang="en-US" dirty="0"/>
              <a:t> = new Date (2010, 0, 1);  		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Перший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день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першого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місяці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2010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року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b="1" dirty="0"/>
              <a:t>later</a:t>
            </a:r>
            <a:r>
              <a:rPr lang="en-US" dirty="0"/>
              <a:t> = new Date (2010, 0, 1, 17, 10, 30); 	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Та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ж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дата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в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17:10:30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локального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часу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b="1" dirty="0"/>
              <a:t>now</a:t>
            </a:r>
            <a:r>
              <a:rPr lang="en-US" dirty="0"/>
              <a:t> = new Date (); 		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Поточні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дата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і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час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b="1" dirty="0"/>
              <a:t>elapsed</a:t>
            </a:r>
            <a:r>
              <a:rPr lang="en-US" dirty="0"/>
              <a:t> = now - then; 		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Різниця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дат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інтервал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в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мілісекундах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i="1" dirty="0" err="1"/>
              <a:t>later</a:t>
            </a:r>
            <a:r>
              <a:rPr lang="en-US" i="1" dirty="0" err="1"/>
              <a:t>.getFullYear</a:t>
            </a:r>
            <a:r>
              <a:rPr lang="en-US" i="1" dirty="0"/>
              <a:t> () 			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=&gt; 2010</a:t>
            </a:r>
          </a:p>
          <a:p>
            <a:r>
              <a:rPr lang="en-US" b="1" i="1" dirty="0" err="1"/>
              <a:t>later</a:t>
            </a:r>
            <a:r>
              <a:rPr lang="en-US" i="1" dirty="0" err="1"/>
              <a:t>.getMonth</a:t>
            </a:r>
            <a:r>
              <a:rPr lang="en-US" i="1" dirty="0"/>
              <a:t> () 			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=&gt; 0: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рахунок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місяців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починається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з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нуля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 err="1"/>
              <a:t>later</a:t>
            </a:r>
            <a:r>
              <a:rPr lang="en-US" dirty="0" err="1"/>
              <a:t>.</a:t>
            </a:r>
            <a:r>
              <a:rPr lang="en-US" i="1" dirty="0" err="1"/>
              <a:t>getDate</a:t>
            </a:r>
            <a:r>
              <a:rPr lang="en-US" i="1" dirty="0"/>
              <a:t> () </a:t>
            </a:r>
            <a:r>
              <a:rPr lang="en-US" dirty="0"/>
              <a:t>			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=&gt; 1: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рахунок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днів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починається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з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одиниці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 err="1"/>
              <a:t>later</a:t>
            </a:r>
            <a:r>
              <a:rPr lang="en-US" dirty="0" err="1"/>
              <a:t>.</a:t>
            </a:r>
            <a:r>
              <a:rPr lang="en-US" i="1" dirty="0" err="1"/>
              <a:t>getDay</a:t>
            </a:r>
            <a:r>
              <a:rPr lang="en-US" i="1" dirty="0"/>
              <a:t> () </a:t>
            </a:r>
            <a:r>
              <a:rPr lang="en-US" dirty="0"/>
              <a:t>			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=&gt; 5: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день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тижня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. 0 -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неділя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., 5 -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пятн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b="1" dirty="0" err="1"/>
              <a:t>later</a:t>
            </a:r>
            <a:r>
              <a:rPr lang="en-US" dirty="0" err="1"/>
              <a:t>.</a:t>
            </a:r>
            <a:r>
              <a:rPr lang="en-US" i="1" dirty="0" err="1"/>
              <a:t>getHours</a:t>
            </a:r>
            <a:r>
              <a:rPr lang="en-US" i="1" dirty="0"/>
              <a:t> () </a:t>
            </a:r>
            <a:r>
              <a:rPr lang="en-US" dirty="0"/>
              <a:t>			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=&gt; 17: 17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годин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локального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часу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 err="1"/>
              <a:t>later</a:t>
            </a:r>
            <a:r>
              <a:rPr lang="en-US" dirty="0" err="1"/>
              <a:t>.</a:t>
            </a:r>
            <a:r>
              <a:rPr lang="en-US" i="1" dirty="0" err="1"/>
              <a:t>getUTCHours</a:t>
            </a:r>
            <a:r>
              <a:rPr lang="en-US" i="1" dirty="0"/>
              <a:t> () 	</a:t>
            </a:r>
            <a:r>
              <a:rPr lang="en-US" dirty="0"/>
              <a:t>		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годинник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за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UTC;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залежить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від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часового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поясу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 err="1"/>
              <a:t>later</a:t>
            </a:r>
            <a:r>
              <a:rPr lang="en-US" dirty="0" err="1"/>
              <a:t>.</a:t>
            </a:r>
            <a:r>
              <a:rPr lang="en-US" i="1" dirty="0" err="1"/>
              <a:t>toString</a:t>
            </a:r>
            <a:r>
              <a:rPr lang="en-US" i="1" dirty="0"/>
              <a:t> ()</a:t>
            </a:r>
            <a:r>
              <a:rPr lang="en-US" dirty="0"/>
              <a:t>			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=&gt; "Fri Jan 01 2010 17:10:30 GMT + 0300"</a:t>
            </a:r>
          </a:p>
          <a:p>
            <a:r>
              <a:rPr lang="en-US" b="1" dirty="0" err="1"/>
              <a:t>later</a:t>
            </a:r>
            <a:r>
              <a:rPr lang="en-US" dirty="0" err="1"/>
              <a:t>.</a:t>
            </a:r>
            <a:r>
              <a:rPr lang="en-US" i="1" dirty="0" err="1"/>
              <a:t>toUTCString</a:t>
            </a:r>
            <a:r>
              <a:rPr lang="en-US" i="1" dirty="0"/>
              <a:t> () </a:t>
            </a:r>
            <a:r>
              <a:rPr lang="en-US" dirty="0"/>
              <a:t>			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=&gt; "Fri, 01 Jan 2010 14:10:30 GMT"</a:t>
            </a:r>
          </a:p>
          <a:p>
            <a:r>
              <a:rPr lang="en-US" b="1" dirty="0" err="1"/>
              <a:t>later</a:t>
            </a:r>
            <a:r>
              <a:rPr lang="en-US" dirty="0" err="1"/>
              <a:t>.</a:t>
            </a:r>
            <a:r>
              <a:rPr lang="en-US" i="1" dirty="0" err="1"/>
              <a:t>toLocaleDateString</a:t>
            </a:r>
            <a:r>
              <a:rPr lang="en-US" i="1" dirty="0"/>
              <a:t> () </a:t>
            </a:r>
            <a:r>
              <a:rPr lang="en-US" dirty="0"/>
              <a:t>		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=&gt; «1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січня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2010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року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"</a:t>
            </a:r>
          </a:p>
          <a:p>
            <a:r>
              <a:rPr lang="en-US" b="1" dirty="0" err="1"/>
              <a:t>later</a:t>
            </a:r>
            <a:r>
              <a:rPr lang="en-US" dirty="0" err="1"/>
              <a:t>.</a:t>
            </a:r>
            <a:r>
              <a:rPr lang="en-US" i="1" dirty="0" err="1"/>
              <a:t>toLocaleTimeString</a:t>
            </a:r>
            <a:r>
              <a:rPr lang="en-US" i="1" dirty="0"/>
              <a:t> () </a:t>
            </a:r>
            <a:r>
              <a:rPr lang="en-US" dirty="0"/>
              <a:t>		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=&gt; "17:10:30"</a:t>
            </a:r>
          </a:p>
          <a:p>
            <a:r>
              <a:rPr lang="en-US" b="1" dirty="0" err="1"/>
              <a:t>later</a:t>
            </a:r>
            <a:r>
              <a:rPr lang="en-US" dirty="0" err="1"/>
              <a:t>.</a:t>
            </a:r>
            <a:r>
              <a:rPr lang="en-US" i="1" dirty="0" err="1"/>
              <a:t>toISOString</a:t>
            </a:r>
            <a:r>
              <a:rPr lang="en-US" i="1" dirty="0"/>
              <a:t> () </a:t>
            </a:r>
            <a:r>
              <a:rPr lang="en-US" dirty="0"/>
              <a:t>			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=&gt; "2010-01-01T14: 10: 30.000Z"</a:t>
            </a:r>
          </a:p>
        </p:txBody>
      </p:sp>
    </p:spTree>
    <p:extLst>
      <p:ext uri="{BB962C8B-B14F-4D97-AF65-F5344CB8AC3E}">
        <p14:creationId xmlns:p14="http://schemas.microsoft.com/office/powerpoint/2010/main" val="104341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20" y="-281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кутник 1"/>
          <p:cNvSpPr/>
          <p:nvPr/>
        </p:nvSpPr>
        <p:spPr>
          <a:xfrm>
            <a:off x="8392193" y="1236899"/>
            <a:ext cx="7794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Робота зі стрічками</a:t>
            </a:r>
            <a:endParaRPr lang="en-US" sz="2400" dirty="0">
              <a:solidFill>
                <a:srgbClr val="0070C0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AutoShape 6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Прямокутник 2"/>
          <p:cNvSpPr/>
          <p:nvPr/>
        </p:nvSpPr>
        <p:spPr>
          <a:xfrm>
            <a:off x="6193344" y="17100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0" name="Прямокутник 9"/>
          <p:cNvSpPr/>
          <p:nvPr/>
        </p:nvSpPr>
        <p:spPr>
          <a:xfrm>
            <a:off x="6410960" y="169068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16000" y="2605087"/>
            <a:ext cx="805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 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587FCB-1CB2-2D44-95E4-E782E296D8ED}"/>
              </a:ext>
            </a:extLst>
          </p:cNvPr>
          <p:cNvSpPr/>
          <p:nvPr/>
        </p:nvSpPr>
        <p:spPr>
          <a:xfrm>
            <a:off x="460374" y="1931314"/>
            <a:ext cx="115772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Однією</a:t>
            </a:r>
            <a:r>
              <a:rPr lang="en-US" sz="1600" dirty="0"/>
              <a:t> </a:t>
            </a:r>
            <a:r>
              <a:rPr lang="en-US" sz="1600" dirty="0" err="1"/>
              <a:t>з</a:t>
            </a:r>
            <a:r>
              <a:rPr lang="en-US" sz="1600" dirty="0"/>
              <a:t> </a:t>
            </a:r>
            <a:r>
              <a:rPr lang="en-US" sz="1600" dirty="0" err="1"/>
              <a:t>вбудованих</a:t>
            </a:r>
            <a:r>
              <a:rPr lang="en-US" sz="1600" dirty="0"/>
              <a:t> </a:t>
            </a:r>
            <a:r>
              <a:rPr lang="en-US" sz="1600" dirty="0" err="1"/>
              <a:t>можливостей</a:t>
            </a:r>
            <a:r>
              <a:rPr lang="en-US" sz="1600" dirty="0"/>
              <a:t> JavaScript </a:t>
            </a:r>
            <a:r>
              <a:rPr lang="en-US" sz="1600" dirty="0" err="1"/>
              <a:t>є</a:t>
            </a:r>
            <a:r>
              <a:rPr lang="en-US" sz="1600" dirty="0"/>
              <a:t> </a:t>
            </a:r>
            <a:r>
              <a:rPr lang="en-US" sz="1600" dirty="0" err="1"/>
              <a:t>здатність</a:t>
            </a:r>
            <a:r>
              <a:rPr lang="en-US" sz="1600" dirty="0"/>
              <a:t> </a:t>
            </a:r>
            <a:r>
              <a:rPr lang="en-US" sz="1600" dirty="0" err="1"/>
              <a:t>конкатеніровать</a:t>
            </a:r>
            <a:r>
              <a:rPr lang="uk-UA" sz="1600" dirty="0"/>
              <a:t> </a:t>
            </a:r>
            <a:r>
              <a:rPr lang="en-US" sz="1600" dirty="0" err="1"/>
              <a:t>рядки</a:t>
            </a:r>
            <a:r>
              <a:rPr lang="en-US" sz="1600" dirty="0"/>
              <a:t>. </a:t>
            </a:r>
            <a:r>
              <a:rPr lang="uk-UA" sz="1600" dirty="0"/>
              <a:t> </a:t>
            </a:r>
            <a:r>
              <a:rPr lang="en-US" sz="1600" dirty="0" err="1"/>
              <a:t>Якщо</a:t>
            </a:r>
            <a:r>
              <a:rPr lang="en-US" sz="1600" dirty="0"/>
              <a:t> </a:t>
            </a:r>
            <a:r>
              <a:rPr lang="en-US" sz="1600" dirty="0" err="1"/>
              <a:t>оператор</a:t>
            </a:r>
            <a:r>
              <a:rPr lang="en-US" sz="1600" dirty="0"/>
              <a:t> </a:t>
            </a:r>
            <a:r>
              <a:rPr lang="uk-UA" sz="1600" dirty="0"/>
              <a:t>‘</a:t>
            </a:r>
            <a:r>
              <a:rPr lang="en-US" sz="1600" dirty="0"/>
              <a:t>+</a:t>
            </a:r>
            <a:r>
              <a:rPr lang="uk-UA" sz="1600" dirty="0"/>
              <a:t>’</a:t>
            </a:r>
            <a:r>
              <a:rPr lang="en-US" sz="1600" dirty="0"/>
              <a:t> </a:t>
            </a:r>
            <a:r>
              <a:rPr lang="en-US" sz="1600" dirty="0" err="1"/>
              <a:t>застосовується</a:t>
            </a:r>
            <a:r>
              <a:rPr lang="en-US" sz="1600" dirty="0"/>
              <a:t> </a:t>
            </a:r>
            <a:r>
              <a:rPr lang="en-US" sz="1600" dirty="0" err="1"/>
              <a:t>до</a:t>
            </a:r>
            <a:r>
              <a:rPr lang="en-US" sz="1600" dirty="0"/>
              <a:t> </a:t>
            </a:r>
            <a:r>
              <a:rPr lang="en-US" sz="1600" dirty="0" err="1"/>
              <a:t>чисел</a:t>
            </a:r>
            <a:r>
              <a:rPr lang="en-US" sz="1600" dirty="0"/>
              <a:t>, </a:t>
            </a:r>
            <a:r>
              <a:rPr lang="en-US" sz="1600" dirty="0" err="1"/>
              <a:t>вони</a:t>
            </a:r>
            <a:r>
              <a:rPr lang="en-US" sz="1600" dirty="0"/>
              <a:t> </a:t>
            </a:r>
            <a:r>
              <a:rPr lang="en-US" sz="1600" dirty="0" err="1"/>
              <a:t>складаються</a:t>
            </a:r>
            <a:r>
              <a:rPr lang="en-US" sz="1600" dirty="0"/>
              <a:t>, </a:t>
            </a:r>
            <a:r>
              <a:rPr lang="en-US" sz="1600" dirty="0" err="1"/>
              <a:t>а</a:t>
            </a:r>
            <a:r>
              <a:rPr lang="en-US" sz="1600" dirty="0"/>
              <a:t> </a:t>
            </a:r>
            <a:r>
              <a:rPr lang="en-US" sz="1600" dirty="0" err="1"/>
              <a:t>якщо</a:t>
            </a:r>
            <a:r>
              <a:rPr lang="uk-UA" sz="1600" dirty="0"/>
              <a:t> </a:t>
            </a:r>
            <a:r>
              <a:rPr lang="en-US" sz="1600" dirty="0" err="1"/>
              <a:t>до</a:t>
            </a:r>
            <a:r>
              <a:rPr lang="en-US" sz="1600" dirty="0"/>
              <a:t> </a:t>
            </a:r>
            <a:r>
              <a:rPr lang="en-US" sz="1600" dirty="0" err="1"/>
              <a:t>рядків</a:t>
            </a:r>
            <a:r>
              <a:rPr lang="en-US" sz="1600" dirty="0"/>
              <a:t> - </a:t>
            </a:r>
            <a:r>
              <a:rPr lang="en-US" sz="1600" dirty="0" err="1"/>
              <a:t>вони</a:t>
            </a:r>
            <a:r>
              <a:rPr lang="en-US" sz="1600" dirty="0"/>
              <a:t> </a:t>
            </a:r>
            <a:r>
              <a:rPr lang="en-US" sz="1600" dirty="0" err="1"/>
              <a:t>об'єднуються</a:t>
            </a:r>
            <a:r>
              <a:rPr lang="en-US" sz="1600" dirty="0"/>
              <a:t>, </a:t>
            </a:r>
            <a:r>
              <a:rPr lang="en-US" sz="1600" dirty="0" err="1"/>
              <a:t>при</a:t>
            </a:r>
            <a:r>
              <a:rPr lang="en-US" sz="1600" dirty="0"/>
              <a:t> </a:t>
            </a:r>
            <a:r>
              <a:rPr lang="en-US" sz="1600" dirty="0" err="1"/>
              <a:t>цьому</a:t>
            </a:r>
            <a:r>
              <a:rPr lang="en-US" sz="1600" dirty="0"/>
              <a:t> </a:t>
            </a:r>
            <a:r>
              <a:rPr lang="en-US" sz="1600" dirty="0" err="1"/>
              <a:t>другий</a:t>
            </a:r>
            <a:r>
              <a:rPr lang="en-US" sz="1600" dirty="0"/>
              <a:t> </a:t>
            </a:r>
            <a:r>
              <a:rPr lang="en-US" sz="1600" dirty="0" err="1"/>
              <a:t>рядок</a:t>
            </a:r>
            <a:r>
              <a:rPr lang="en-US" sz="1600" dirty="0"/>
              <a:t> </a:t>
            </a:r>
            <a:r>
              <a:rPr lang="en-US" sz="1600" dirty="0" err="1"/>
              <a:t>додається</a:t>
            </a:r>
            <a:r>
              <a:rPr lang="en-US" sz="1600" dirty="0"/>
              <a:t> </a:t>
            </a:r>
            <a:r>
              <a:rPr lang="en-US" sz="1600" dirty="0" err="1"/>
              <a:t>в</a:t>
            </a:r>
            <a:r>
              <a:rPr lang="en-US" sz="1600" dirty="0"/>
              <a:t> </a:t>
            </a:r>
            <a:r>
              <a:rPr lang="en-US" sz="1600" dirty="0" err="1"/>
              <a:t>кінець</a:t>
            </a:r>
            <a:r>
              <a:rPr lang="en-US" sz="1600" dirty="0"/>
              <a:t> </a:t>
            </a:r>
            <a:r>
              <a:rPr lang="en-US" sz="1600" dirty="0" err="1"/>
              <a:t>першої</a:t>
            </a:r>
            <a:r>
              <a:rPr lang="en-US" sz="1600" dirty="0"/>
              <a:t>.</a:t>
            </a:r>
            <a:endParaRPr lang="uk-UA" sz="1600" dirty="0"/>
          </a:p>
          <a:p>
            <a:endParaRPr lang="uk-UA" dirty="0"/>
          </a:p>
          <a:p>
            <a:r>
              <a:rPr lang="uk-UA" dirty="0"/>
              <a:t>			</a:t>
            </a:r>
            <a:r>
              <a:rPr lang="en-US" sz="2000" b="1" dirty="0" err="1"/>
              <a:t>msg</a:t>
            </a:r>
            <a:r>
              <a:rPr lang="en-US" sz="2000" dirty="0"/>
              <a:t> = </a:t>
            </a:r>
            <a:r>
              <a:rPr lang="en-US" sz="2000" i="1" dirty="0"/>
              <a:t>"Hello, " + "world"; </a:t>
            </a:r>
            <a:r>
              <a:rPr lang="uk-UA" sz="2000" i="1" dirty="0"/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</a:rPr>
              <a:t>Отримаємо </a:t>
            </a:r>
            <a:r>
              <a:rPr lang="uk" sz="2000" dirty="0">
                <a:solidFill>
                  <a:schemeClr val="bg1">
                    <a:lumMod val="50000"/>
                  </a:schemeClr>
                </a:solidFill>
              </a:rPr>
              <a:t>стр</a:t>
            </a:r>
            <a:r>
              <a:rPr lang="uk-UA" sz="2000" dirty="0" err="1">
                <a:solidFill>
                  <a:schemeClr val="bg1">
                    <a:lumMod val="50000"/>
                  </a:schemeClr>
                </a:solidFill>
              </a:rPr>
              <a:t>ічку</a:t>
            </a:r>
            <a:r>
              <a:rPr lang="uk" sz="2000" dirty="0">
                <a:solidFill>
                  <a:schemeClr val="bg1">
                    <a:lumMod val="50000"/>
                  </a:schemeClr>
                </a:solidFill>
              </a:rPr>
              <a:t> "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Hello, world"</a:t>
            </a:r>
          </a:p>
          <a:p>
            <a:r>
              <a:rPr lang="uk-UA" sz="2000" dirty="0"/>
              <a:t>			</a:t>
            </a:r>
            <a:r>
              <a:rPr lang="en-US" sz="2000" b="1" dirty="0"/>
              <a:t>greeting</a:t>
            </a:r>
            <a:r>
              <a:rPr lang="en-US" sz="2000" dirty="0"/>
              <a:t> = </a:t>
            </a:r>
            <a:r>
              <a:rPr lang="en-US" sz="2000" i="1" dirty="0"/>
              <a:t>"</a:t>
            </a:r>
            <a:r>
              <a:rPr lang="uk-UA" sz="2000" i="1" dirty="0"/>
              <a:t>Вітаю на сторінці</a:t>
            </a:r>
            <a:r>
              <a:rPr lang="uk" sz="2000" i="1" dirty="0"/>
              <a:t>" + " " + </a:t>
            </a:r>
            <a:r>
              <a:rPr lang="en-US" sz="2000" i="1" dirty="0"/>
              <a:t>name;</a:t>
            </a:r>
            <a:endParaRPr lang="uk-UA" sz="2000" i="1" dirty="0"/>
          </a:p>
          <a:p>
            <a:endParaRPr lang="uk-UA" dirty="0"/>
          </a:p>
          <a:p>
            <a:r>
              <a:rPr lang="uk" sz="1600" dirty="0"/>
              <a:t>Для визначення довжини рядка - кількості містяться в ній 16-бітних значень - використовується властивість рядка </a:t>
            </a:r>
            <a:r>
              <a:rPr lang="en-US" sz="1600" dirty="0"/>
              <a:t>length. </a:t>
            </a:r>
            <a:r>
              <a:rPr lang="uk" sz="1600" dirty="0"/>
              <a:t>Наприклад, довжину рядка </a:t>
            </a:r>
            <a:r>
              <a:rPr lang="en-US" sz="1600" dirty="0"/>
              <a:t>s </a:t>
            </a:r>
            <a:r>
              <a:rPr lang="uk" sz="1600" dirty="0"/>
              <a:t>можна отримати наступним чином:</a:t>
            </a:r>
          </a:p>
          <a:p>
            <a:endParaRPr lang="uk" sz="1600" dirty="0"/>
          </a:p>
          <a:p>
            <a:r>
              <a:rPr lang="uk-UA" dirty="0"/>
              <a:t>			</a:t>
            </a:r>
            <a:r>
              <a:rPr lang="en-US" sz="2000" b="1" dirty="0" err="1"/>
              <a:t>s</a:t>
            </a:r>
            <a:r>
              <a:rPr lang="en-US" sz="2000" dirty="0" err="1"/>
              <a:t>.</a:t>
            </a:r>
            <a:r>
              <a:rPr lang="en-US" sz="2000" i="1" dirty="0" err="1"/>
              <a:t>length</a:t>
            </a:r>
            <a:endParaRPr lang="uk-UA" sz="1600" i="1" dirty="0"/>
          </a:p>
          <a:p>
            <a:endParaRPr lang="uk-UA" sz="1600" dirty="0"/>
          </a:p>
          <a:p>
            <a:r>
              <a:rPr lang="uk" sz="1600" dirty="0"/>
              <a:t>Крім того, на додаток до властивості </a:t>
            </a:r>
            <a:r>
              <a:rPr lang="en-US" sz="1600" dirty="0"/>
              <a:t>length </a:t>
            </a:r>
            <a:r>
              <a:rPr lang="uk" sz="1600" dirty="0"/>
              <a:t>рядки мають безліч методів: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4543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20" y="-281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кутник 1"/>
          <p:cNvSpPr/>
          <p:nvPr/>
        </p:nvSpPr>
        <p:spPr>
          <a:xfrm>
            <a:off x="8882004" y="1122718"/>
            <a:ext cx="7794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Типи даних</a:t>
            </a:r>
            <a:endParaRPr lang="en-US" sz="2400" dirty="0">
              <a:solidFill>
                <a:srgbClr val="0070C0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AutoShape 6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Прямокутник 2"/>
          <p:cNvSpPr/>
          <p:nvPr/>
        </p:nvSpPr>
        <p:spPr>
          <a:xfrm>
            <a:off x="6193344" y="17100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0" name="Прямокутник 9"/>
          <p:cNvSpPr/>
          <p:nvPr/>
        </p:nvSpPr>
        <p:spPr>
          <a:xfrm>
            <a:off x="6410960" y="169068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16000" y="2605087"/>
            <a:ext cx="805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 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5DFE56-93E8-114D-A38A-73AD2EE5DA3A}"/>
              </a:ext>
            </a:extLst>
          </p:cNvPr>
          <p:cNvSpPr/>
          <p:nvPr/>
        </p:nvSpPr>
        <p:spPr>
          <a:xfrm>
            <a:off x="838199" y="1710014"/>
            <a:ext cx="110837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mic Sans MS" panose="030F0902030302020204" pitchFamily="66" charset="0"/>
              </a:rPr>
              <a:t>var</a:t>
            </a:r>
            <a:r>
              <a:rPr lang="en-US" sz="2000" dirty="0">
                <a:latin typeface="Comic Sans MS" panose="030F0902030302020204" pitchFamily="66" charset="0"/>
              </a:rPr>
              <a:t> s = "hello, world" </a:t>
            </a:r>
            <a:r>
              <a:rPr lang="uk-UA" sz="2000" dirty="0"/>
              <a:t>		</a:t>
            </a:r>
          </a:p>
          <a:p>
            <a:r>
              <a:rPr lang="en-US" sz="2000" dirty="0" err="1">
                <a:latin typeface="Comic Sans MS" panose="030F0902030302020204" pitchFamily="66" charset="0"/>
              </a:rPr>
              <a:t>s.charAt</a:t>
            </a:r>
            <a:r>
              <a:rPr lang="en-US" sz="2000" dirty="0">
                <a:latin typeface="Comic Sans MS" panose="030F0902030302020204" pitchFamily="66" charset="0"/>
              </a:rPr>
              <a:t> (0)</a:t>
            </a:r>
            <a:r>
              <a:rPr lang="uk-UA" sz="2000" dirty="0"/>
              <a:t>			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=&gt; "h"</a:t>
            </a:r>
          </a:p>
          <a:p>
            <a:r>
              <a:rPr lang="en-US" sz="2000" dirty="0" err="1">
                <a:latin typeface="Comic Sans MS" panose="030F0902030302020204" pitchFamily="66" charset="0"/>
              </a:rPr>
              <a:t>s.charAt</a:t>
            </a:r>
            <a:r>
              <a:rPr lang="en-US" sz="2000" dirty="0">
                <a:latin typeface="Comic Sans MS" panose="030F0902030302020204" pitchFamily="66" charset="0"/>
              </a:rPr>
              <a:t> (s.length-1) </a:t>
            </a:r>
            <a:r>
              <a:rPr lang="uk-UA" sz="2000" dirty="0"/>
              <a:t>		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=&gt; "d"</a:t>
            </a:r>
          </a:p>
          <a:p>
            <a:r>
              <a:rPr lang="en-US" sz="2000" dirty="0" err="1">
                <a:latin typeface="Comic Sans MS" panose="030F0902030302020204" pitchFamily="66" charset="0"/>
              </a:rPr>
              <a:t>s.substring</a:t>
            </a:r>
            <a:r>
              <a:rPr lang="en-US" sz="2000" dirty="0">
                <a:latin typeface="Comic Sans MS" panose="030F0902030302020204" pitchFamily="66" charset="0"/>
              </a:rPr>
              <a:t> (1,4) </a:t>
            </a:r>
            <a:r>
              <a:rPr lang="uk-UA" sz="2000" dirty="0"/>
              <a:t>		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=&gt; "ell"</a:t>
            </a:r>
          </a:p>
          <a:p>
            <a:r>
              <a:rPr lang="en-US" sz="2000" dirty="0" err="1">
                <a:latin typeface="Comic Sans MS" panose="030F0902030302020204" pitchFamily="66" charset="0"/>
              </a:rPr>
              <a:t>s.slice</a:t>
            </a:r>
            <a:r>
              <a:rPr lang="en-US" sz="2000" dirty="0">
                <a:latin typeface="Comic Sans MS" panose="030F0902030302020204" pitchFamily="66" charset="0"/>
              </a:rPr>
              <a:t> (1,4) </a:t>
            </a:r>
            <a:r>
              <a:rPr lang="uk-UA" sz="2000" dirty="0"/>
              <a:t>			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=&gt; "ell"</a:t>
            </a:r>
          </a:p>
          <a:p>
            <a:r>
              <a:rPr lang="en-US" sz="2000" dirty="0" err="1">
                <a:latin typeface="Comic Sans MS" panose="030F0902030302020204" pitchFamily="66" charset="0"/>
              </a:rPr>
              <a:t>s.slice</a:t>
            </a:r>
            <a:r>
              <a:rPr lang="en-US" sz="2000" dirty="0">
                <a:latin typeface="Comic Sans MS" panose="030F0902030302020204" pitchFamily="66" charset="0"/>
              </a:rPr>
              <a:t> (-3) </a:t>
            </a:r>
            <a:r>
              <a:rPr lang="uk-UA" sz="2000" dirty="0"/>
              <a:t>			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=&gt; "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rld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"</a:t>
            </a:r>
          </a:p>
          <a:p>
            <a:r>
              <a:rPr lang="en-US" sz="2000" dirty="0" err="1">
                <a:latin typeface="Comic Sans MS" panose="030F0902030302020204" pitchFamily="66" charset="0"/>
              </a:rPr>
              <a:t>s.indexOf</a:t>
            </a:r>
            <a:r>
              <a:rPr lang="en-US" sz="2000" dirty="0">
                <a:latin typeface="Comic Sans MS" panose="030F0902030302020204" pitchFamily="66" charset="0"/>
              </a:rPr>
              <a:t> ("l") </a:t>
            </a:r>
            <a:r>
              <a:rPr lang="uk-UA" sz="2000" dirty="0"/>
              <a:t>			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=&gt; 2</a:t>
            </a:r>
          </a:p>
          <a:p>
            <a:r>
              <a:rPr lang="en-US" sz="2000" dirty="0" err="1">
                <a:latin typeface="Comic Sans MS" panose="030F0902030302020204" pitchFamily="66" charset="0"/>
              </a:rPr>
              <a:t>s.lastIndexOf</a:t>
            </a:r>
            <a:r>
              <a:rPr lang="en-US" sz="2000" dirty="0">
                <a:latin typeface="Comic Sans MS" panose="030F0902030302020204" pitchFamily="66" charset="0"/>
              </a:rPr>
              <a:t> ("l") </a:t>
            </a:r>
            <a:r>
              <a:rPr lang="uk-UA" sz="2000" dirty="0"/>
              <a:t>		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=&gt; 10</a:t>
            </a:r>
          </a:p>
          <a:p>
            <a:r>
              <a:rPr lang="en-US" sz="2000" dirty="0" err="1">
                <a:latin typeface="Comic Sans MS" panose="030F0902030302020204" pitchFamily="66" charset="0"/>
              </a:rPr>
              <a:t>s.indexOf</a:t>
            </a:r>
            <a:r>
              <a:rPr lang="en-US" sz="2000" dirty="0">
                <a:latin typeface="Comic Sans MS" panose="030F0902030302020204" pitchFamily="66" charset="0"/>
              </a:rPr>
              <a:t> ("l", 3) </a:t>
            </a:r>
            <a:r>
              <a:rPr lang="uk-UA" sz="2000" dirty="0"/>
              <a:t>		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=&gt; 3</a:t>
            </a:r>
          </a:p>
          <a:p>
            <a:r>
              <a:rPr lang="en-US" sz="2000" dirty="0" err="1">
                <a:latin typeface="Comic Sans MS" panose="030F0902030302020204" pitchFamily="66" charset="0"/>
              </a:rPr>
              <a:t>s.split</a:t>
            </a:r>
            <a:r>
              <a:rPr lang="en-US" sz="2000" dirty="0">
                <a:latin typeface="Comic Sans MS" panose="030F0902030302020204" pitchFamily="66" charset="0"/>
              </a:rPr>
              <a:t> (",")</a:t>
            </a:r>
            <a:r>
              <a:rPr lang="uk-UA" sz="2000" dirty="0"/>
              <a:t> 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uk-UA" sz="2000" dirty="0"/>
              <a:t>			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=&gt; ["hello", "world"]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розби</a:t>
            </a:r>
            <a:r>
              <a:rPr lang="uk-UA" sz="2000" dirty="0" err="1">
                <a:solidFill>
                  <a:schemeClr val="bg1">
                    <a:lumMod val="50000"/>
                  </a:schemeClr>
                </a:solidFill>
              </a:rPr>
              <a:t>ває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на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підстр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</a:rPr>
              <a:t>іч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ки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r>
              <a:rPr lang="en-US" sz="2000" dirty="0" err="1">
                <a:latin typeface="Comic Sans MS" panose="030F0902030302020204" pitchFamily="66" charset="0"/>
              </a:rPr>
              <a:t>s.replace</a:t>
            </a:r>
            <a:r>
              <a:rPr lang="en-US" sz="2000" dirty="0">
                <a:latin typeface="Comic Sans MS" panose="030F0902030302020204" pitchFamily="66" charset="0"/>
              </a:rPr>
              <a:t> ("h", "H") </a:t>
            </a:r>
            <a:r>
              <a:rPr lang="uk-UA" sz="2000" dirty="0"/>
              <a:t>		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=&gt; ”Hello, world"</a:t>
            </a:r>
          </a:p>
          <a:p>
            <a:r>
              <a:rPr lang="en-US" sz="2000" dirty="0" err="1">
                <a:latin typeface="Comic Sans MS" panose="030F0902030302020204" pitchFamily="66" charset="0"/>
              </a:rPr>
              <a:t>s.toUpperCase</a:t>
            </a:r>
            <a:r>
              <a:rPr lang="en-US" sz="2000" dirty="0">
                <a:latin typeface="Comic Sans MS" panose="030F0902030302020204" pitchFamily="66" charset="0"/>
              </a:rPr>
              <a:t> () </a:t>
            </a:r>
            <a:r>
              <a:rPr lang="uk-UA" sz="2000" dirty="0"/>
              <a:t>		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=&gt; "HELLO, WORLD"</a:t>
            </a:r>
          </a:p>
        </p:txBody>
      </p:sp>
    </p:spTree>
    <p:extLst>
      <p:ext uri="{BB962C8B-B14F-4D97-AF65-F5344CB8AC3E}">
        <p14:creationId xmlns:p14="http://schemas.microsoft.com/office/powerpoint/2010/main" val="299879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20" y="-281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кутник 1"/>
          <p:cNvSpPr/>
          <p:nvPr/>
        </p:nvSpPr>
        <p:spPr>
          <a:xfrm>
            <a:off x="8882004" y="1122718"/>
            <a:ext cx="7794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Типи даних</a:t>
            </a:r>
            <a:endParaRPr lang="en-US" sz="2400" dirty="0">
              <a:solidFill>
                <a:srgbClr val="0070C0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AutoShape 6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Прямокутник 2"/>
          <p:cNvSpPr/>
          <p:nvPr/>
        </p:nvSpPr>
        <p:spPr>
          <a:xfrm>
            <a:off x="6193344" y="17100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0" name="Прямокутник 9"/>
          <p:cNvSpPr/>
          <p:nvPr/>
        </p:nvSpPr>
        <p:spPr>
          <a:xfrm>
            <a:off x="6410960" y="169068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16000" y="2605087"/>
            <a:ext cx="805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 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1BA7980-C4A8-344F-8433-AECC0FEEB586}"/>
              </a:ext>
            </a:extLst>
          </p:cNvPr>
          <p:cNvSpPr/>
          <p:nvPr/>
        </p:nvSpPr>
        <p:spPr>
          <a:xfrm>
            <a:off x="4334673" y="3183713"/>
            <a:ext cx="398218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anose="030F0902030302020204" pitchFamily="66" charset="0"/>
              </a:rPr>
              <a:t>s = "hello, world"; </a:t>
            </a:r>
            <a:endParaRPr lang="uk-UA" sz="2800" dirty="0"/>
          </a:p>
          <a:p>
            <a:r>
              <a:rPr lang="en-US" sz="2800" dirty="0">
                <a:latin typeface="Comic Sans MS" panose="030F0902030302020204" pitchFamily="66" charset="0"/>
              </a:rPr>
              <a:t>s[0] </a:t>
            </a:r>
            <a:r>
              <a:rPr lang="uk-UA" sz="2800" dirty="0">
                <a:latin typeface="Comic Sans MS" panose="030F0902030302020204" pitchFamily="66" charset="0"/>
              </a:rPr>
              <a:t>		   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=&gt; "h" </a:t>
            </a:r>
            <a:endParaRPr lang="uk-UA" sz="28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>
                <a:latin typeface="Comic Sans MS" panose="030F0902030302020204" pitchFamily="66" charset="0"/>
              </a:rPr>
              <a:t>s[s.length-1]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=&gt; "d"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552EE57-AC82-C34E-823D-5918B8CED22B}"/>
              </a:ext>
            </a:extLst>
          </p:cNvPr>
          <p:cNvSpPr/>
          <p:nvPr/>
        </p:nvSpPr>
        <p:spPr>
          <a:xfrm>
            <a:off x="838199" y="1821284"/>
            <a:ext cx="110258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mic Sans MS" panose="030F0902030302020204" pitchFamily="66" charset="0"/>
              </a:rPr>
              <a:t>У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стандарті</a:t>
            </a:r>
            <a:r>
              <a:rPr lang="en-US" sz="1800" dirty="0">
                <a:latin typeface="Comic Sans MS" panose="030F0902030302020204" pitchFamily="66" charset="0"/>
              </a:rPr>
              <a:t> ECMAScript 5 </a:t>
            </a:r>
            <a:r>
              <a:rPr lang="en-US" sz="1800" dirty="0" err="1">
                <a:latin typeface="Comic Sans MS" panose="030F0902030302020204" pitchFamily="66" charset="0"/>
              </a:rPr>
              <a:t>рядка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можуть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інтерпретуватися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як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масиви</a:t>
            </a:r>
            <a:r>
              <a:rPr lang="en-US" sz="1800" dirty="0">
                <a:latin typeface="Comic Sans MS" panose="030F0902030302020204" pitchFamily="66" charset="0"/>
              </a:rPr>
              <a:t>, </a:t>
            </a:r>
            <a:r>
              <a:rPr lang="en-US" sz="1800" dirty="0" err="1">
                <a:latin typeface="Comic Sans MS" panose="030F0902030302020204" pitchFamily="66" charset="0"/>
              </a:rPr>
              <a:t>доступні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тільки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для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читання</a:t>
            </a:r>
            <a:r>
              <a:rPr lang="en-US" sz="1800" dirty="0">
                <a:latin typeface="Comic Sans MS" panose="030F0902030302020204" pitchFamily="66" charset="0"/>
              </a:rPr>
              <a:t>, </a:t>
            </a:r>
            <a:r>
              <a:rPr lang="en-US" sz="1800" dirty="0" err="1">
                <a:latin typeface="Comic Sans MS" panose="030F0902030302020204" pitchFamily="66" charset="0"/>
              </a:rPr>
              <a:t>і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замість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використання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методу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charAt</a:t>
            </a:r>
            <a:r>
              <a:rPr lang="en-US" sz="1800" dirty="0">
                <a:latin typeface="Comic Sans MS" panose="030F0902030302020204" pitchFamily="66" charset="0"/>
              </a:rPr>
              <a:t> () </a:t>
            </a:r>
            <a:r>
              <a:rPr lang="en-US" sz="1800" dirty="0" err="1">
                <a:latin typeface="Comic Sans MS" panose="030F0902030302020204" pitchFamily="66" charset="0"/>
              </a:rPr>
              <a:t>до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окремих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символам</a:t>
            </a:r>
            <a:r>
              <a:rPr lang="en-US" sz="1800" dirty="0">
                <a:latin typeface="Comic Sans MS" panose="030F0902030302020204" pitchFamily="66" charset="0"/>
              </a:rPr>
              <a:t> (16-бітовим </a:t>
            </a:r>
            <a:r>
              <a:rPr lang="en-US" sz="1800" dirty="0" err="1">
                <a:latin typeface="Comic Sans MS" panose="030F0902030302020204" pitchFamily="66" charset="0"/>
              </a:rPr>
              <a:t>значенням</a:t>
            </a:r>
            <a:r>
              <a:rPr lang="en-US" sz="1800" dirty="0">
                <a:latin typeface="Comic Sans MS" panose="030F0902030302020204" pitchFamily="66" charset="0"/>
              </a:rPr>
              <a:t>) </a:t>
            </a:r>
            <a:r>
              <a:rPr lang="en-US" sz="1800" dirty="0" err="1">
                <a:latin typeface="Comic Sans MS" panose="030F0902030302020204" pitchFamily="66" charset="0"/>
              </a:rPr>
              <a:t>рядки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можна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звертатися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за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допомогою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індексів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квадратних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дужках</a:t>
            </a:r>
            <a:r>
              <a:rPr lang="en-US" sz="1800" dirty="0">
                <a:latin typeface="Comic Sans MS" panose="030F0902030302020204" pitchFamily="66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4029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20" y="-281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кутник 1"/>
          <p:cNvSpPr/>
          <p:nvPr/>
        </p:nvSpPr>
        <p:spPr>
          <a:xfrm>
            <a:off x="8882004" y="1122718"/>
            <a:ext cx="7794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Типи даних</a:t>
            </a:r>
            <a:endParaRPr lang="en-US" sz="2400" dirty="0">
              <a:solidFill>
                <a:srgbClr val="0070C0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AutoShape 6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Прямокутник 2"/>
          <p:cNvSpPr/>
          <p:nvPr/>
        </p:nvSpPr>
        <p:spPr>
          <a:xfrm>
            <a:off x="6193344" y="17100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0" name="Прямокутник 9"/>
          <p:cNvSpPr/>
          <p:nvPr/>
        </p:nvSpPr>
        <p:spPr>
          <a:xfrm>
            <a:off x="6410960" y="169068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16000" y="2605087"/>
            <a:ext cx="805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 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81E3B84-0C84-1C41-879B-5CC73CA6F859}"/>
              </a:ext>
            </a:extLst>
          </p:cNvPr>
          <p:cNvSpPr/>
          <p:nvPr/>
        </p:nvSpPr>
        <p:spPr>
          <a:xfrm>
            <a:off x="739831" y="1854596"/>
            <a:ext cx="1105477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" sz="2000" dirty="0"/>
              <a:t>Будь-яке значення в мові </a:t>
            </a:r>
            <a:r>
              <a:rPr lang="en-US" sz="2000" dirty="0">
                <a:latin typeface="Comic Sans MS" panose="030F0902030302020204" pitchFamily="66" charset="0"/>
              </a:rPr>
              <a:t>JavaScript </a:t>
            </a:r>
            <a:r>
              <a:rPr lang="uk" sz="2000" dirty="0"/>
              <a:t>може бути перетворено в логічне значення. Наступні значення в результаті такого перетворення дають логічне значення (і потім працюють як) </a:t>
            </a:r>
            <a:r>
              <a:rPr lang="en-US" sz="2000" dirty="0">
                <a:latin typeface="Comic Sans MS" panose="030F0902030302020204" pitchFamily="66" charset="0"/>
              </a:rPr>
              <a:t>false: </a:t>
            </a:r>
            <a:endParaRPr lang="uk-UA" sz="2000" dirty="0"/>
          </a:p>
          <a:p>
            <a:endParaRPr lang="uk-U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902030302020204" pitchFamily="66" charset="0"/>
              </a:rPr>
              <a:t>undefined </a:t>
            </a:r>
            <a:endParaRPr lang="uk-U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902030302020204" pitchFamily="66" charset="0"/>
              </a:rPr>
              <a:t>null </a:t>
            </a:r>
            <a:endParaRPr lang="uk-U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902030302020204" pitchFamily="66" charset="0"/>
              </a:rPr>
              <a:t>0 </a:t>
            </a:r>
            <a:endParaRPr lang="uk-U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902030302020204" pitchFamily="66" charset="0"/>
              </a:rPr>
              <a:t>-0 </a:t>
            </a:r>
            <a:endParaRPr lang="uk-U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mic Sans MS" panose="030F0902030302020204" pitchFamily="66" charset="0"/>
              </a:rPr>
              <a:t>NaN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endParaRPr lang="uk-U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902030302020204" pitchFamily="66" charset="0"/>
              </a:rPr>
              <a:t>"" // </a:t>
            </a:r>
            <a:r>
              <a:rPr lang="uk" sz="2000" dirty="0"/>
              <a:t>порожній рядок</a:t>
            </a:r>
            <a:endParaRPr lang="en-US" sz="20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84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20" y="-281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кутник 1"/>
          <p:cNvSpPr/>
          <p:nvPr/>
        </p:nvSpPr>
        <p:spPr>
          <a:xfrm>
            <a:off x="8882004" y="1122718"/>
            <a:ext cx="7794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Типи даних</a:t>
            </a:r>
            <a:endParaRPr lang="en-US" sz="2400" dirty="0">
              <a:solidFill>
                <a:srgbClr val="0070C0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AutoShape 6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Прямокутник 2"/>
          <p:cNvSpPr/>
          <p:nvPr/>
        </p:nvSpPr>
        <p:spPr>
          <a:xfrm>
            <a:off x="6193344" y="17100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0" name="Прямокутник 9"/>
          <p:cNvSpPr/>
          <p:nvPr/>
        </p:nvSpPr>
        <p:spPr>
          <a:xfrm>
            <a:off x="6410960" y="169068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16000" y="2605087"/>
            <a:ext cx="805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 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05C7EFD-ED68-F54D-A15B-994608CB1C75}"/>
              </a:ext>
            </a:extLst>
          </p:cNvPr>
          <p:cNvSpPr/>
          <p:nvPr/>
        </p:nvSpPr>
        <p:spPr>
          <a:xfrm>
            <a:off x="358964" y="1584383"/>
            <a:ext cx="116555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omic Sans MS" panose="030F0902030302020204" pitchFamily="66" charset="0"/>
              </a:rPr>
              <a:t>Значення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b="1" dirty="0">
                <a:latin typeface="Comic Sans MS" panose="030F0902030302020204" pitchFamily="66" charset="0"/>
              </a:rPr>
              <a:t>undefined</a:t>
            </a:r>
            <a:r>
              <a:rPr lang="en-US" sz="1800" dirty="0">
                <a:latin typeface="Comic Sans MS" panose="030F0902030302020204" pitchFamily="66" charset="0"/>
              </a:rPr>
              <a:t>, </a:t>
            </a:r>
            <a:r>
              <a:rPr lang="en-US" sz="1800" dirty="0" err="1">
                <a:latin typeface="Comic Sans MS" panose="030F0902030302020204" pitchFamily="66" charset="0"/>
              </a:rPr>
              <a:t>яке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вказує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на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повну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відсутність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будь-якого</a:t>
            </a:r>
            <a:r>
              <a:rPr lang="uk-UA" sz="1800" dirty="0"/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значення</a:t>
            </a:r>
            <a:r>
              <a:rPr lang="en-US" sz="1800" dirty="0">
                <a:latin typeface="Comic Sans MS" panose="030F0902030302020204" pitchFamily="66" charset="0"/>
              </a:rPr>
              <a:t>. </a:t>
            </a:r>
            <a:r>
              <a:rPr lang="en-US" sz="1800" dirty="0" err="1">
                <a:latin typeface="Comic Sans MS" panose="030F0902030302020204" pitchFamily="66" charset="0"/>
              </a:rPr>
              <a:t>Воно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повертається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при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зверненні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до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змінної</a:t>
            </a:r>
            <a:r>
              <a:rPr lang="en-US" sz="1800" dirty="0">
                <a:latin typeface="Comic Sans MS" panose="030F0902030302020204" pitchFamily="66" charset="0"/>
              </a:rPr>
              <a:t>, </a:t>
            </a:r>
            <a:r>
              <a:rPr lang="en-US" sz="1800" dirty="0" err="1">
                <a:latin typeface="Comic Sans MS" panose="030F0902030302020204" pitchFamily="66" charset="0"/>
              </a:rPr>
              <a:t>якій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ніколи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неприсвоювалося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значення</a:t>
            </a:r>
            <a:r>
              <a:rPr lang="en-US" sz="1800" dirty="0">
                <a:latin typeface="Comic Sans MS" panose="030F0902030302020204" pitchFamily="66" charset="0"/>
              </a:rPr>
              <a:t>, </a:t>
            </a:r>
            <a:r>
              <a:rPr lang="en-US" sz="1800" dirty="0" err="1">
                <a:latin typeface="Comic Sans MS" panose="030F0902030302020204" pitchFamily="66" charset="0"/>
              </a:rPr>
              <a:t>а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також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до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неіснуючого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властивості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об'єкта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або</a:t>
            </a:r>
            <a:r>
              <a:rPr lang="uk-UA" sz="1800" dirty="0"/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елементу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масиву</a:t>
            </a:r>
            <a:r>
              <a:rPr lang="en-US" sz="1800" dirty="0">
                <a:latin typeface="Comic Sans MS" panose="030F0902030302020204" pitchFamily="66" charset="0"/>
              </a:rPr>
              <a:t>. </a:t>
            </a:r>
            <a:r>
              <a:rPr lang="en-US" sz="1800" dirty="0" err="1">
                <a:latin typeface="Comic Sans MS" panose="030F0902030302020204" pitchFamily="66" charset="0"/>
              </a:rPr>
              <a:t>Крім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того</a:t>
            </a:r>
            <a:r>
              <a:rPr lang="en-US" sz="1800" dirty="0">
                <a:latin typeface="Comic Sans MS" panose="030F0902030302020204" pitchFamily="66" charset="0"/>
              </a:rPr>
              <a:t>, </a:t>
            </a:r>
            <a:r>
              <a:rPr lang="en-US" sz="1800" dirty="0" err="1">
                <a:latin typeface="Comic Sans MS" panose="030F0902030302020204" pitchFamily="66" charset="0"/>
              </a:rPr>
              <a:t>значення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b="1" dirty="0">
                <a:latin typeface="Comic Sans MS" panose="030F0902030302020204" pitchFamily="66" charset="0"/>
              </a:rPr>
              <a:t>undefined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повертається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функціями</a:t>
            </a:r>
            <a:r>
              <a:rPr lang="en-US" sz="1800" dirty="0">
                <a:latin typeface="Comic Sans MS" panose="030F0902030302020204" pitchFamily="66" charset="0"/>
              </a:rPr>
              <a:t>, </a:t>
            </a:r>
            <a:r>
              <a:rPr lang="en-US" sz="1800" dirty="0" err="1">
                <a:latin typeface="Comic Sans MS" panose="030F0902030302020204" pitchFamily="66" charset="0"/>
              </a:rPr>
              <a:t>які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не</a:t>
            </a:r>
            <a:r>
              <a:rPr lang="uk-UA" sz="1800" dirty="0"/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мають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значення</a:t>
            </a:r>
            <a:r>
              <a:rPr lang="en-US" sz="1800" dirty="0">
                <a:latin typeface="Comic Sans MS" panose="030F0902030302020204" pitchFamily="66" charset="0"/>
              </a:rPr>
              <a:t>, </a:t>
            </a:r>
            <a:r>
              <a:rPr lang="en-US" sz="1800" dirty="0" err="1">
                <a:latin typeface="Comic Sans MS" panose="030F0902030302020204" pitchFamily="66" charset="0"/>
              </a:rPr>
              <a:t>що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повертається</a:t>
            </a:r>
            <a:r>
              <a:rPr lang="en-US" sz="1800" dirty="0">
                <a:latin typeface="Comic Sans MS" panose="030F0902030302020204" pitchFamily="66" charset="0"/>
              </a:rPr>
              <a:t>, </a:t>
            </a:r>
            <a:r>
              <a:rPr lang="en-US" sz="1800" dirty="0" err="1">
                <a:latin typeface="Comic Sans MS" panose="030F0902030302020204" pitchFamily="66" charset="0"/>
              </a:rPr>
              <a:t>і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присвоюється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параметрами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функцій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для</a:t>
            </a:r>
            <a:r>
              <a:rPr lang="uk-UA" sz="1800" dirty="0"/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аргументів</a:t>
            </a:r>
            <a:r>
              <a:rPr lang="en-US" sz="1800" dirty="0">
                <a:latin typeface="Comic Sans MS" panose="030F0902030302020204" pitchFamily="66" charset="0"/>
              </a:rPr>
              <a:t>, </a:t>
            </a:r>
            <a:r>
              <a:rPr lang="en-US" sz="1800" dirty="0" err="1">
                <a:latin typeface="Comic Sans MS" panose="030F0902030302020204" pitchFamily="66" charset="0"/>
              </a:rPr>
              <a:t>що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не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були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передані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при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виклику</a:t>
            </a:r>
            <a:r>
              <a:rPr lang="en-US" sz="1800" dirty="0">
                <a:latin typeface="Comic Sans MS" panose="030F0902030302020204" pitchFamily="66" charset="0"/>
              </a:rPr>
              <a:t>.</a:t>
            </a:r>
            <a:endParaRPr lang="uk-UA" sz="1800" dirty="0"/>
          </a:p>
          <a:p>
            <a:pPr algn="just"/>
            <a:endParaRPr lang="uk-UA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" sz="1800" dirty="0"/>
              <a:t>Ключове слово </a:t>
            </a:r>
            <a:r>
              <a:rPr lang="en-US" sz="1800" dirty="0">
                <a:latin typeface="Comic Sans MS" panose="030F0902030302020204" pitchFamily="66" charset="0"/>
              </a:rPr>
              <a:t>null </a:t>
            </a:r>
            <a:r>
              <a:rPr lang="uk" sz="1800" dirty="0"/>
              <a:t>в мові </a:t>
            </a:r>
            <a:r>
              <a:rPr lang="en-US" sz="1800" dirty="0">
                <a:latin typeface="Comic Sans MS" panose="030F0902030302020204" pitchFamily="66" charset="0"/>
              </a:rPr>
              <a:t>JavaScript </a:t>
            </a:r>
            <a:r>
              <a:rPr lang="uk" sz="1800" dirty="0"/>
              <a:t>має спеціальне призначення і зазвичай використовується для позначення відсутності значення. Оператор </a:t>
            </a:r>
            <a:r>
              <a:rPr lang="en-US" sz="1800" dirty="0" err="1">
                <a:latin typeface="Comic Sans MS" panose="030F0902030302020204" pitchFamily="66" charset="0"/>
              </a:rPr>
              <a:t>typeof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uk" sz="1800" dirty="0"/>
              <a:t>для значення </a:t>
            </a:r>
            <a:r>
              <a:rPr lang="en-US" sz="1800" dirty="0">
                <a:latin typeface="Comic Sans MS" panose="030F0902030302020204" pitchFamily="66" charset="0"/>
              </a:rPr>
              <a:t>null </a:t>
            </a:r>
            <a:r>
              <a:rPr lang="uk" sz="1800" dirty="0"/>
              <a:t>повертає рядок «</a:t>
            </a:r>
            <a:r>
              <a:rPr lang="en-US" sz="1800" dirty="0">
                <a:latin typeface="Comic Sans MS" panose="030F0902030302020204" pitchFamily="66" charset="0"/>
              </a:rPr>
              <a:t>object», </a:t>
            </a:r>
            <a:r>
              <a:rPr lang="uk" sz="1800" dirty="0"/>
              <a:t>що говорить про те, що значення </a:t>
            </a:r>
            <a:r>
              <a:rPr lang="en-US" sz="1800" dirty="0">
                <a:latin typeface="Comic Sans MS" panose="030F0902030302020204" pitchFamily="66" charset="0"/>
              </a:rPr>
              <a:t>null </a:t>
            </a:r>
            <a:r>
              <a:rPr lang="uk" sz="1800" dirty="0"/>
              <a:t>є спеціальним «порожнім» об'єктом. Однак на практиці значення </a:t>
            </a:r>
            <a:r>
              <a:rPr lang="en-US" sz="1800" dirty="0">
                <a:latin typeface="Comic Sans MS" panose="030F0902030302020204" pitchFamily="66" charset="0"/>
              </a:rPr>
              <a:t>null </a:t>
            </a:r>
            <a:r>
              <a:rPr lang="uk" sz="1800" dirty="0"/>
              <a:t>зазвичай вважається єдиним членом власного типу і може використовуватися як ознака відсутності значення, такого як число, рядок або об'єкт.</a:t>
            </a:r>
            <a:endParaRPr lang="en-US" sz="18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8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25121</TotalTime>
  <Words>1633</Words>
  <Application>Microsoft Office PowerPoint</Application>
  <PresentationFormat>Довільний</PresentationFormat>
  <Paragraphs>322</Paragraphs>
  <Slides>25</Slides>
  <Notes>25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25</vt:i4>
      </vt:variant>
    </vt:vector>
  </HeadingPairs>
  <TitlesOfParts>
    <vt:vector size="26" baseType="lpstr">
      <vt:lpstr>Office Theme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Vitalii</dc:creator>
  <cp:lastModifiedBy>Windows User</cp:lastModifiedBy>
  <cp:revision>511</cp:revision>
  <dcterms:modified xsi:type="dcterms:W3CDTF">2018-12-03T09:10:34Z</dcterms:modified>
</cp:coreProperties>
</file>