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759" r:id="rId2"/>
    <p:sldId id="628" r:id="rId3"/>
    <p:sldId id="926" r:id="rId4"/>
    <p:sldId id="1059" r:id="rId5"/>
    <p:sldId id="1149" r:id="rId6"/>
    <p:sldId id="788" r:id="rId7"/>
    <p:sldId id="1070" r:id="rId8"/>
    <p:sldId id="1071" r:id="rId9"/>
    <p:sldId id="1131" r:id="rId10"/>
    <p:sldId id="1132" r:id="rId11"/>
    <p:sldId id="886" r:id="rId12"/>
    <p:sldId id="936" r:id="rId13"/>
    <p:sldId id="1072" r:id="rId14"/>
    <p:sldId id="1074" r:id="rId15"/>
    <p:sldId id="1075" r:id="rId16"/>
    <p:sldId id="1076" r:id="rId17"/>
    <p:sldId id="1138" r:id="rId18"/>
    <p:sldId id="1139" r:id="rId19"/>
    <p:sldId id="1140" r:id="rId20"/>
    <p:sldId id="942" r:id="rId21"/>
    <p:sldId id="957" r:id="rId22"/>
    <p:sldId id="1078" r:id="rId23"/>
    <p:sldId id="1080" r:id="rId24"/>
    <p:sldId id="1150" r:id="rId25"/>
    <p:sldId id="1151" r:id="rId26"/>
    <p:sldId id="1152" r:id="rId27"/>
    <p:sldId id="1190" r:id="rId28"/>
    <p:sldId id="1153" r:id="rId29"/>
    <p:sldId id="1195" r:id="rId30"/>
    <p:sldId id="1196" r:id="rId31"/>
    <p:sldId id="1197" r:id="rId32"/>
    <p:sldId id="1184" r:id="rId33"/>
    <p:sldId id="1199" r:id="rId34"/>
    <p:sldId id="1200" r:id="rId35"/>
    <p:sldId id="1166" r:id="rId36"/>
    <p:sldId id="1183" r:id="rId37"/>
    <p:sldId id="1155" r:id="rId38"/>
    <p:sldId id="1168" r:id="rId39"/>
    <p:sldId id="1169" r:id="rId40"/>
    <p:sldId id="117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128" d="100"/>
          <a:sy n="128" d="100"/>
        </p:scale>
        <p:origin x="1578" y="11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Native VLANs and 802.1Q Tagging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Ranges on Catalyst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3.4.1</a:t>
            </a:r>
            <a:r>
              <a:rPr lang="en-US" baseline="0" dirty="0"/>
              <a:t> – </a:t>
            </a:r>
            <a:r>
              <a:rPr lang="en-US" altLang="en-US" dirty="0"/>
              <a:t>Trunk Configuration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3.4.2</a:t>
            </a:r>
            <a:r>
              <a:rPr lang="en-US" baseline="0" dirty="0"/>
              <a:t> – </a:t>
            </a:r>
            <a:r>
              <a:rPr lang="en-US" altLang="en-US" dirty="0"/>
              <a:t>Trunk Configuration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3.4.3</a:t>
            </a:r>
            <a:r>
              <a:rPr lang="en-US" baseline="0" dirty="0"/>
              <a:t> – </a:t>
            </a:r>
            <a:r>
              <a:rPr lang="en-US" altLang="en-US" dirty="0"/>
              <a:t>Verify Trunk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 Inter-VLAN Routing</a:t>
            </a:r>
          </a:p>
          <a:p>
            <a:r>
              <a:rPr lang="en-US" dirty="0"/>
              <a:t>4.1 – Inter-VLAN Routing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23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4.1 – Inter-VLAN Routing Operation</a:t>
            </a:r>
          </a:p>
          <a:p>
            <a:r>
              <a:rPr lang="en-US" dirty="0"/>
              <a:t>4.1.1 - What is Inter-VLAN Routing?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03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4.1 – Inter-VLAN Routing Operation</a:t>
            </a:r>
          </a:p>
          <a:p>
            <a:r>
              <a:rPr lang="en-US" dirty="0"/>
              <a:t>4.1.2 – Legacy Inter-VLAN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13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5.1.1.1 </a:t>
            </a:r>
            <a:r>
              <a:rPr lang="en-US" b="1" dirty="0">
                <a:ea typeface="ＭＳ Ｐゴシック" pitchFamily="34" charset="-128"/>
              </a:rPr>
              <a:t>What is Inter-VLAN routing?</a:t>
            </a:r>
            <a:endParaRPr lang="en-US" b="1" dirty="0"/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695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– Inter-VLAN Routing</a:t>
            </a:r>
          </a:p>
          <a:p>
            <a:r>
              <a:rPr lang="en-US" dirty="0"/>
              <a:t>4.1 – Inter-VLAN Routing Operation</a:t>
            </a:r>
          </a:p>
          <a:p>
            <a:r>
              <a:rPr lang="en-US" dirty="0"/>
              <a:t>4.1.3 – Router-on-a-Stick Inter-VLAN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25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196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5.1.2.2 </a:t>
            </a:r>
            <a:r>
              <a:rPr lang="en-US" sz="1200" b="1" dirty="0">
                <a:ea typeface="ＭＳ Ｐゴシック" pitchFamily="34" charset="-128"/>
              </a:rPr>
              <a:t>Configure Legacy Inter-VLAN Routing: Switch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472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5.1.2.3 </a:t>
            </a:r>
            <a:r>
              <a:rPr lang="en-US" sz="1200" b="1" dirty="0">
                <a:ea typeface="ＭＳ Ｐゴシック" pitchFamily="34" charset="-128"/>
              </a:rPr>
              <a:t>Configure Legacy Inter-VLAN Routing: Router Interface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271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 Inter-VLAN Routing</a:t>
            </a:r>
          </a:p>
          <a:p>
            <a:r>
              <a:rPr lang="en-US" dirty="0"/>
              <a:t>4.2 – Router-on-a-Stick Inter-VLAN Routing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6.1.3.2 </a:t>
            </a:r>
            <a:r>
              <a:rPr lang="en-US" sz="1200" b="1" dirty="0">
                <a:ea typeface="ＭＳ Ｐゴシック" pitchFamily="34" charset="-128"/>
              </a:rPr>
              <a:t>Configure Router-on-a-Stick: Switch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641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9643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19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425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9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9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Networks without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Networks with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Identification with a Tag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and VTP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Native VLANs and 802.1Q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4572000" cy="341404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802.1Q trunk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Tagging is typically done on all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use of a native VLAN was designed for legacy use, like the hub in the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Unless changed, VLAN1 is the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Both ends of a trunk link must be configured with the same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Each trunk is configured separately, so it is possible to have a different native VLANs on separate trunks.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740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Ranges on Catalyst Switches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Catalyst switches 2960 and 3650 support over 4000 VLANs.</a:t>
            </a:r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9969"/>
              </p:ext>
            </p:extLst>
          </p:nvPr>
        </p:nvGraphicFramePr>
        <p:xfrm>
          <a:off x="365760" y="2192590"/>
          <a:ext cx="85953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r>
                        <a:rPr lang="en-US" baseline="0" dirty="0"/>
                        <a:t> Range VLAN 1 – 1005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Range VLAN</a:t>
                      </a:r>
                      <a:r>
                        <a:rPr lang="en-US" baseline="0" dirty="0"/>
                        <a:t> 1006 - 4095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Used in Small to Medium sized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by Service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 – 1005 are reserved for legacy 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</a:t>
                      </a:r>
                      <a:r>
                        <a:rPr lang="en-US" sz="1600" baseline="0" dirty="0"/>
                        <a:t> in Running-Config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 1002 – 1005 are auto created</a:t>
                      </a:r>
                      <a:r>
                        <a:rPr lang="en-US" sz="1600" baseline="0" dirty="0"/>
                        <a:t> and cannot be deleted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fewer</a:t>
                      </a:r>
                      <a:r>
                        <a:rPr lang="en-US" sz="1600" baseline="0" dirty="0"/>
                        <a:t> VLAN features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Stored in the vlan.dat</a:t>
                      </a:r>
                      <a:r>
                        <a:rPr lang="en-US" sz="1600" baseline="0" dirty="0"/>
                        <a:t> file in flash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VTP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VTP can synchronize between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6" y="791746"/>
            <a:ext cx="8178325" cy="688137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VLAN details are stored in the vlan.dat file. You create VLANs in the </a:t>
            </a:r>
            <a:r>
              <a:rPr lang="en-CA" altLang="en-US" sz="1600"/>
              <a:t>global configuration mode</a:t>
            </a:r>
            <a:r>
              <a:rPr lang="en-CA" altLang="en-US" sz="1600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033"/>
              </p:ext>
            </p:extLst>
          </p:nvPr>
        </p:nvGraphicFramePr>
        <p:xfrm>
          <a:off x="658368" y="1847342"/>
          <a:ext cx="764438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IOS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Create a VLAN with a valid ID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vlan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a unique name to identify the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788" y="1401347"/>
            <a:ext cx="4416684" cy="19392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the Student PC is going to be in VLAN 20, we will create the VLAN first and then name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you do not name it, the Cisco IOS will give it a default name of vlan and the four digit number of the VLAN. E.g. vlan0020 for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36462"/>
              </p:ext>
            </p:extLst>
          </p:nvPr>
        </p:nvGraphicFramePr>
        <p:xfrm>
          <a:off x="4791360" y="2667380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8" y="109727"/>
            <a:ext cx="453344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Once the VLAN is created, we can then assign it to the correct interfaces.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Switch# </a:t>
                      </a:r>
                      <a:r>
                        <a:rPr lang="en-US" b="1" dirty="0"/>
                        <a:t>configure terminal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Switch(config)# </a:t>
                      </a:r>
                      <a:r>
                        <a:rPr lang="en-US" b="1" dirty="0"/>
                        <a:t>interface </a:t>
                      </a:r>
                      <a:r>
                        <a:rPr lang="en-US" i="1" dirty="0"/>
                        <a:t>interface-id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the port to access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mode access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the port to 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access vlan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vlan-id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end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We can assign the VLAN to the port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Once the device is assigned the VLAN, then the end device will need the IP address information for that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Here, Student PC receives 172.17.20.22</a:t>
            </a:r>
            <a:endParaRPr lang="en-CA" alt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20947"/>
              </p:ext>
            </p:extLst>
          </p:nvPr>
        </p:nvGraphicFramePr>
        <p:xfrm>
          <a:off x="4572000" y="2546550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access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access vlan 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8" y="146304"/>
            <a:ext cx="3914211" cy="22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Verify VLAN Information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the </a:t>
            </a:r>
            <a:r>
              <a:rPr lang="en-US" sz="1600" b="1" dirty="0"/>
              <a:t>show vlan </a:t>
            </a:r>
            <a:r>
              <a:rPr lang="en-US" sz="1600" dirty="0"/>
              <a:t>command. The complete syntax is: </a:t>
            </a:r>
          </a:p>
          <a:p>
            <a:pPr marL="0" indent="0">
              <a:buNone/>
            </a:pPr>
            <a:r>
              <a:rPr lang="en-US" sz="1600" b="1" dirty="0"/>
              <a:t>show vlan [brief</a:t>
            </a:r>
            <a:r>
              <a:rPr lang="en-US" sz="1600" dirty="0"/>
              <a:t> | </a:t>
            </a:r>
            <a:r>
              <a:rPr lang="en-US" sz="1600" b="1" dirty="0"/>
              <a:t>id</a:t>
            </a:r>
            <a:r>
              <a:rPr lang="en-US" sz="1600" dirty="0"/>
              <a:t> </a:t>
            </a:r>
            <a:r>
              <a:rPr lang="en-US" sz="1600" i="1" dirty="0"/>
              <a:t>vlan-id</a:t>
            </a:r>
            <a:r>
              <a:rPr lang="en-US" sz="1600" dirty="0"/>
              <a:t> |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en-US" sz="1600" i="1" dirty="0"/>
              <a:t>vlan-name</a:t>
            </a:r>
            <a:r>
              <a:rPr lang="en-US" sz="1600" dirty="0"/>
              <a:t> | </a:t>
            </a:r>
            <a:r>
              <a:rPr lang="en-US" sz="1600" b="1" dirty="0"/>
              <a:t>summary</a:t>
            </a:r>
            <a:r>
              <a:rPr lang="en-US" sz="1600" dirty="0"/>
              <a:t>]</a:t>
            </a:r>
            <a:endParaRPr lang="en-CA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1748"/>
              </p:ext>
            </p:extLst>
          </p:nvPr>
        </p:nvGraphicFramePr>
        <p:xfrm>
          <a:off x="246888" y="2533142"/>
          <a:ext cx="8657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name, status, and its ports one VLAN per line.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brief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ID number.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name. The </a:t>
                      </a:r>
                      <a:r>
                        <a:rPr lang="en-US" sz="1600" i="1" dirty="0"/>
                        <a:t>vlan-name</a:t>
                      </a:r>
                      <a:r>
                        <a:rPr lang="en-US" sz="1600" dirty="0"/>
                        <a:t> is an ASCII string from 1 to 32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summary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summary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64592"/>
            <a:ext cx="5045393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8946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Change VLAN Port Membership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There are a number of ways to change VLAN membership: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re-enter </a:t>
            </a:r>
            <a:r>
              <a:rPr lang="en-US" sz="1600" b="1" dirty="0"/>
              <a:t>switchport access vlan</a:t>
            </a:r>
            <a:r>
              <a:rPr lang="en-US" sz="1600" dirty="0"/>
              <a:t> </a:t>
            </a:r>
            <a:r>
              <a:rPr lang="en-US" sz="1600" i="1" dirty="0"/>
              <a:t>vlan-id </a:t>
            </a:r>
            <a:r>
              <a:rPr lang="en-US" sz="1600" dirty="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b="1" dirty="0"/>
              <a:t>no switchport access vlan </a:t>
            </a:r>
            <a:r>
              <a:rPr lang="en-US" sz="1600" dirty="0"/>
              <a:t>to place interface back in VLAN 1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altLang="en-US" sz="1600" b="1" dirty="0"/>
              <a:t>show vlan brief </a:t>
            </a:r>
            <a:r>
              <a:rPr lang="en-US" altLang="en-US" sz="1600" dirty="0"/>
              <a:t>or the </a:t>
            </a:r>
            <a:r>
              <a:rPr lang="en-US" altLang="en-US" sz="1600" b="1" dirty="0"/>
              <a:t>show interface fa0/18 switchport</a:t>
            </a:r>
            <a:r>
              <a:rPr lang="en-US" altLang="en-US" sz="1600" dirty="0"/>
              <a:t> commands to verify the correct VLAN association.</a:t>
            </a:r>
            <a:endParaRPr lang="en-CA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556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Delete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672954" cy="25884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Delete VLANs with the </a:t>
            </a:r>
            <a:r>
              <a:rPr lang="en-US" sz="1600" b="1" dirty="0"/>
              <a:t>no vlan </a:t>
            </a:r>
            <a:r>
              <a:rPr lang="en-US" sz="1600" i="1" dirty="0"/>
              <a:t>vlan-id</a:t>
            </a:r>
            <a:r>
              <a:rPr lang="en-US" sz="1600" u="sng" dirty="0"/>
              <a:t> </a:t>
            </a:r>
            <a:r>
              <a:rPr lang="en-US" sz="1600" dirty="0"/>
              <a:t>command.</a:t>
            </a:r>
          </a:p>
          <a:p>
            <a:pPr marL="0" indent="0">
              <a:buNone/>
            </a:pPr>
            <a:r>
              <a:rPr lang="en-US" sz="1600" b="1" dirty="0"/>
              <a:t>Caution</a:t>
            </a:r>
            <a:r>
              <a:rPr lang="en-US" sz="1600" dirty="0"/>
              <a:t>: Before deleting a VLAN, reassign all member ports to a different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Delete all VLANs with the </a:t>
            </a:r>
            <a:r>
              <a:rPr lang="en-CA" altLang="en-US" sz="1600" b="1" dirty="0"/>
              <a:t>delete flash:vlan.dat </a:t>
            </a:r>
            <a:r>
              <a:rPr lang="en-CA" altLang="en-US" sz="1600" dirty="0"/>
              <a:t>or </a:t>
            </a:r>
            <a:r>
              <a:rPr lang="en-CA" altLang="en-US" sz="1600" b="1" dirty="0"/>
              <a:t>delete vlan.dat </a:t>
            </a:r>
            <a:r>
              <a:rPr lang="en-CA" altLang="en-US" sz="1600" dirty="0"/>
              <a:t>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Reload the switch when deleting all VLANs.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To restore to factory default – unplug all data cables, erase the startup-configuration and delete the vlan.dat file, then reload the device.</a:t>
            </a:r>
          </a:p>
        </p:txBody>
      </p:sp>
    </p:spTree>
    <p:extLst>
      <p:ext uri="{BB962C8B-B14F-4D97-AF65-F5344CB8AC3E}">
        <p14:creationId xmlns:p14="http://schemas.microsoft.com/office/powerpoint/2010/main" val="28711497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605969"/>
            <a:ext cx="4767079" cy="411233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VLANs are logical connections with other similar devices.</a:t>
            </a:r>
          </a:p>
          <a:p>
            <a:pPr marL="0" indent="0">
              <a:buNone/>
            </a:pPr>
            <a:r>
              <a:rPr lang="en-US" sz="1600" dirty="0"/>
              <a:t>Placing devices into various VLANs have the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Provides segmentation of the various groups of devices on the same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 organization that is more manageable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Broadcasts, multicasts and unicasts are isolated in the individual VLAN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Each VLAN will have its own unique range of IP addressing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Smaller broadcast domains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Commands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" y="872067"/>
            <a:ext cx="8805672" cy="56354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Configure and verify VLAN trunks. </a:t>
            </a:r>
            <a:r>
              <a:rPr lang="en-US" altLang="en-US" sz="1600" dirty="0"/>
              <a:t>Trunks are layer 2 and carry traffic for all VLANs.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7885"/>
              </p:ext>
            </p:extLst>
          </p:nvPr>
        </p:nvGraphicFramePr>
        <p:xfrm>
          <a:off x="182880" y="1573022"/>
          <a:ext cx="875995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Task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IOS Command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interface </a:t>
                      </a:r>
                      <a:r>
                        <a:rPr lang="en-US" sz="1600" i="1" dirty="0"/>
                        <a:t>interface-id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the port to permanent trunking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mode 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Sets the native VLAN to something other than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native vlan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list of VLANs to be allowed on the trunk link.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allowed vlan </a:t>
                      </a:r>
                      <a:r>
                        <a:rPr lang="en-US" sz="1600" i="1" dirty="0"/>
                        <a:t>vlan-list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340351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subnets associated with each VLAN are:</a:t>
            </a:r>
          </a:p>
          <a:p>
            <a:pPr lvl="1"/>
            <a:r>
              <a:rPr lang="en-US" sz="1600" dirty="0"/>
              <a:t>VLAN 10 - Faculty/Staff - 172.17.10.0/24</a:t>
            </a:r>
          </a:p>
          <a:p>
            <a:pPr lvl="1"/>
            <a:r>
              <a:rPr lang="en-US" sz="1600" dirty="0"/>
              <a:t>VLAN 20 - Students - 172.17.20.0/24</a:t>
            </a:r>
          </a:p>
          <a:p>
            <a:pPr lvl="1"/>
            <a:r>
              <a:rPr lang="en-US" sz="1600" dirty="0"/>
              <a:t>VLAN 30 - Guests - 172.17.30.0/24</a:t>
            </a:r>
          </a:p>
          <a:p>
            <a:pPr lvl="1"/>
            <a:r>
              <a:rPr lang="en-US" sz="1600" dirty="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This assumes a 2960 switch using 802.1q tagging. Layer 3 switches require the encapsulation to be configured before the trunk mode.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trunk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</a:t>
                      </a:r>
                      <a:r>
                        <a:rPr lang="en-US" sz="1600" baseline="0" dirty="0"/>
                        <a:t>trunk native vlan 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trunk allowed vlan 10,20,30,99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81154"/>
            <a:ext cx="4061346" cy="23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Verify Trunk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Set the trunk mode and native vlan.</a:t>
            </a:r>
          </a:p>
          <a:p>
            <a:pPr marL="0" indent="0">
              <a:buNone/>
            </a:pPr>
            <a:r>
              <a:rPr lang="en-US" sz="1600" dirty="0"/>
              <a:t>Notice </a:t>
            </a:r>
            <a:r>
              <a:rPr lang="en-US" sz="1600" b="1" dirty="0"/>
              <a:t>sh int fa0/1 switchport </a:t>
            </a:r>
            <a:r>
              <a:rPr lang="en-US" sz="1600" dirty="0"/>
              <a:t>command: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to trunk administratively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as trunk operationally (functioning)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Encapsulation is dot1q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Native VLAN set to VLAN 99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VLANs created on the switch will pass traffic on this trunk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0" y="504016"/>
            <a:ext cx="4445889" cy="41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Inter-VLAN Routing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60263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Operation</a:t>
            </a:r>
            <a:br>
              <a:rPr lang="en-US" dirty="0"/>
            </a:br>
            <a:r>
              <a:rPr lang="en-US" sz="2400" dirty="0"/>
              <a:t>What is Inter-VLAN Routing?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A9C66E-E200-0744-A063-593632BE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VLANs are used to segment switched Layer 2 networks for a variety of reasons. Regardless of the reason, hosts in one VLAN cannot communicate with hosts in another VLAN unless there is a router or a Layer 3 switch to provide routing services.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Inter-VLAN routing is the process of forwarding network traffic from one VLAN to another VLAN.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There are three inter-VLAN routing options: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Legacy Inter-VLAN routing</a:t>
            </a:r>
            <a:r>
              <a:rPr lang="en-US" dirty="0">
                <a:solidFill>
                  <a:srgbClr val="000000"/>
                </a:solidFill>
              </a:rPr>
              <a:t> - This is a legacy solution. It does not scale well.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Router-on-a-Stick</a:t>
            </a:r>
            <a:r>
              <a:rPr lang="en-US" dirty="0">
                <a:solidFill>
                  <a:srgbClr val="000000"/>
                </a:solidFill>
              </a:rPr>
              <a:t> - This is an acceptable solution for a small to medium-sized network.</a:t>
            </a:r>
          </a:p>
          <a:p>
            <a:pPr marL="35883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Layer 3 switch using switched virtual interfaces (SVIs)</a:t>
            </a:r>
            <a:r>
              <a:rPr lang="en-US" dirty="0">
                <a:solidFill>
                  <a:srgbClr val="000000"/>
                </a:solidFill>
              </a:rPr>
              <a:t> - This is the most scalable solution for medium to large organizations.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2400" dirty="0"/>
              <a:t>Legacy Inter-VLAN Routing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62F2-F016-904F-A7D1-E53C0815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18399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first inter-VLAN routing solution relied on using a router with multiple Ethernet interfaces.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router interface was connected to a switch port in different VLANs.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However, it is </a:t>
            </a:r>
            <a:r>
              <a:rPr lang="en-US" sz="1400" b="1" dirty="0">
                <a:solidFill>
                  <a:srgbClr val="000000"/>
                </a:solidFill>
              </a:rPr>
              <a:t>not scalable</a:t>
            </a:r>
            <a:r>
              <a:rPr lang="en-US" sz="1400" dirty="0">
                <a:solidFill>
                  <a:srgbClr val="000000"/>
                </a:solidFill>
              </a:rPr>
              <a:t> because routers have a limited number of physical interfaces. Requiring </a:t>
            </a:r>
            <a:r>
              <a:rPr lang="en-US" sz="1400" b="1" dirty="0">
                <a:solidFill>
                  <a:srgbClr val="000000"/>
                </a:solidFill>
              </a:rPr>
              <a:t>one physical router interface per VLAN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This method of inter-VLAN routing is no longer implemented and is included for explanation purposes only.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493" y="2237554"/>
            <a:ext cx="4085516" cy="2585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2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421" y="-7993"/>
            <a:ext cx="7286625" cy="628650"/>
          </a:xfrm>
        </p:spPr>
        <p:txBody>
          <a:bodyPr/>
          <a:lstStyle/>
          <a:p>
            <a:pPr eaLnBrk="1" hangingPunct="1"/>
            <a:br>
              <a:rPr lang="en-US" sz="135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What is Inter-VLAN routing?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6814" y="767443"/>
            <a:ext cx="6757481" cy="3008718"/>
          </a:xfrm>
        </p:spPr>
        <p:txBody>
          <a:bodyPr/>
          <a:lstStyle/>
          <a:p>
            <a:r>
              <a:rPr lang="en-US" dirty="0"/>
              <a:t>Layer 2 switches cannot forward traffic between VLANs without the assistance of a router.</a:t>
            </a:r>
          </a:p>
          <a:p>
            <a:r>
              <a:rPr lang="en-US" dirty="0"/>
              <a:t>Inter-VLAN routing is a process for forwarding network traffic from one VLAN to another, using a router.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493" y="2237554"/>
            <a:ext cx="4085516" cy="2585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26267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2400" dirty="0"/>
              <a:t>Router-on-a-Stick Inter-VLAN 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2F6A6-80F2-8246-91BE-81A444BD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4" y="731837"/>
            <a:ext cx="8621715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 ‘router-on-a-stick’ inter-VLAN routing method overcomes the limitation of the legacy inter-VLAN routing method. </a:t>
            </a: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It only requires </a:t>
            </a:r>
            <a:r>
              <a:rPr lang="en-US" sz="1400" b="1" dirty="0">
                <a:solidFill>
                  <a:srgbClr val="FF0000"/>
                </a:solidFill>
              </a:rPr>
              <a:t>one physical Ethernet interface to route traffic between multiple VLANs</a:t>
            </a:r>
            <a:r>
              <a:rPr lang="en-US" sz="1400" dirty="0">
                <a:solidFill>
                  <a:srgbClr val="000000"/>
                </a:solidFill>
              </a:rPr>
              <a:t> on a network.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 Cisco IOS router Ethernet interface is configured as an </a:t>
            </a:r>
            <a:r>
              <a:rPr lang="en-US" sz="1400" b="1" dirty="0">
                <a:solidFill>
                  <a:srgbClr val="000000"/>
                </a:solidFill>
              </a:rPr>
              <a:t>802.1Q trunk</a:t>
            </a:r>
            <a:r>
              <a:rPr lang="en-US" sz="1400" dirty="0">
                <a:solidFill>
                  <a:srgbClr val="000000"/>
                </a:solidFill>
              </a:rPr>
              <a:t> and connected to a trunk port on a Layer 2 switch. Specifically,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router interface is configured using </a:t>
            </a:r>
            <a:r>
              <a:rPr lang="en-US" sz="1400" b="1" dirty="0">
                <a:solidFill>
                  <a:srgbClr val="FF0000"/>
                </a:solidFill>
              </a:rPr>
              <a:t>subinterfaces</a:t>
            </a:r>
            <a:r>
              <a:rPr lang="en-US" sz="1400" dirty="0">
                <a:solidFill>
                  <a:srgbClr val="000000"/>
                </a:solidFill>
              </a:rPr>
              <a:t> to identify routable VLANs.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configured subinterfaces are software-based virtual interfaces.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subinterface is independently configured with an IP address and VLAN assignment.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When VLAN-tagged traffic enters the router interface, it is forwarded to the VLAN </a:t>
            </a:r>
            <a:r>
              <a:rPr lang="en-US" sz="1400" dirty="0" err="1">
                <a:solidFill>
                  <a:srgbClr val="000000"/>
                </a:solidFill>
              </a:rPr>
              <a:t>subinterface</a:t>
            </a:r>
            <a:r>
              <a:rPr lang="en-US" sz="1400" dirty="0">
                <a:solidFill>
                  <a:srgbClr val="000000"/>
                </a:solidFill>
              </a:rPr>
              <a:t>. After a routing decision is made based on the destination IP network address, the router determines the exit interface for the traffic. If the exit interface is configured as an 802.1q </a:t>
            </a:r>
            <a:r>
              <a:rPr lang="en-US" sz="1400" dirty="0" err="1">
                <a:solidFill>
                  <a:srgbClr val="000000"/>
                </a:solidFill>
              </a:rPr>
              <a:t>subinterface</a:t>
            </a:r>
            <a:r>
              <a:rPr lang="en-US" sz="1400" dirty="0">
                <a:solidFill>
                  <a:srgbClr val="000000"/>
                </a:solidFill>
              </a:rPr>
              <a:t>, the data frames are VLAN-tagged with the new VLAN and sent back out the physical interface</a:t>
            </a:r>
          </a:p>
          <a:p>
            <a:pPr marL="0" indent="0" algn="l"/>
            <a:r>
              <a:rPr lang="en-US" sz="1400" b="1" dirty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679" y="64526"/>
            <a:ext cx="6109097" cy="628650"/>
          </a:xfrm>
        </p:spPr>
        <p:txBody>
          <a:bodyPr/>
          <a:lstStyle/>
          <a:p>
            <a:pPr eaLnBrk="1" hangingPunct="1"/>
            <a:r>
              <a:rPr lang="en-US" sz="1350" dirty="0">
                <a:ea typeface="ＭＳ Ｐゴシック" pitchFamily="34" charset="-128"/>
              </a:rPr>
              <a:t>Configure Legacy Inter-VLAN Routing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9" y="591123"/>
            <a:ext cx="7231367" cy="4196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2560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0162" cy="690127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Benefits of a VLAN Design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Benefits of using VLANs are as follows: </a:t>
            </a:r>
            <a:endParaRPr 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7953"/>
              </p:ext>
            </p:extLst>
          </p:nvPr>
        </p:nvGraphicFramePr>
        <p:xfrm>
          <a:off x="448056" y="2029967"/>
          <a:ext cx="8046720" cy="27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r>
                        <a:rPr lang="en-US" dirty="0"/>
                        <a:t>Smaller Broadcast</a:t>
                      </a:r>
                      <a:r>
                        <a:rPr lang="en-US" baseline="0" dirty="0"/>
                        <a:t>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Dividing</a:t>
                      </a:r>
                      <a:r>
                        <a:rPr lang="en-US" baseline="0" dirty="0"/>
                        <a:t> the LAN reduces the number of broadcast domains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  <a:r>
                        <a:rPr lang="en-US" baseline="0" dirty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users</a:t>
                      </a:r>
                      <a:r>
                        <a:rPr lang="en-US" baseline="0" dirty="0"/>
                        <a:t> in the same VLAN can communicate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en-US" dirty="0"/>
                        <a:t>Improved IT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VLANs can group devices with similar requirements, e.g. faculty vs.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Reduced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switch can support multiple groups or VLANs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broadcast domains</a:t>
                      </a:r>
                      <a:r>
                        <a:rPr lang="en-US" baseline="0" dirty="0"/>
                        <a:t> reduce traffic, improving bandwidth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r>
                        <a:rPr lang="en-US" dirty="0"/>
                        <a:t>Simpler</a:t>
                      </a:r>
                      <a:r>
                        <a:rPr lang="en-US" baseline="0" dirty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groups will need similar applications</a:t>
                      </a:r>
                      <a:r>
                        <a:rPr lang="en-US" baseline="0" dirty="0"/>
                        <a:t> and other network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11" y="73152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293" y="326742"/>
            <a:ext cx="6109097" cy="628650"/>
          </a:xfrm>
        </p:spPr>
        <p:txBody>
          <a:bodyPr/>
          <a:lstStyle/>
          <a:p>
            <a:pPr eaLnBrk="1" hangingPunct="1"/>
            <a:r>
              <a:rPr lang="en-US" sz="1350" dirty="0">
                <a:ea typeface="ＭＳ Ｐゴシック" pitchFamily="34" charset="-128"/>
              </a:rPr>
              <a:t>Configure Legacy Inter-VLAN Routing</a:t>
            </a:r>
            <a:br>
              <a:rPr lang="en-US" sz="135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Switch Configuration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39" y="1080233"/>
            <a:ext cx="6365147" cy="350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723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6741"/>
            <a:ext cx="7102283" cy="628650"/>
          </a:xfrm>
        </p:spPr>
        <p:txBody>
          <a:bodyPr/>
          <a:lstStyle/>
          <a:p>
            <a:pPr eaLnBrk="1" hangingPunct="1"/>
            <a:r>
              <a:rPr lang="en-US" sz="1350" dirty="0">
                <a:ea typeface="ＭＳ Ｐゴシック" pitchFamily="34" charset="-128"/>
              </a:rPr>
              <a:t>Configure Legacy Inter-VLAN Routing</a:t>
            </a:r>
            <a:br>
              <a:rPr lang="en-US" sz="135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Router Interface Configuration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9" y="1171347"/>
            <a:ext cx="7045132" cy="36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0699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Router-on-a-Stick Inter-VLAN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88993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783" y="124734"/>
            <a:ext cx="6109097" cy="628650"/>
          </a:xfrm>
        </p:spPr>
        <p:txBody>
          <a:bodyPr/>
          <a:lstStyle/>
          <a:p>
            <a:pPr eaLnBrk="1" hangingPunct="1"/>
            <a:r>
              <a:rPr lang="en-US" sz="1350" dirty="0">
                <a:ea typeface="ＭＳ Ｐゴシック" pitchFamily="34" charset="-128"/>
              </a:rPr>
              <a:t>Configure Router-on-a-Stick</a:t>
            </a:r>
            <a:br>
              <a:rPr lang="en-US" sz="135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Switch Configuration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4" y="753384"/>
            <a:ext cx="5650537" cy="439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63813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695" y="234374"/>
            <a:ext cx="6109097" cy="6286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Router </a:t>
            </a:r>
            <a:r>
              <a:rPr lang="en-US" dirty="0" err="1">
                <a:ea typeface="ＭＳ Ｐゴシック" pitchFamily="34" charset="-128"/>
              </a:rPr>
              <a:t>Subinterface</a:t>
            </a:r>
            <a:r>
              <a:rPr lang="en-US" dirty="0">
                <a:ea typeface="ＭＳ Ｐゴシック" pitchFamily="34" charset="-128"/>
              </a:rPr>
              <a:t> Configuration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8" y="1042639"/>
            <a:ext cx="6064534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3283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Inter-VLAN Routing using Layer 3 Switches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97645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Operation</a:t>
            </a:r>
            <a:br>
              <a:rPr lang="en-US" dirty="0"/>
            </a:br>
            <a:r>
              <a:rPr lang="en-US" sz="2400" dirty="0"/>
              <a:t>Inter-VLAN Routing on a Layer 3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6254-EE24-7943-9316-7EFCA38F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8"/>
            <a:ext cx="8280057" cy="1337626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 modern method of performing inter-VLAN routing is to use Layer 3 switches and switched virtual interfaces (SVI). An SVI is a virtual interface that is configured on a Layer 3 switch, as shown in the figure.</a:t>
            </a:r>
          </a:p>
          <a:p>
            <a:pPr marL="0" indent="0" algn="l"/>
            <a:endParaRPr lang="en-US" sz="14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A Layer 3 switch is also called a multilayer switch as it operates at Layer 2 and Layer 3. However, in this course we use the term Layer 3 switch.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6DF6E-1A76-DA43-AD91-742D3B35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2268969"/>
            <a:ext cx="4203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Operation</a:t>
            </a:r>
            <a:br>
              <a:rPr lang="en-US" dirty="0"/>
            </a:br>
            <a:r>
              <a:rPr lang="en-US" sz="2400" dirty="0"/>
              <a:t>Inter-VLAN Routing on a Layer 3 Switch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16A1B-27DD-E847-9D2D-EC7E3FD0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Inter-VLAN SVIs are created the same way that the management VLAN interface is configured. The SVI is created for a VLAN that exists on the switch. Although virtual, the SVI performs the same functions for the VLAN as a router interface would. Specifically, it provides Layer 3 processing for packets that are sent to or from all switch ports associated with that VLAN.</a:t>
            </a:r>
          </a:p>
          <a:p>
            <a:pPr marL="0" indent="0" algn="l"/>
            <a:endParaRPr lang="en-US" sz="14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The following are advantages of using Layer 3 switches for inter-VLAN routing: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They are much faster than router-on-a-stick because everything is hardware switched and routed.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There is no need for external links from the switch to the router for routing.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They are not limited to one link because Layer 2 EtherChannels can be used as trunk links between the switches to increase bandwidth.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Latency is much lower because data does not need to leave the switch in order to be routed to a different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They more commonly deployed in a campus LAN than routers.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only disadvantage is that Layer 3 switches are more expensive.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br>
              <a:rPr lang="en-US" dirty="0"/>
            </a:br>
            <a:r>
              <a:rPr lang="en-US" sz="2400" dirty="0"/>
              <a:t>Layer 3 Switch Scenario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4CA7F-BDD6-D141-A5B9-E7D11B35E7F2}"/>
              </a:ext>
            </a:extLst>
          </p:cNvPr>
          <p:cNvSpPr/>
          <p:nvPr/>
        </p:nvSpPr>
        <p:spPr>
          <a:xfrm>
            <a:off x="372140" y="1150862"/>
            <a:ext cx="3197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In the figure, the Layer 3 switch, D1, is connected to two hosts on different VLANs. PC1 is in VLAN 10 and PC2 is in VLAN 20, as shown. The Layer 3 switch will provide inter-VLAN routing services to the two hosts.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00AF4B-9C61-394A-8EBD-1788F1036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9770" y="731837"/>
            <a:ext cx="4775718" cy="3689350"/>
          </a:xfrm>
        </p:spPr>
      </p:pic>
    </p:spTree>
    <p:extLst>
      <p:ext uri="{BB962C8B-B14F-4D97-AF65-F5344CB8AC3E}">
        <p14:creationId xmlns:p14="http://schemas.microsoft.com/office/powerpoint/2010/main" val="26080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br>
              <a:rPr lang="en-US" dirty="0"/>
            </a:br>
            <a:r>
              <a:rPr lang="en-US" sz="2400" dirty="0"/>
              <a:t>Layer 3 Switch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B1600-FC68-DC40-94DE-01529332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31837"/>
            <a:ext cx="5033002" cy="3689897"/>
          </a:xfrm>
        </p:spPr>
        <p:txBody>
          <a:bodyPr/>
          <a:lstStyle/>
          <a:p>
            <a:pPr marL="0" indent="0" algn="l"/>
            <a:r>
              <a:rPr lang="en-US" sz="1400" dirty="0">
                <a:solidFill>
                  <a:srgbClr val="000000"/>
                </a:solidFill>
              </a:rPr>
              <a:t>Complete the following steps to configure S1 with VLANs and trunking: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1</a:t>
            </a:r>
            <a:r>
              <a:rPr lang="en-US" sz="1400" dirty="0">
                <a:solidFill>
                  <a:srgbClr val="000000"/>
                </a:solidFill>
              </a:rPr>
              <a:t>. Create the VLANs. In the example, VLANs 10 and 20 are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2</a:t>
            </a:r>
            <a:r>
              <a:rPr lang="en-US" sz="1400" dirty="0">
                <a:solidFill>
                  <a:srgbClr val="000000"/>
                </a:solidFill>
              </a:rPr>
              <a:t>. Create the SVI VLAN interfaces. The IP address configured will serve as the default gateway for hosts in the respective VLAN.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vlan</a:t>
            </a:r>
            <a:r>
              <a:rPr lang="en-US" sz="1400" dirty="0">
                <a:solidFill>
                  <a:srgbClr val="000000"/>
                </a:solidFill>
              </a:rPr>
              <a:t> 10 ; </a:t>
            </a:r>
            <a:r>
              <a:rPr lang="en-US" sz="1400" dirty="0" err="1">
                <a:solidFill>
                  <a:srgbClr val="000000"/>
                </a:solidFill>
              </a:rPr>
              <a:t>ip</a:t>
            </a:r>
            <a:r>
              <a:rPr lang="en-US" sz="1400" dirty="0">
                <a:solidFill>
                  <a:srgbClr val="000000"/>
                </a:solidFill>
              </a:rPr>
              <a:t> address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3</a:t>
            </a:r>
            <a:r>
              <a:rPr lang="en-US" sz="1400" dirty="0">
                <a:solidFill>
                  <a:srgbClr val="000000"/>
                </a:solidFill>
              </a:rPr>
              <a:t>. Configure access ports. Assign the appropriate port to the required VLAN.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Step 4</a:t>
            </a:r>
            <a:r>
              <a:rPr lang="en-US" sz="1400" dirty="0">
                <a:solidFill>
                  <a:srgbClr val="000000"/>
                </a:solidFill>
              </a:rPr>
              <a:t>. Enable IP routing.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Issue the </a:t>
            </a:r>
            <a:r>
              <a:rPr lang="en-US" sz="1400" b="1" dirty="0">
                <a:solidFill>
                  <a:srgbClr val="000000"/>
                </a:solidFill>
              </a:rPr>
              <a:t>ip routing</a:t>
            </a:r>
            <a:r>
              <a:rPr lang="en-US" sz="1400" dirty="0">
                <a:solidFill>
                  <a:srgbClr val="000000"/>
                </a:solidFill>
              </a:rPr>
              <a:t> global configuration command to allow traffic to be exchanged between VLANs 10 and 20. This command must be configured to enable inter-VAN routing on a Layer 3 switch for IPv4.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45BAC85C-7253-2642-B45C-B3B74167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21" y="1286189"/>
            <a:ext cx="3328216" cy="25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Default VLAN</a:t>
            </a:r>
          </a:p>
          <a:p>
            <a:pPr marL="0" indent="0">
              <a:buNone/>
            </a:pPr>
            <a:r>
              <a:rPr lang="en-US" sz="1600" dirty="0"/>
              <a:t>   VLAN 1 is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Native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Management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be deleted or renamed</a:t>
            </a:r>
          </a:p>
          <a:p>
            <a:pPr marL="142875" lvl="1" indent="0">
              <a:buNone/>
            </a:pPr>
            <a:endParaRPr lang="en-US" sz="1600" dirty="0"/>
          </a:p>
          <a:p>
            <a:pPr marL="142875" lvl="1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While we cannot delete VLAN1 Cisco will recommend that we assign these default features to other VLANs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Inter-VLAN Routing using Layer 3 Switches</a:t>
            </a:r>
            <a:br>
              <a:rPr lang="en-US" dirty="0"/>
            </a:br>
            <a:r>
              <a:rPr lang="en-US" sz="2400" dirty="0"/>
              <a:t>Routing on a Layer 3 Switch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DE5B7-FE89-524B-80C4-04C2BB9E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If VLANs are to be reachable by other Layer 3 devices, then they must be advertised using static or dynamic routing. To enable routing on a Layer 3 switch, a routed port must be configured.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routed port is created on a Layer 3 switch by disabling the switchport feature on a Layer 2 port that is connected to another Layer 3 device. Specifically, configuring the </a:t>
            </a:r>
            <a:r>
              <a:rPr lang="en-US" sz="1600" b="1" dirty="0">
                <a:solidFill>
                  <a:srgbClr val="000000"/>
                </a:solidFill>
              </a:rPr>
              <a:t>no switchport</a:t>
            </a:r>
            <a:r>
              <a:rPr lang="en-US" sz="1600" dirty="0">
                <a:solidFill>
                  <a:srgbClr val="000000"/>
                </a:solidFill>
              </a:rPr>
              <a:t> interface configuration command on a Layer 2 port converts it into a Layer 3 interface. Then the interface can be configured with an IPv4 configuration to connect to a router or another Layer 3 switch.</a:t>
            </a:r>
          </a:p>
        </p:txBody>
      </p:sp>
    </p:spTree>
    <p:extLst>
      <p:ext uri="{BB962C8B-B14F-4D97-AF65-F5344CB8AC3E}">
        <p14:creationId xmlns:p14="http://schemas.microsoft.com/office/powerpoint/2010/main" val="2393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Dedicated to user-generated traffic (email and web traffic).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VLAN 1 is the default data VLAN because all interfaces are assigned to this VLAN.</a:t>
            </a:r>
          </a:p>
          <a:p>
            <a:pPr marL="0" indent="0">
              <a:buNone/>
            </a:pPr>
            <a:r>
              <a:rPr lang="en-US" sz="1600" b="1" dirty="0"/>
              <a:t>Native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trunk links only.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frames are tagged on an 802.1Q trunk link except for those on the native VLAN. </a:t>
            </a:r>
          </a:p>
          <a:p>
            <a:pPr marL="0" indent="0">
              <a:buNone/>
            </a:pPr>
            <a:r>
              <a:rPr lang="en-US" sz="1600" b="1" dirty="0"/>
              <a:t>Management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SSH/Telnet VTY traffic and should not be carried with end user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Typically, the VLAN that is the SVI for the Layer 2 switch.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9250278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VLAN Trunks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A trunk is a point-to-point link between two network devices.</a:t>
            </a:r>
          </a:p>
          <a:p>
            <a:pPr marL="0" indent="0">
              <a:buNone/>
            </a:pPr>
            <a:r>
              <a:rPr lang="en-US" altLang="en-US" sz="1600" dirty="0"/>
              <a:t>Cisco trunk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Allow more than one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Extend the VLAN across the entire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By default, supports all VLANs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Supports 802.1Q trunking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5064"/>
            <a:ext cx="9011652" cy="757551"/>
          </a:xfrm>
        </p:spPr>
        <p:txBody>
          <a:bodyPr/>
          <a:lstStyle/>
          <a:p>
            <a:r>
              <a:rPr lang="en-US" altLang="en-US" dirty="0"/>
              <a:t>Networks without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526128" cy="7558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Without VLANs, all devices connected to the switches will receive all unicast, multicast, and broadcast traffic.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dirty="0"/>
              <a:t>Networks with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 VLANs, unicast, multicast, and broadcast traffic is confined to a VLAN. Without a Layer 3 device to connect the VLANs, devices in different VLANs cannot communicate.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330952" cy="781567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VLAN Identification with a Tag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5768" y="804090"/>
            <a:ext cx="5307394" cy="18110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IEEE 802.1Q header is 4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tag is created the FCS must be recalculated.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sent to end devices, this tag must be removed and the FCS recalculated back to its original number.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60972"/>
              </p:ext>
            </p:extLst>
          </p:nvPr>
        </p:nvGraphicFramePr>
        <p:xfrm>
          <a:off x="265177" y="2702307"/>
          <a:ext cx="8686800" cy="181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400" dirty="0"/>
                        <a:t>802.1Q VLAN Tag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2-Byte field</a:t>
                      </a:r>
                      <a:r>
                        <a:rPr lang="en-US" sz="1400" baseline="0" dirty="0"/>
                        <a:t> with hexadecimal 0x8100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This is referred to as Tag Protocol ID (TPID)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b="1" dirty="0"/>
                        <a:t>User</a:t>
                      </a:r>
                      <a:r>
                        <a:rPr lang="en-US" sz="1400" b="1" baseline="0" dirty="0"/>
                        <a:t> 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3-bit value</a:t>
                      </a:r>
                      <a:r>
                        <a:rPr lang="en-US" sz="1400" baseline="0" dirty="0"/>
                        <a:t> that supports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b="1" dirty="0"/>
                        <a:t>Canonical</a:t>
                      </a:r>
                      <a:r>
                        <a:rPr lang="en-US" sz="1400" b="1" baseline="0" dirty="0"/>
                        <a:t> Format Identifier (CFI)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1-bit</a:t>
                      </a:r>
                      <a:r>
                        <a:rPr lang="en-US" sz="1400" baseline="0" dirty="0"/>
                        <a:t> value that can support token ring frames on Ethernet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sz="1400" b="1" dirty="0"/>
                        <a:t>VLAN ID (VID)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12-bit VLAN</a:t>
                      </a:r>
                      <a:r>
                        <a:rPr lang="en-US" sz="1400" baseline="0" dirty="0"/>
                        <a:t> identifier that can support up to 4096 VLANs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2" y="149893"/>
            <a:ext cx="3660838" cy="24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2739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21100</TotalTime>
  <Words>2877</Words>
  <Application>Microsoft Office PowerPoint</Application>
  <PresentationFormat>On-screen Show (16:9)</PresentationFormat>
  <Paragraphs>375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CiscoSans ExtraLight</vt:lpstr>
      <vt:lpstr>Wingdings</vt:lpstr>
      <vt:lpstr>Default Theme</vt:lpstr>
      <vt:lpstr>VLANs and VTP</vt:lpstr>
      <vt:lpstr>Overview of VLANs VLAN Definitions</vt:lpstr>
      <vt:lpstr>Overview of VLANs Benefits of a VLAN Design</vt:lpstr>
      <vt:lpstr>Overview of VLANs Types of VLANs</vt:lpstr>
      <vt:lpstr>Overview of VLANs Types of VLANs (Cont.)</vt:lpstr>
      <vt:lpstr>Defining VLAN Trunks</vt:lpstr>
      <vt:lpstr>Networks without VLANs</vt:lpstr>
      <vt:lpstr>Networks with VLANs</vt:lpstr>
      <vt:lpstr>VLANs in a Multi-Switched Environment VLAN Identification with a Tag</vt:lpstr>
      <vt:lpstr>VLANs in a Multi-Switched Environment Native VLANs and 802.1Q Tagging</vt:lpstr>
      <vt:lpstr>VLAN Configuration</vt:lpstr>
      <vt:lpstr>VLAN Configuration VLAN Ranges on Catalyst Switches</vt:lpstr>
      <vt:lpstr>VLAN Configuration VLAN Creation Commands</vt:lpstr>
      <vt:lpstr>VLAN Configuration VLAN Creation Example</vt:lpstr>
      <vt:lpstr>VLAN Configuration VLAN Port Assignment Commands</vt:lpstr>
      <vt:lpstr>VLAN Configuration VLAN Port Assignment Example</vt:lpstr>
      <vt:lpstr>VLAN Configuration Verify VLAN Information</vt:lpstr>
      <vt:lpstr>VLAN Configuration Change VLAN Port Membership</vt:lpstr>
      <vt:lpstr>VLAN Configuration Delete VLANs</vt:lpstr>
      <vt:lpstr>VLAN Trunks</vt:lpstr>
      <vt:lpstr>VLAN Trunks Trunk Configuration Commands</vt:lpstr>
      <vt:lpstr>VLAN Trunks Trunk Configuration Example</vt:lpstr>
      <vt:lpstr>VLAN Trunks Verify Trunk Configuration</vt:lpstr>
      <vt:lpstr>Inter-VLAN Routing </vt:lpstr>
      <vt:lpstr>Inter-VLAN Routing Operation What is Inter-VLAN Routing?</vt:lpstr>
      <vt:lpstr>Legacy Inter-VLAN Routing</vt:lpstr>
      <vt:lpstr> What is Inter-VLAN routing?</vt:lpstr>
      <vt:lpstr>Router-on-a-Stick Inter-VLAN Routing</vt:lpstr>
      <vt:lpstr>Configure Legacy Inter-VLAN Routing</vt:lpstr>
      <vt:lpstr>Configure Legacy Inter-VLAN Routing Switch Configuration</vt:lpstr>
      <vt:lpstr>Configure Legacy Inter-VLAN Routing Router Interface Configuration</vt:lpstr>
      <vt:lpstr>Router-on-a-Stick Inter-VLAN Routing</vt:lpstr>
      <vt:lpstr>Configure Router-on-a-Stick Switch Configuration</vt:lpstr>
      <vt:lpstr>Router Subinterface Configuration</vt:lpstr>
      <vt:lpstr>Inter-VLAN Routing using Layer 3 Switches</vt:lpstr>
      <vt:lpstr>Inter-VLAN Routing Operation Inter-VLAN Routing on a Layer 3 Switch</vt:lpstr>
      <vt:lpstr>Inter-VLAN Routing Operation Inter-VLAN Routing on a Layer 3 Switch (Cont.)</vt:lpstr>
      <vt:lpstr>Inter-VLAN Routing using Layer 3 Switches Layer 3 Switch Scenario</vt:lpstr>
      <vt:lpstr>Inter-VLAN Routing using Layer 3 Switches Layer 3 Switch Configuration</vt:lpstr>
      <vt:lpstr>Inter-VLAN Routing using Layer 3 Switches Routing on a Layer 3 Switch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Shohrab Hossain</cp:lastModifiedBy>
  <cp:revision>1072</cp:revision>
  <dcterms:created xsi:type="dcterms:W3CDTF">2016-08-22T22:27:36Z</dcterms:created>
  <dcterms:modified xsi:type="dcterms:W3CDTF">2022-11-21T10:19:51Z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