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25"/>
  </p:notesMasterIdLst>
  <p:handoutMasterIdLst>
    <p:handoutMasterId r:id="rId26"/>
  </p:handoutMasterIdLst>
  <p:sldIdLst>
    <p:sldId id="520" r:id="rId3"/>
    <p:sldId id="468" r:id="rId4"/>
    <p:sldId id="499" r:id="rId5"/>
    <p:sldId id="500" r:id="rId6"/>
    <p:sldId id="516" r:id="rId7"/>
    <p:sldId id="502" r:id="rId8"/>
    <p:sldId id="519" r:id="rId9"/>
    <p:sldId id="517" r:id="rId10"/>
    <p:sldId id="503" r:id="rId11"/>
    <p:sldId id="504" r:id="rId12"/>
    <p:sldId id="515" r:id="rId13"/>
    <p:sldId id="514" r:id="rId14"/>
    <p:sldId id="508" r:id="rId15"/>
    <p:sldId id="510" r:id="rId16"/>
    <p:sldId id="509" r:id="rId17"/>
    <p:sldId id="505" r:id="rId18"/>
    <p:sldId id="518" r:id="rId19"/>
    <p:sldId id="507" r:id="rId20"/>
    <p:sldId id="511" r:id="rId21"/>
    <p:sldId id="512" r:id="rId22"/>
    <p:sldId id="513" r:id="rId23"/>
    <p:sldId id="498" r:id="rId24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8" autoAdjust="0"/>
    <p:restoredTop sz="83199" autoAdjust="0"/>
  </p:normalViewPr>
  <p:slideViewPr>
    <p:cSldViewPr snapToGrid="0">
      <p:cViewPr varScale="1">
        <p:scale>
          <a:sx n="91" d="100"/>
          <a:sy n="91" d="100"/>
        </p:scale>
        <p:origin x="102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5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Вспоминаем,</a:t>
            </a:r>
            <a:r>
              <a:rPr lang="ru-RU" baseline="0" dirty="0"/>
              <a:t> что это такое. </a:t>
            </a:r>
            <a:r>
              <a:rPr lang="en-US" baseline="0" dirty="0"/>
              <a:t>ASP.NET Web Pages </a:t>
            </a:r>
            <a:r>
              <a:rPr lang="ru-RU" baseline="0" dirty="0"/>
              <a:t>полностью размещается в </a:t>
            </a:r>
            <a:r>
              <a:rPr lang="en-US" baseline="0" dirty="0"/>
              <a:t>PL</a:t>
            </a:r>
            <a:r>
              <a:rPr lang="ru-RU" baseline="0" dirty="0"/>
              <a:t>, поскольку определяет формат работы представления.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41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7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ru-RU" dirty="0"/>
              <a:t>соединяет </a:t>
            </a:r>
            <a:r>
              <a:rPr lang="en-US" dirty="0"/>
              <a:t>MVC, Web Pages </a:t>
            </a:r>
            <a:r>
              <a:rPr lang="ru-RU" dirty="0"/>
              <a:t>и</a:t>
            </a:r>
            <a:r>
              <a:rPr lang="ru-RU" baseline="0" dirty="0"/>
              <a:t> </a:t>
            </a:r>
            <a:r>
              <a:rPr lang="en-US" baseline="0" dirty="0"/>
              <a:t>Web API </a:t>
            </a:r>
            <a:r>
              <a:rPr lang="ru-RU" baseline="0" dirty="0"/>
              <a:t>в единый компонент </a:t>
            </a:r>
            <a:r>
              <a:rPr lang="en-US" baseline="0" dirty="0"/>
              <a:t>MVC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9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Знак </a:t>
            </a:r>
            <a:r>
              <a:rPr lang="en-US" dirty="0"/>
              <a:t>@</a:t>
            </a:r>
            <a:r>
              <a:rPr lang="ru-RU" dirty="0"/>
              <a:t> включает режим</a:t>
            </a:r>
            <a:r>
              <a:rPr lang="ru-RU" baseline="0" dirty="0"/>
              <a:t> серверной обработки — </a:t>
            </a:r>
            <a:r>
              <a:rPr lang="en-US" baseline="0" dirty="0"/>
              <a:t>Razor</a:t>
            </a:r>
            <a:r>
              <a:rPr lang="ru-RU" baseline="0" dirty="0"/>
              <a:t>. Интерпретатор сам определяет место окончания </a:t>
            </a:r>
            <a:r>
              <a:rPr lang="en-US" baseline="0" dirty="0"/>
              <a:t>Razor</a:t>
            </a:r>
            <a:r>
              <a:rPr lang="ru-RU" baseline="0" dirty="0"/>
              <a:t>-инструкции и возврата к </a:t>
            </a:r>
            <a:r>
              <a:rPr lang="en-US" baseline="0" dirty="0"/>
              <a:t>HTML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00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8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имя свойства</a:t>
            </a:r>
            <a:r>
              <a:rPr lang="ru-RU" baseline="0" dirty="0"/>
              <a:t> содержит недопустимые для </a:t>
            </a:r>
            <a:r>
              <a:rPr lang="en-US" baseline="0" dirty="0"/>
              <a:t>C#-</a:t>
            </a:r>
            <a:r>
              <a:rPr lang="ru-RU" baseline="0" dirty="0"/>
              <a:t>идентификатора символы, или совпа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3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Секции будут рассмотрены</a:t>
            </a:r>
            <a:r>
              <a:rPr lang="ru-RU" baseline="0" dirty="0"/>
              <a:t> дальше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5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11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отличить файл шаблона от частичной страницы рекомендуется добавлять</a:t>
            </a:r>
            <a:r>
              <a:rPr lang="ru-RU" baseline="0" dirty="0"/>
              <a:t> последним суффикс </a:t>
            </a:r>
            <a:r>
              <a:rPr lang="en-US" baseline="0" dirty="0"/>
              <a:t>Partial</a:t>
            </a:r>
            <a:r>
              <a:rPr lang="ru-RU" baseline="0" dirty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8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1492826" y="1210471"/>
            <a:ext cx="2091621" cy="130580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latin typeface="+mj-lt"/>
              </a:defRPr>
            </a:lvl1pPr>
            <a:lvl2pPr marL="457188" indent="0">
              <a:buNone/>
              <a:defRPr sz="2400"/>
            </a:lvl2pPr>
            <a:lvl3pPr marL="914377" indent="0">
              <a:buNone/>
              <a:defRPr sz="20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diam</a:t>
            </a:r>
            <a:endParaRPr lang="ru-RU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6417" y="1209765"/>
            <a:ext cx="7741920" cy="1305806"/>
          </a:xfrm>
          <a:prstGeom prst="rect">
            <a:avLst/>
          </a:prstGeom>
        </p:spPr>
        <p:txBody>
          <a:bodyPr anchor="ctr"/>
          <a:lstStyle>
            <a:lvl1pPr marL="342000" indent="-342891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ru-RU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492826" y="3060515"/>
            <a:ext cx="2091621" cy="130580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latin typeface="+mj-lt"/>
              </a:defRPr>
            </a:lvl1pPr>
            <a:lvl2pPr marL="457188" indent="0">
              <a:buNone/>
              <a:defRPr sz="2400"/>
            </a:lvl2pPr>
            <a:lvl3pPr marL="914377" indent="0">
              <a:buNone/>
              <a:defRPr sz="20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diam</a:t>
            </a:r>
            <a:endParaRPr lang="ru-RU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3926417" y="3063669"/>
            <a:ext cx="7741920" cy="1305806"/>
          </a:xfrm>
          <a:prstGeom prst="rect">
            <a:avLst/>
          </a:prstGeom>
        </p:spPr>
        <p:txBody>
          <a:bodyPr anchor="ctr"/>
          <a:lstStyle>
            <a:lvl1pPr marL="342000" indent="-342891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ru-RU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92826" y="4907786"/>
            <a:ext cx="2091621" cy="130580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latin typeface="+mj-lt"/>
              </a:defRPr>
            </a:lvl1pPr>
            <a:lvl2pPr marL="457188" indent="0">
              <a:buNone/>
              <a:defRPr sz="2400"/>
            </a:lvl2pPr>
            <a:lvl3pPr marL="914377" indent="0">
              <a:buNone/>
              <a:defRPr sz="20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diam</a:t>
            </a:r>
            <a:endParaRPr lang="ru-RU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3926417" y="4910911"/>
            <a:ext cx="7741920" cy="1305806"/>
          </a:xfrm>
          <a:prstGeom prst="rect">
            <a:avLst/>
          </a:prstGeom>
        </p:spPr>
        <p:txBody>
          <a:bodyPr anchor="ctr"/>
          <a:lstStyle>
            <a:lvl1pPr marL="342000" indent="-342891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81357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1320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76" r:id="rId5"/>
    <p:sldLayoutId id="2147483680" r:id="rId6"/>
    <p:sldLayoutId id="2147483710" r:id="rId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  <p:sldLayoutId id="2147483714" r:id="rId16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81960"/>
            <a:ext cx="6940876" cy="1078757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ASP.NET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2020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177458"/>
            <a:ext cx="6800240" cy="902106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cap="small" dirty="0">
                <a:latin typeface="Oswald Regular" panose="02000503000000000000" pitchFamily="2" charset="-52"/>
              </a:rPr>
              <a:t>WEB PAGES (PART 1)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4" y="4871231"/>
            <a:ext cx="4101347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1</a:t>
            </a:r>
            <a:r>
              <a:rPr lang="ru-RU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7425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994" y="2762250"/>
            <a:ext cx="4867275" cy="2181225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230938" y="2410716"/>
            <a:ext cx="5584825" cy="2884294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557531" y="1335234"/>
            <a:ext cx="1217321" cy="315920"/>
          </a:xfrm>
        </p:spPr>
        <p:txBody>
          <a:bodyPr/>
          <a:lstStyle/>
          <a:p>
            <a:r>
              <a:rPr lang="ru-RU" dirty="0"/>
              <a:t>Страница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07542" y="1335234"/>
            <a:ext cx="1016945" cy="315920"/>
          </a:xfrm>
        </p:spPr>
        <p:txBody>
          <a:bodyPr/>
          <a:lstStyle/>
          <a:p>
            <a:r>
              <a:rPr lang="ru-RU" dirty="0"/>
              <a:t>Шаблон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tIns="45720" rIns="91440" bIns="45720" anchor="ctr" anchorCtr="0">
            <a:norm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cap="all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67" dirty="0"/>
              <a:t>Подключение и оформление шаблона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319555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переноса данных между страницей и другими компонентами, используемыми для её построения (шаблоны и т.п.), используется контейнер данных страницы;</a:t>
            </a:r>
          </a:p>
          <a:p>
            <a:r>
              <a:rPr lang="ru-RU" dirty="0"/>
              <a:t>Есть два равнозначных способа доступа к контейнеру страницы:</a:t>
            </a:r>
          </a:p>
          <a:p>
            <a:pPr lvl="1"/>
            <a:r>
              <a:rPr lang="ru-RU" dirty="0"/>
              <a:t>Динамический объект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Page</a:t>
            </a:r>
            <a:r>
              <a:rPr lang="ru-RU" dirty="0"/>
              <a:t>. Содержит любые свойства; </a:t>
            </a:r>
            <a:br>
              <a:rPr lang="ru-RU" dirty="0"/>
            </a:b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Page.Title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 = "My page";</a:t>
            </a:r>
          </a:p>
          <a:p>
            <a:pPr lvl="1"/>
            <a:r>
              <a:rPr lang="ru-RU" dirty="0"/>
              <a:t>Динамический словарь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PageData</a:t>
            </a:r>
            <a:r>
              <a:rPr lang="ru-RU" dirty="0"/>
              <a:t>. Содержит значения по ключам; </a:t>
            </a:r>
            <a:br>
              <a:rPr lang="ru-RU" dirty="0"/>
            </a:b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PageData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["Title"] = "My page";</a:t>
            </a:r>
          </a:p>
          <a:p>
            <a:r>
              <a:rPr lang="ru-RU" dirty="0"/>
              <a:t>При переходе между страницами значение контейнера утрачивается.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 данных для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21258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Порядок построения страницы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_PageStart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/>
              <a:t>Тело </a:t>
            </a:r>
            <a:r>
              <a:rPr lang="en-US"/>
              <a:t>_PageStart.cshtml</a:t>
            </a:r>
            <a:r>
              <a:rPr lang="ru-RU"/>
              <a:t> прикрепляется в начало любой </a:t>
            </a:r>
            <a:r>
              <a:rPr lang="en-US"/>
              <a:t>web−</a:t>
            </a:r>
            <a:r>
              <a:rPr lang="ru-RU"/>
              <a:t>страницы</a:t>
            </a:r>
            <a:r>
              <a:rPr lang="en-US"/>
              <a:t>;</a:t>
            </a:r>
            <a:endParaRPr lang="ru-RU"/>
          </a:p>
          <a:p>
            <a:r>
              <a:rPr lang="ru-RU"/>
              <a:t>Удобно для установки начального значения </a:t>
            </a:r>
            <a:r>
              <a:rPr lang="en-US"/>
              <a:t>Layout;</a:t>
            </a:r>
          </a:p>
          <a:p>
            <a:r>
              <a:rPr lang="ru-RU"/>
              <a:t>Может отсутствовать</a:t>
            </a:r>
            <a:r>
              <a:rPr lang="en-US"/>
              <a:t>;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/>
              <a:t>Тело страницы</a:t>
            </a:r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ru-RU" dirty="0"/>
              <a:t>Вся основная часть страницы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ru-RU"/>
              <a:t>Шаблон страницы (если задан)</a:t>
            </a:r>
            <a:endParaRPr lang="ru-R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ru-RU" dirty="0"/>
              <a:t>Строится так же, как и обычная страница (пункт 2).</a:t>
            </a:r>
          </a:p>
        </p:txBody>
      </p:sp>
    </p:spTree>
    <p:extLst>
      <p:ext uri="{BB962C8B-B14F-4D97-AF65-F5344CB8AC3E}">
        <p14:creationId xmlns:p14="http://schemas.microsoft.com/office/powerpoint/2010/main" val="409795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Расширяют функциональность шаблона;</a:t>
            </a:r>
          </a:p>
          <a:p>
            <a:r>
              <a:rPr lang="ru-RU" dirty="0"/>
              <a:t>Позволяют делать вставки фрагментов страницы в другие участки шаблона, помимо места вызова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RenderBody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()</a:t>
            </a:r>
            <a:r>
              <a:rPr lang="ru-RU" dirty="0"/>
              <a:t>;</a:t>
            </a:r>
          </a:p>
          <a:p>
            <a:r>
              <a:rPr lang="ru-RU" dirty="0"/>
              <a:t>Могут быть как обязательными, так и опциональными;</a:t>
            </a:r>
          </a:p>
          <a:p>
            <a:r>
              <a:rPr lang="ru-RU" dirty="0"/>
              <a:t>Страница не может содержать неиспользуемые или повторяющиеся секции;</a:t>
            </a:r>
          </a:p>
          <a:p>
            <a:r>
              <a:rPr lang="ru-RU" dirty="0"/>
              <a:t>Шаблон не может включать одну и ту же секцию дважды.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1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Специфичные для страницы скрипты (например, </a:t>
            </a:r>
            <a:r>
              <a:rPr lang="en-US" dirty="0"/>
              <a:t>jQuery Unobtrusive Validation)</a:t>
            </a:r>
            <a:r>
              <a:rPr lang="ru-RU" dirty="0"/>
              <a:t>;</a:t>
            </a:r>
          </a:p>
          <a:p>
            <a:r>
              <a:rPr lang="ru-RU" dirty="0"/>
              <a:t>Специфичные для страницы стили;</a:t>
            </a:r>
          </a:p>
          <a:p>
            <a:r>
              <a:rPr lang="ru-RU" dirty="0"/>
              <a:t>Контекстно-зависимая навигация («хлебные крошки»);</a:t>
            </a:r>
          </a:p>
          <a:p>
            <a:r>
              <a:rPr lang="ru-RU" dirty="0"/>
              <a:t>и многое другое…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Сценарии применения секций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65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Описание секции в представлении:</a:t>
            </a:r>
          </a:p>
          <a:p>
            <a:endParaRPr lang="ru-RU"/>
          </a:p>
          <a:p>
            <a:endParaRPr lang="ru-RU"/>
          </a:p>
          <a:p>
            <a:r>
              <a:rPr lang="ru-RU"/>
              <a:t>Включение опциональной секции в шаблон:</a:t>
            </a:r>
          </a:p>
          <a:p>
            <a:endParaRPr lang="ru-RU"/>
          </a:p>
          <a:p>
            <a:endParaRPr lang="ru-RU"/>
          </a:p>
          <a:p>
            <a:r>
              <a:rPr lang="ru-RU"/>
              <a:t>Включение обязательной секции в шаблон: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Описание и включение секции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1953261"/>
            <a:ext cx="8890000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40" y="3418683"/>
            <a:ext cx="7543800" cy="55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440" y="5068148"/>
            <a:ext cx="4521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8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Частичные страницы — это обычные страницы, встраиваемые в произвольные места любой другой страницы;</a:t>
            </a:r>
          </a:p>
          <a:p>
            <a:r>
              <a:rPr lang="ru-RU" dirty="0"/>
              <a:t>При построении частичных страниц файл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_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PageStart.cshtml</a:t>
            </a:r>
            <a:r>
              <a:rPr lang="ru-RU" dirty="0"/>
              <a:t> не используется;</a:t>
            </a:r>
          </a:p>
          <a:p>
            <a:r>
              <a:rPr lang="ru-RU" dirty="0"/>
              <a:t>Рекомендуется начинать имена частичных страниц (и шаблонов) со знака подчёркивания — это запрещает использование таких страниц в качестве самостоятельных</a:t>
            </a:r>
            <a:r>
              <a:rPr lang="en-US" dirty="0"/>
              <a:t>;</a:t>
            </a:r>
          </a:p>
          <a:p>
            <a:r>
              <a:rPr lang="ru-RU" dirty="0"/>
              <a:t>Включение частичной страницы в тело любой другой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@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RenderPage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("/Pages/_</a:t>
            </a:r>
            <a:r>
              <a:rPr lang="en-US" dirty="0" err="1">
                <a:latin typeface="PT Mono" panose="02060509020205020204" pitchFamily="49" charset="-52"/>
                <a:ea typeface="PT Mono" panose="02060509020205020204" pitchFamily="49" charset="-52"/>
              </a:rPr>
              <a:t>FooterPartial.cshtml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")</a:t>
            </a:r>
            <a:endParaRPr lang="ru-RU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Частичные страницы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86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Повторяющиеся на разных страницах блоки (в том числе, многократно): заголовки, подвал, рекламные блоки;</a:t>
            </a:r>
          </a:p>
          <a:p>
            <a:r>
              <a:rPr lang="ru-RU" dirty="0"/>
              <a:t>Декомпозиция страницы (</a:t>
            </a:r>
            <a:r>
              <a:rPr lang="en-US" dirty="0"/>
              <a:t>SRP)</a:t>
            </a:r>
            <a:r>
              <a:rPr lang="ru-RU" dirty="0"/>
              <a:t>;</a:t>
            </a:r>
          </a:p>
          <a:p>
            <a:r>
              <a:rPr lang="ru-RU" dirty="0"/>
              <a:t>Вариативная вёрстка;</a:t>
            </a:r>
          </a:p>
          <a:p>
            <a:r>
              <a:rPr lang="ru-RU" dirty="0"/>
              <a:t>и многое другое...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Сценарии применения частичных страниц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62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 может включать в себя только одну страницу — тело.</a:t>
            </a:r>
          </a:p>
          <a:p>
            <a:r>
              <a:rPr lang="ru-RU" dirty="0"/>
              <a:t>Число частичных страниц ничем не ограничено.</a:t>
            </a:r>
          </a:p>
          <a:p>
            <a:endParaRPr lang="ru-RU" dirty="0"/>
          </a:p>
          <a:p>
            <a:r>
              <a:rPr lang="ru-RU" dirty="0"/>
              <a:t>Страница </a:t>
            </a:r>
            <a:r>
              <a:rPr lang="ru-RU" b="1" dirty="0">
                <a:solidFill>
                  <a:schemeClr val="accent2"/>
                </a:solidFill>
              </a:rPr>
              <a:t>знает, куда</a:t>
            </a:r>
            <a:r>
              <a:rPr lang="ru-RU" dirty="0"/>
              <a:t> (в какой шаблон) она будет вставлена, но шаблон </a:t>
            </a:r>
            <a:r>
              <a:rPr lang="ru-RU" b="1" dirty="0">
                <a:solidFill>
                  <a:schemeClr val="accent2"/>
                </a:solidFill>
              </a:rPr>
              <a:t>не знает, что</a:t>
            </a:r>
            <a:r>
              <a:rPr lang="ru-RU" dirty="0"/>
              <a:t> (какие страницы) будет его использовать.</a:t>
            </a:r>
          </a:p>
          <a:p>
            <a:r>
              <a:rPr lang="ru-RU" dirty="0"/>
              <a:t>Страница </a:t>
            </a:r>
            <a:r>
              <a:rPr lang="ru-RU" b="1" dirty="0">
                <a:solidFill>
                  <a:schemeClr val="accent2"/>
                </a:solidFill>
              </a:rPr>
              <a:t>знает, что</a:t>
            </a:r>
            <a:r>
              <a:rPr lang="ru-RU" b="1" dirty="0"/>
              <a:t> </a:t>
            </a:r>
            <a:r>
              <a:rPr lang="ru-RU" dirty="0"/>
              <a:t>(какие частичные страницы) будет использовать, но частичные страницы </a:t>
            </a:r>
            <a:r>
              <a:rPr lang="ru-RU" b="1" dirty="0">
                <a:solidFill>
                  <a:schemeClr val="accent2"/>
                </a:solidFill>
              </a:rPr>
              <a:t>не знают, куда</a:t>
            </a:r>
            <a:r>
              <a:rPr lang="ru-RU" b="1" dirty="0"/>
              <a:t> </a:t>
            </a:r>
            <a:r>
              <a:rPr lang="ru-RU" dirty="0"/>
              <a:t>(на каких страницах) они будут вставлены.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или частичные страницы?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App_Data</a:t>
            </a:r>
            <a:r>
              <a:rPr lang="en-US" dirty="0"/>
              <a:t> — </a:t>
            </a:r>
            <a:r>
              <a:rPr lang="ru-RU" dirty="0"/>
              <a:t>источники данных (например, БД);</a:t>
            </a:r>
          </a:p>
          <a:p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App_Start</a:t>
            </a:r>
            <a:r>
              <a:rPr lang="en-US" dirty="0"/>
              <a:t> — </a:t>
            </a:r>
            <a:r>
              <a:rPr lang="ru-RU" dirty="0"/>
              <a:t>конфигурирование приложения;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Content</a:t>
            </a:r>
            <a:r>
              <a:rPr lang="en-US" dirty="0"/>
              <a:t> — web-</a:t>
            </a:r>
            <a:r>
              <a:rPr lang="ru-RU" dirty="0"/>
              <a:t>контент (стили, изображения);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Fonts</a:t>
            </a:r>
            <a:r>
              <a:rPr lang="en-US" dirty="0"/>
              <a:t> — </a:t>
            </a:r>
            <a:r>
              <a:rPr lang="ru-RU" dirty="0"/>
              <a:t>шрифты;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Scripts</a:t>
            </a:r>
            <a:r>
              <a:rPr lang="en-US" dirty="0"/>
              <a:t> — </a:t>
            </a:r>
            <a:r>
              <a:rPr lang="ru-RU" dirty="0"/>
              <a:t>скрипты </a:t>
            </a:r>
            <a:r>
              <a:rPr lang="en-US" dirty="0"/>
              <a:t>JS;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Pages</a:t>
            </a:r>
            <a:r>
              <a:rPr lang="en-US" dirty="0"/>
              <a:t> – </a:t>
            </a:r>
            <a:r>
              <a:rPr lang="ru-RU" dirty="0"/>
              <a:t>пользовательские папки</a:t>
            </a:r>
            <a:r>
              <a:rPr lang="en-US" dirty="0"/>
              <a:t>;</a:t>
            </a:r>
          </a:p>
          <a:p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Global.asax</a:t>
            </a:r>
            <a:r>
              <a:rPr lang="en-US" dirty="0"/>
              <a:t> — </a:t>
            </a:r>
            <a:r>
              <a:rPr lang="ru-RU" dirty="0"/>
              <a:t>инициализатор приложения</a:t>
            </a:r>
            <a:r>
              <a:rPr lang="en-US" dirty="0"/>
              <a:t>;</a:t>
            </a:r>
            <a:endParaRPr lang="ru-RU" dirty="0"/>
          </a:p>
          <a:p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Web.config</a:t>
            </a:r>
            <a:r>
              <a:rPr lang="en-US" dirty="0"/>
              <a:t> — </a:t>
            </a:r>
            <a:r>
              <a:rPr lang="ru-RU" dirty="0"/>
              <a:t>конфигурация приложения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Структура приложения </a:t>
            </a:r>
            <a:r>
              <a:rPr lang="en-US"/>
              <a:t>ASP.NET web pages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6732938" y="1122909"/>
            <a:ext cx="4580826" cy="514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Введение в ASP.NET;</a:t>
            </a:r>
          </a:p>
          <a:p>
            <a:r>
              <a:rPr lang="en-US" dirty="0"/>
              <a:t>Web−</a:t>
            </a:r>
            <a:r>
              <a:rPr lang="ru-RU" dirty="0"/>
              <a:t>страницы;</a:t>
            </a:r>
          </a:p>
          <a:p>
            <a:r>
              <a:rPr lang="ru-RU" dirty="0"/>
              <a:t>Шаблоны и частичные страницы;</a:t>
            </a:r>
          </a:p>
          <a:p>
            <a:r>
              <a:rPr lang="ru-RU" dirty="0"/>
              <a:t>Секции;</a:t>
            </a:r>
          </a:p>
          <a:p>
            <a:r>
              <a:rPr lang="ru-RU" dirty="0"/>
              <a:t>Интеграция в трёхслойную архитектуру.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8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Инициализатор </a:t>
            </a:r>
            <a:r>
              <a:rPr lang="en-US" dirty="0"/>
              <a:t>web-</a:t>
            </a:r>
            <a:r>
              <a:rPr lang="ru-RU" dirty="0"/>
              <a:t>приложения </a:t>
            </a:r>
            <a:r>
              <a:rPr lang="en-US" dirty="0" err="1"/>
              <a:t>Global.asax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9980" y="5734050"/>
            <a:ext cx="11234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Специальные методы не наследуются и не переопределяются. Они распознаются по имени (</a:t>
            </a:r>
            <a:r>
              <a:rPr lang="en-US" sz="2000" dirty="0" err="1"/>
              <a:t>Application_Start</a:t>
            </a:r>
            <a:r>
              <a:rPr lang="en-US" sz="2000" dirty="0"/>
              <a:t>, </a:t>
            </a:r>
            <a:r>
              <a:rPr lang="en-US" sz="2000" dirty="0" err="1"/>
              <a:t>Application_Error</a:t>
            </a:r>
            <a:r>
              <a:rPr lang="en-US" sz="2000" dirty="0"/>
              <a:t>, </a:t>
            </a:r>
            <a:r>
              <a:rPr lang="en-US" sz="2000" dirty="0" err="1"/>
              <a:t>Application_AuthenticateRequest</a:t>
            </a:r>
            <a:r>
              <a:rPr lang="en-US" sz="2000" dirty="0"/>
              <a:t>, </a:t>
            </a:r>
            <a:r>
              <a:rPr lang="en-US" sz="2000" dirty="0" err="1"/>
              <a:t>Session_Start</a:t>
            </a:r>
            <a:r>
              <a:rPr lang="ru-RU" sz="2000" dirty="0"/>
              <a:t>, …)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027816"/>
            <a:ext cx="8596313" cy="46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2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Presentation Layer </a:t>
            </a:r>
            <a:r>
              <a:rPr lang="ru-RU" dirty="0"/>
              <a:t>— слой представления. Отвечает за взаимодействие с пользователем.</a:t>
            </a:r>
          </a:p>
          <a:p>
            <a:r>
              <a:rPr lang="en-US" b="1" dirty="0"/>
              <a:t>Business Logic Layer </a:t>
            </a:r>
            <a:r>
              <a:rPr lang="en-US" dirty="0"/>
              <a:t>— </a:t>
            </a:r>
            <a:r>
              <a:rPr lang="ru-RU" dirty="0"/>
              <a:t>слой бизнес-логики. Отвечает за непосредственную реализацию внутренних алгоритмов приложения.</a:t>
            </a:r>
          </a:p>
          <a:p>
            <a:r>
              <a:rPr lang="en-US" b="1" dirty="0"/>
              <a:t>Data Access Layer </a:t>
            </a:r>
            <a:r>
              <a:rPr lang="en-US" dirty="0"/>
              <a:t>— </a:t>
            </a:r>
            <a:r>
              <a:rPr lang="ru-RU" dirty="0"/>
              <a:t>слой доступа к данным. Отвечает за хранение и предоставление данных.</a:t>
            </a:r>
            <a:endParaRPr lang="en-US" dirty="0"/>
          </a:p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Трёхслойная архитектура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4304" y="4584118"/>
            <a:ext cx="11311296" cy="1765309"/>
            <a:chOff x="355728" y="2428868"/>
            <a:chExt cx="8483472" cy="132398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5728" y="2438400"/>
              <a:ext cx="1314450" cy="1314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Прямоугольник 3"/>
            <p:cNvSpPr/>
            <p:nvPr/>
          </p:nvSpPr>
          <p:spPr>
            <a:xfrm>
              <a:off x="2195466" y="2428868"/>
              <a:ext cx="1285884" cy="12144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7" name="Прямоугольник 4"/>
            <p:cNvSpPr/>
            <p:nvPr/>
          </p:nvSpPr>
          <p:spPr>
            <a:xfrm>
              <a:off x="4052854" y="2428868"/>
              <a:ext cx="1285884" cy="12144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8" name="Прямоугольник 5"/>
            <p:cNvSpPr/>
            <p:nvPr/>
          </p:nvSpPr>
          <p:spPr>
            <a:xfrm>
              <a:off x="5910242" y="2428868"/>
              <a:ext cx="1285884" cy="12144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cxnSp>
          <p:nvCxnSpPr>
            <p:cNvPr id="9" name="Прямая со стрелкой 7"/>
            <p:cNvCxnSpPr/>
            <p:nvPr/>
          </p:nvCxnSpPr>
          <p:spPr>
            <a:xfrm>
              <a:off x="3481350" y="3070031"/>
              <a:ext cx="571504" cy="17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8"/>
            <p:cNvCxnSpPr/>
            <p:nvPr/>
          </p:nvCxnSpPr>
          <p:spPr>
            <a:xfrm>
              <a:off x="5338738" y="3071810"/>
              <a:ext cx="571504" cy="17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81218" y="2714620"/>
              <a:ext cx="68432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dirty="0">
                  <a:solidFill>
                    <a:schemeClr val="bg1"/>
                  </a:solidFill>
                </a:rPr>
                <a:t>PL</a:t>
              </a:r>
              <a:endParaRPr lang="ru-RU" sz="5333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5730" y="2714620"/>
              <a:ext cx="947615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dirty="0">
                  <a:solidFill>
                    <a:schemeClr val="bg1"/>
                  </a:solidFill>
                </a:rPr>
                <a:t>BLL</a:t>
              </a:r>
              <a:endParaRPr lang="ru-RU" sz="5333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17734" y="2714620"/>
              <a:ext cx="1016144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333" dirty="0">
                  <a:solidFill>
                    <a:schemeClr val="bg1"/>
                  </a:solidFill>
                </a:rPr>
                <a:t>DAL</a:t>
              </a:r>
              <a:endParaRPr lang="ru-RU" sz="5333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Прямая со стрелкой 26"/>
            <p:cNvCxnSpPr/>
            <p:nvPr/>
          </p:nvCxnSpPr>
          <p:spPr>
            <a:xfrm>
              <a:off x="1623962" y="3071810"/>
              <a:ext cx="5715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Блок-схема: память с прямым доступом 32"/>
            <p:cNvSpPr/>
            <p:nvPr/>
          </p:nvSpPr>
          <p:spPr>
            <a:xfrm rot="16200000">
              <a:off x="7696192" y="2500306"/>
              <a:ext cx="1214446" cy="1071570"/>
            </a:xfrm>
            <a:prstGeom prst="flowChartMagneticDrum">
              <a:avLst/>
            </a:prstGeom>
            <a:solidFill>
              <a:srgbClr val="FFC000"/>
            </a:solidFill>
            <a:ln>
              <a:solidFill>
                <a:srgbClr val="A27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cxnSp>
          <p:nvCxnSpPr>
            <p:cNvPr id="16" name="Прямая со стрелкой 33"/>
            <p:cNvCxnSpPr/>
            <p:nvPr/>
          </p:nvCxnSpPr>
          <p:spPr>
            <a:xfrm>
              <a:off x="7196126" y="3071810"/>
              <a:ext cx="571504" cy="17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5"/>
          <p:cNvSpPr/>
          <p:nvPr/>
        </p:nvSpPr>
        <p:spPr>
          <a:xfrm>
            <a:off x="2927288" y="4584118"/>
            <a:ext cx="1714512" cy="16192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PL:</a:t>
            </a:r>
            <a:br>
              <a:rPr lang="en-US" sz="2400" dirty="0"/>
            </a:br>
            <a:r>
              <a:rPr lang="en-US" sz="2400" dirty="0"/>
              <a:t>ASP.NET Web Pages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6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88291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</a:t>
            </a:r>
            <a:r>
              <a:rPr lang="ru-RU" dirty="0"/>
              <a:t>— </a:t>
            </a:r>
            <a:r>
              <a:rPr lang="ru-RU" dirty="0" err="1"/>
              <a:t>фреймворк</a:t>
            </a:r>
            <a:r>
              <a:rPr lang="ru-RU" dirty="0"/>
              <a:t> для создания </a:t>
            </a:r>
            <a:r>
              <a:rPr lang="en-US" dirty="0"/>
              <a:t>web-</a:t>
            </a:r>
            <a:r>
              <a:rPr lang="ru-RU" dirty="0"/>
              <a:t>приложений;</a:t>
            </a:r>
          </a:p>
          <a:p>
            <a:r>
              <a:rPr lang="ru-RU" dirty="0"/>
              <a:t>Основан на платформе </a:t>
            </a:r>
            <a:r>
              <a:rPr lang="en-US" dirty="0"/>
              <a:t>.NET Framework (</a:t>
            </a:r>
            <a:r>
              <a:rPr lang="ru-RU" dirty="0"/>
              <a:t>начиная с 5 версии на </a:t>
            </a:r>
            <a:r>
              <a:rPr lang="en-US" dirty="0"/>
              <a:t>.NET Core)</a:t>
            </a:r>
            <a:r>
              <a:rPr lang="ru-RU" dirty="0"/>
              <a:t>;</a:t>
            </a:r>
          </a:p>
          <a:p>
            <a:r>
              <a:rPr lang="ru-RU" dirty="0"/>
              <a:t>Позволяет разрабатывать как клиентскую (</a:t>
            </a:r>
            <a:r>
              <a:rPr lang="en-US" dirty="0"/>
              <a:t>HTML, CSS, JS)</a:t>
            </a:r>
            <a:r>
              <a:rPr lang="ru-RU" dirty="0"/>
              <a:t>, так и серверную (</a:t>
            </a:r>
            <a:r>
              <a:rPr lang="en-US" dirty="0"/>
              <a:t>.NET)</a:t>
            </a:r>
            <a:r>
              <a:rPr lang="ru-RU" dirty="0"/>
              <a:t> часть </a:t>
            </a:r>
            <a:r>
              <a:rPr lang="en-US" dirty="0"/>
              <a:t>web-</a:t>
            </a:r>
            <a:r>
              <a:rPr lang="ru-RU" dirty="0"/>
              <a:t>приложения;</a:t>
            </a:r>
          </a:p>
          <a:p>
            <a:r>
              <a:rPr lang="ru-RU" dirty="0"/>
              <a:t>Возможно создание простых обработчиков (</a:t>
            </a:r>
            <a:r>
              <a:rPr lang="en-US" dirty="0"/>
              <a:t>handlers)</a:t>
            </a:r>
            <a:r>
              <a:rPr lang="ru-RU" dirty="0"/>
              <a:t> </a:t>
            </a:r>
            <a:r>
              <a:rPr lang="en-US" dirty="0"/>
              <a:t>HTTP-</a:t>
            </a:r>
            <a:r>
              <a:rPr lang="ru-RU" dirty="0"/>
              <a:t>запросов;</a:t>
            </a:r>
          </a:p>
          <a:p>
            <a:r>
              <a:rPr lang="ru-RU" dirty="0"/>
              <a:t>Существует несколько расширений </a:t>
            </a:r>
            <a:r>
              <a:rPr lang="en-US" dirty="0"/>
              <a:t>ASP.NET</a:t>
            </a:r>
            <a:r>
              <a:rPr lang="ru-RU" dirty="0"/>
              <a:t>, упрощающих создание крупных </a:t>
            </a:r>
            <a:r>
              <a:rPr lang="en-US" dirty="0"/>
              <a:t>web-</a:t>
            </a:r>
            <a:r>
              <a:rPr lang="ru-RU" dirty="0"/>
              <a:t>приложений.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309923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ASP.NET </a:t>
            </a:r>
            <a:r>
              <a:rPr lang="en-US" b="1" dirty="0"/>
              <a:t>Web Forms </a:t>
            </a:r>
            <a:r>
              <a:rPr lang="en-US" dirty="0"/>
              <a:t>— </a:t>
            </a:r>
            <a:r>
              <a:rPr lang="ru-RU" dirty="0"/>
              <a:t>проектирование в стиле </a:t>
            </a:r>
            <a:r>
              <a:rPr lang="en-US" dirty="0"/>
              <a:t>Windows Forms (</a:t>
            </a:r>
            <a:r>
              <a:rPr lang="ru-RU" dirty="0"/>
              <a:t>имитация сохранения состояния);</a:t>
            </a:r>
          </a:p>
          <a:p>
            <a:r>
              <a:rPr lang="en-US" dirty="0"/>
              <a:t>ASP.NET </a:t>
            </a:r>
            <a:r>
              <a:rPr lang="en-US" b="1" dirty="0"/>
              <a:t>AJAX</a:t>
            </a:r>
            <a:r>
              <a:rPr lang="en-US" dirty="0"/>
              <a:t> — </a:t>
            </a:r>
            <a:r>
              <a:rPr lang="ru-RU" dirty="0"/>
              <a:t>расширение, позволяющее реализовать асинхронное взаимодействие между клиентской и серверной частью;</a:t>
            </a:r>
          </a:p>
          <a:p>
            <a:r>
              <a:rPr lang="en-US" dirty="0"/>
              <a:t>ASP.NET </a:t>
            </a:r>
            <a:r>
              <a:rPr lang="en-US" b="1" dirty="0"/>
              <a:t>MVC</a:t>
            </a:r>
            <a:r>
              <a:rPr lang="en-US" dirty="0"/>
              <a:t> — </a:t>
            </a:r>
            <a:r>
              <a:rPr lang="ru-RU" dirty="0"/>
              <a:t>проектирование с использованием паттерна </a:t>
            </a:r>
            <a:r>
              <a:rPr lang="en-US" dirty="0"/>
              <a:t>MVC</a:t>
            </a:r>
            <a:r>
              <a:rPr lang="ru-RU" dirty="0"/>
              <a:t>;</a:t>
            </a:r>
          </a:p>
          <a:p>
            <a:r>
              <a:rPr lang="en-US" dirty="0"/>
              <a:t>ASP.NET </a:t>
            </a:r>
            <a:r>
              <a:rPr lang="en-US" b="1" dirty="0"/>
              <a:t>Web Pages </a:t>
            </a:r>
            <a:r>
              <a:rPr lang="en-US" dirty="0"/>
              <a:t>— </a:t>
            </a:r>
            <a:r>
              <a:rPr lang="ru-RU" dirty="0"/>
              <a:t>использование «активных страниц» (</a:t>
            </a:r>
            <a:r>
              <a:rPr lang="en-US" dirty="0"/>
              <a:t>HTML </a:t>
            </a:r>
            <a:r>
              <a:rPr lang="ru-RU" dirty="0"/>
              <a:t>с серверными вставками);</a:t>
            </a:r>
          </a:p>
          <a:p>
            <a:r>
              <a:rPr lang="en-US" dirty="0"/>
              <a:t>ASP.NET </a:t>
            </a:r>
            <a:r>
              <a:rPr lang="en-US" b="1" dirty="0"/>
              <a:t>Web API </a:t>
            </a:r>
            <a:r>
              <a:rPr lang="en-US" dirty="0"/>
              <a:t>— RESTful </a:t>
            </a:r>
            <a:r>
              <a:rPr lang="ru-RU" dirty="0"/>
              <a:t>сервисы на базе </a:t>
            </a:r>
            <a:r>
              <a:rPr lang="en-US" dirty="0"/>
              <a:t>ASP.NET;</a:t>
            </a:r>
          </a:p>
          <a:p>
            <a:r>
              <a:rPr lang="en-US" dirty="0"/>
              <a:t>ASP.NET </a:t>
            </a:r>
            <a:r>
              <a:rPr lang="en-US" b="1" dirty="0" err="1"/>
              <a:t>SignalR</a:t>
            </a:r>
            <a:r>
              <a:rPr lang="en-US" dirty="0"/>
              <a:t> — web-</a:t>
            </a:r>
            <a:r>
              <a:rPr lang="ru-RU" dirty="0"/>
              <a:t>приложения реального времени (сервер может инициировать действия на клиентах)</a:t>
            </a:r>
            <a:r>
              <a:rPr lang="en-US" dirty="0"/>
              <a:t>.</a:t>
            </a:r>
            <a:endParaRPr lang="ru-RU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Расширения </a:t>
            </a:r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133327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Создать приложение </a:t>
            </a:r>
            <a:r>
              <a:rPr lang="en-US" sz="2400" dirty="0"/>
              <a:t>ASP.NET Web Application</a:t>
            </a:r>
            <a:r>
              <a:rPr lang="ru-RU" sz="2400" dirty="0"/>
              <a:t>, используя шаблон </a:t>
            </a:r>
            <a:r>
              <a:rPr lang="en-US" sz="2400" dirty="0"/>
              <a:t>Empty </a:t>
            </a:r>
            <a:r>
              <a:rPr lang="ru-RU" sz="2400" dirty="0"/>
              <a:t>из группы шаблонов </a:t>
            </a:r>
            <a:r>
              <a:rPr lang="en-US" sz="2400" dirty="0"/>
              <a:t>ASP.NET 4.x</a:t>
            </a:r>
          </a:p>
          <a:p>
            <a:r>
              <a:rPr lang="ru-RU" sz="2400" dirty="0"/>
              <a:t>Добавить из репозитория </a:t>
            </a:r>
            <a:r>
              <a:rPr lang="en-US" sz="2400" dirty="0" err="1"/>
              <a:t>NuGet</a:t>
            </a:r>
            <a:r>
              <a:rPr lang="ru-RU" sz="2400" dirty="0"/>
              <a:t> пакет </a:t>
            </a:r>
            <a:r>
              <a:rPr lang="en-US" sz="24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Microsoft.AspNet.WebPages</a:t>
            </a:r>
            <a:r>
              <a:rPr lang="en-US" sz="2400" dirty="0"/>
              <a:t> </a:t>
            </a:r>
            <a:r>
              <a:rPr lang="ru-RU" sz="2400" dirty="0"/>
              <a:t>с сопутствующими зависимостями</a:t>
            </a:r>
          </a:p>
          <a:p>
            <a:r>
              <a:rPr lang="ru-RU" sz="2400" dirty="0"/>
              <a:t>Добавить </a:t>
            </a:r>
            <a:r>
              <a:rPr lang="en-US" sz="2400" dirty="0"/>
              <a:t>Web Page</a:t>
            </a:r>
            <a:r>
              <a:rPr lang="ru-RU" sz="2400" dirty="0"/>
              <a:t> (</a:t>
            </a:r>
            <a:r>
              <a:rPr lang="en-US" sz="2400" dirty="0"/>
              <a:t>Razor)</a:t>
            </a:r>
            <a:r>
              <a:rPr lang="ru-RU" sz="2400" dirty="0"/>
              <a:t> с расширением </a:t>
            </a:r>
            <a:r>
              <a:rPr lang="en-US" sz="2400" dirty="0"/>
              <a:t>.</a:t>
            </a:r>
            <a:r>
              <a:rPr lang="en-US" sz="2400" dirty="0" err="1"/>
              <a:t>cshtml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приложения </a:t>
            </a:r>
            <a:r>
              <a:rPr lang="en-US" dirty="0"/>
              <a:t>ASP.NET Web Pages</a:t>
            </a:r>
          </a:p>
        </p:txBody>
      </p:sp>
    </p:spTree>
    <p:extLst>
      <p:ext uri="{BB962C8B-B14F-4D97-AF65-F5344CB8AC3E}">
        <p14:creationId xmlns:p14="http://schemas.microsoft.com/office/powerpoint/2010/main" val="37974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web-</a:t>
            </a:r>
            <a:r>
              <a:rPr lang="ru-RU" dirty="0"/>
              <a:t>страницы (</a:t>
            </a:r>
            <a:r>
              <a:rPr lang="en-US" dirty="0"/>
              <a:t>Razor)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013" y="1666265"/>
            <a:ext cx="5583237" cy="316352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1"/>
          </p:nvPr>
        </p:nvPicPr>
        <p:blipFill>
          <a:blip r:embed="rId4"/>
          <a:stretch>
            <a:fillRect/>
          </a:stretch>
        </p:blipFill>
        <p:spPr>
          <a:xfrm>
            <a:off x="6230938" y="1967124"/>
            <a:ext cx="5584825" cy="286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обращении к корню </a:t>
            </a:r>
            <a:r>
              <a:rPr lang="en-US" dirty="0"/>
              <a:t>web</a:t>
            </a:r>
            <a:r>
              <a:rPr lang="ru-RU" dirty="0"/>
              <a:t>-приложения </a:t>
            </a:r>
            <a:r>
              <a:rPr lang="en-US" dirty="0"/>
              <a:t>(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/</a:t>
            </a:r>
            <a:r>
              <a:rPr lang="en-US" dirty="0"/>
              <a:t>) </a:t>
            </a:r>
            <a:r>
              <a:rPr lang="ru-RU" dirty="0"/>
              <a:t>запрос перенаправляется на страницу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Default.cshtml</a:t>
            </a:r>
            <a:r>
              <a:rPr lang="ru-RU" dirty="0"/>
              <a:t> или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Index.cshtml</a:t>
            </a:r>
            <a:endParaRPr lang="en-US" dirty="0"/>
          </a:p>
          <a:p>
            <a:r>
              <a:rPr lang="ru-RU" dirty="0"/>
              <a:t>При обращении к пути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/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PageName</a:t>
            </a:r>
            <a:r>
              <a:rPr lang="en-US" dirty="0"/>
              <a:t> </a:t>
            </a:r>
            <a:r>
              <a:rPr lang="ru-RU" dirty="0"/>
              <a:t>запрос передаётся странице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PageName.cshtml</a:t>
            </a:r>
            <a:endParaRPr lang="ru-RU" dirty="0"/>
          </a:p>
          <a:p>
            <a:r>
              <a:rPr lang="ru-RU" dirty="0"/>
              <a:t>Страницы могут группироваться при помощи каталогов — при маршрутизации структура сохраняется.</a:t>
            </a:r>
          </a:p>
          <a:p>
            <a:endParaRPr lang="ru-RU" dirty="0"/>
          </a:p>
          <a:p>
            <a:r>
              <a:rPr lang="ru-RU" dirty="0"/>
              <a:t>Не рекомендуется указывать в адресах физическое расширение страниц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.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cshtml</a:t>
            </a:r>
            <a:endParaRPr lang="en-US" b="1" dirty="0">
              <a:latin typeface="PT Mono" panose="02060509020205020204" pitchFamily="49" charset="-52"/>
              <a:ea typeface="PT Mono" panose="02060509020205020204" pitchFamily="49" charset="-5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Маршрутизация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2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@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serverExpression</a:t>
            </a:r>
            <a:r>
              <a:rPr lang="en-US" dirty="0"/>
              <a:t> — </a:t>
            </a:r>
            <a:r>
              <a:rPr lang="ru-RU" dirty="0"/>
              <a:t>вставка серверного кода. Результат «вклеивается» в вёрстку;</a:t>
            </a:r>
            <a:endParaRPr lang="en-US" dirty="0"/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@(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long server expression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)</a:t>
            </a:r>
            <a:r>
              <a:rPr lang="en-US" dirty="0"/>
              <a:t> — </a:t>
            </a:r>
            <a:r>
              <a:rPr lang="ru-RU" dirty="0"/>
              <a:t>аналогично;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@{ 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server instructions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}</a:t>
            </a:r>
            <a:r>
              <a:rPr lang="en-US" dirty="0"/>
              <a:t> — </a:t>
            </a:r>
            <a:r>
              <a:rPr lang="ru-RU" dirty="0"/>
              <a:t>вставка серверного кода. Не приводит к модификации вёрстки, но может влиять на процесс рендеринга страницы (циклы, условия, переменные, ...);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@:</a:t>
            </a:r>
            <a:r>
              <a:rPr lang="en-US" dirty="0"/>
              <a:t> — </a:t>
            </a:r>
            <a:r>
              <a:rPr lang="ru-RU" dirty="0"/>
              <a:t>принудительное выключение </a:t>
            </a:r>
            <a:r>
              <a:rPr lang="en-US" dirty="0"/>
              <a:t>Razor </a:t>
            </a:r>
            <a:r>
              <a:rPr lang="ru-RU" dirty="0"/>
              <a:t>до конца строки;</a:t>
            </a:r>
          </a:p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&lt;text&gt;</a:t>
            </a:r>
            <a:r>
              <a:rPr lang="en-US" dirty="0">
                <a:latin typeface="PT Mono" panose="02060509020205020204" pitchFamily="49" charset="-52"/>
                <a:ea typeface="PT Mono" panose="02060509020205020204" pitchFamily="49" charset="-52"/>
              </a:rPr>
              <a:t>some html text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&lt;/text&gt;</a:t>
            </a:r>
            <a:r>
              <a:rPr lang="en-US" dirty="0"/>
              <a:t> — </a:t>
            </a:r>
            <a:r>
              <a:rPr lang="ru-RU" dirty="0"/>
              <a:t>псевдо-тег, выключающий </a:t>
            </a:r>
            <a:r>
              <a:rPr lang="en-US" dirty="0"/>
              <a:t>Razor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синтаксис </a:t>
            </a:r>
            <a:r>
              <a:rPr lang="en-US" dirty="0"/>
              <a:t>Razor</a:t>
            </a:r>
          </a:p>
        </p:txBody>
      </p:sp>
    </p:spTree>
    <p:extLst>
      <p:ext uri="{BB962C8B-B14F-4D97-AF65-F5344CB8AC3E}">
        <p14:creationId xmlns:p14="http://schemas.microsoft.com/office/powerpoint/2010/main" val="7792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 страницы формируется как обычная страница;</a:t>
            </a:r>
          </a:p>
          <a:p>
            <a:r>
              <a:rPr lang="ru-RU" dirty="0"/>
              <a:t>Место вставки контента страницы в шаблоне обозначается вызовом метода </a:t>
            </a:r>
            <a:r>
              <a:rPr lang="en-US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RenderBody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()</a:t>
            </a:r>
            <a:r>
              <a:rPr lang="ru-RU" dirty="0"/>
              <a:t>;</a:t>
            </a:r>
          </a:p>
          <a:p>
            <a:r>
              <a:rPr lang="ru-RU" dirty="0"/>
              <a:t>Каждая страница (включая шаблоны) содержит свойство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Layout</a:t>
            </a:r>
            <a:r>
              <a:rPr lang="ru-RU" dirty="0"/>
              <a:t>, в которое можно записать путь к странице-шаблону;</a:t>
            </a:r>
          </a:p>
          <a:p>
            <a:r>
              <a:rPr lang="ru-RU" dirty="0"/>
              <a:t>Значение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Layout</a:t>
            </a:r>
            <a:r>
              <a:rPr lang="en-US" dirty="0"/>
              <a:t> </a:t>
            </a:r>
            <a:r>
              <a:rPr lang="ru-RU" dirty="0"/>
              <a:t>равное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null</a:t>
            </a:r>
            <a:r>
              <a:rPr lang="ru-RU" dirty="0"/>
              <a:t> означает, что страница не использует шаблон.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(</a:t>
            </a:r>
            <a:r>
              <a:rPr lang="en-US" dirty="0"/>
              <a:t>Layouts)</a:t>
            </a:r>
          </a:p>
        </p:txBody>
      </p:sp>
    </p:spTree>
    <p:extLst>
      <p:ext uri="{BB962C8B-B14F-4D97-AF65-F5344CB8AC3E}">
        <p14:creationId xmlns:p14="http://schemas.microsoft.com/office/powerpoint/2010/main" val="641233309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18455</TotalTime>
  <Words>1152</Words>
  <Application>Microsoft Office PowerPoint</Application>
  <PresentationFormat>Широкоэкранный</PresentationFormat>
  <Paragraphs>137</Paragraphs>
  <Slides>22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Oswald Regular</vt:lpstr>
      <vt:lpstr>PT Mono</vt:lpstr>
      <vt:lpstr>Trebuchet MS</vt:lpstr>
      <vt:lpstr>EPAM_General_No_Header</vt:lpstr>
      <vt:lpstr>EPAM_General_With_Header</vt:lpstr>
      <vt:lpstr>Презентация PowerPoint</vt:lpstr>
      <vt:lpstr>План занятия</vt:lpstr>
      <vt:lpstr>Введение в ASP.NET</vt:lpstr>
      <vt:lpstr>Расширения ASP.NET</vt:lpstr>
      <vt:lpstr>Создание приложения ASP.NET Web Pages</vt:lpstr>
      <vt:lpstr>Пример web-страницы (Razor)</vt:lpstr>
      <vt:lpstr>Маршрутизация</vt:lpstr>
      <vt:lpstr>Основной синтаксис Razor</vt:lpstr>
      <vt:lpstr>Шаблоны (Layouts)</vt:lpstr>
      <vt:lpstr>Презентация PowerPoint</vt:lpstr>
      <vt:lpstr>Контейнер данных для страницы</vt:lpstr>
      <vt:lpstr>Порядок построения страницы</vt:lpstr>
      <vt:lpstr>Секции</vt:lpstr>
      <vt:lpstr>Сценарии применения секций</vt:lpstr>
      <vt:lpstr>Описание и включение секции</vt:lpstr>
      <vt:lpstr>Частичные страницы</vt:lpstr>
      <vt:lpstr>Сценарии применения частичных страниц</vt:lpstr>
      <vt:lpstr>Шаблон или частичные страницы?</vt:lpstr>
      <vt:lpstr>Структура приложения ASP.NET web pages</vt:lpstr>
      <vt:lpstr>Инициализатор web-приложения Global.asax</vt:lpstr>
      <vt:lpstr>Трёхслойная архитектура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Dmitry Vereskun;Dmitrii_Turlychkin@epam.com</dc:creator>
  <cp:lastModifiedBy>Anton Pudikov</cp:lastModifiedBy>
  <cp:revision>532</cp:revision>
  <cp:lastPrinted>2015-07-29T15:20:55Z</cp:lastPrinted>
  <dcterms:created xsi:type="dcterms:W3CDTF">2015-06-23T10:29:18Z</dcterms:created>
  <dcterms:modified xsi:type="dcterms:W3CDTF">2020-09-07T13:47:33Z</dcterms:modified>
</cp:coreProperties>
</file>