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31"/>
  </p:notesMasterIdLst>
  <p:handoutMasterIdLst>
    <p:handoutMasterId r:id="rId32"/>
  </p:handoutMasterIdLst>
  <p:sldIdLst>
    <p:sldId id="455" r:id="rId3"/>
    <p:sldId id="456" r:id="rId4"/>
    <p:sldId id="503" r:id="rId5"/>
    <p:sldId id="504" r:id="rId6"/>
    <p:sldId id="505" r:id="rId7"/>
    <p:sldId id="457" r:id="rId8"/>
    <p:sldId id="506" r:id="rId9"/>
    <p:sldId id="507" r:id="rId10"/>
    <p:sldId id="508" r:id="rId11"/>
    <p:sldId id="509" r:id="rId12"/>
    <p:sldId id="511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24" r:id="rId21"/>
    <p:sldId id="519" r:id="rId22"/>
    <p:sldId id="520" r:id="rId23"/>
    <p:sldId id="521" r:id="rId24"/>
    <p:sldId id="522" r:id="rId25"/>
    <p:sldId id="523" r:id="rId26"/>
    <p:sldId id="525" r:id="rId27"/>
    <p:sldId id="526" r:id="rId28"/>
    <p:sldId id="527" r:id="rId29"/>
    <p:sldId id="277" r:id="rId3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Кроме того, в большей части этих систем можно работать с несколькими удалёнными репозиториями, таким образом, можно одновременно работать по-разному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28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9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69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8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6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1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7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Ответ на вопрос: </a:t>
            </a:r>
            <a:r>
              <a:rPr lang="en-US" dirty="0"/>
              <a:t>Wikipedia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ru-RU" dirty="0">
                <a:sym typeface="Wingdings" panose="05000000000000000000" pitchFamily="2" charset="2"/>
              </a:rPr>
              <a:t>Да, формально она соответствует всем требованиям </a:t>
            </a:r>
            <a:r>
              <a:rPr lang="en-US" dirty="0">
                <a:sym typeface="Wingdings" panose="05000000000000000000" pitchFamily="2" charset="2"/>
              </a:rPr>
              <a:t>VCS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GIT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Basics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199187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01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Локальная или удаленная папка;</a:t>
            </a:r>
          </a:p>
          <a:p>
            <a:r>
              <a:rPr lang="ru-RU" dirty="0"/>
              <a:t>Содержит базу данных объекта;</a:t>
            </a:r>
          </a:p>
          <a:p>
            <a:r>
              <a:rPr lang="ru-RU" b="1" dirty="0"/>
              <a:t>Клонирование (</a:t>
            </a:r>
            <a:r>
              <a:rPr lang="en-US" b="1" dirty="0"/>
              <a:t>clone</a:t>
            </a:r>
            <a:r>
              <a:rPr lang="ru-RU" b="1" dirty="0"/>
              <a:t>)</a:t>
            </a:r>
            <a:r>
              <a:rPr lang="en-US" b="1" dirty="0"/>
              <a:t> – </a:t>
            </a:r>
            <a:r>
              <a:rPr lang="ru-RU" dirty="0"/>
              <a:t>процесс копирования файлов в вашу локальную директорию;</a:t>
            </a:r>
            <a:endParaRPr lang="en-US" b="1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(git catalog)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62C48-C75D-4C10-BD27-673C014A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695384"/>
            <a:ext cx="6810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РАСПРЕДЕЛЕННЫЕ И ЦЕНТРАЛИЗОВАННЫЕ </a:t>
            </a:r>
            <a:r>
              <a:rPr lang="en-US" dirty="0"/>
              <a:t>VCS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D6D858-7268-4B92-BC5D-9DB3A6DE0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3" y="2234801"/>
            <a:ext cx="3847567" cy="30164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E4293A-B06E-454A-AF6A-898BB0B9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67" y="1364054"/>
            <a:ext cx="3847567" cy="43323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7467F9-C361-420A-A1E7-29125E09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594" y="3274435"/>
            <a:ext cx="779604" cy="51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VS</a:t>
            </a:r>
          </a:p>
          <a:p>
            <a:pPr lvl="2"/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5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Клиенты выгружают не все последние версии файлов, а копируют весь репозиторий;</a:t>
            </a:r>
          </a:p>
          <a:p>
            <a:r>
              <a:rPr lang="ru-RU" dirty="0"/>
              <a:t>В случае «смерти» или «недоступности» сервера – любая локальная копия и является сервером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Git, Mercurial, Bazaar </a:t>
            </a:r>
            <a:r>
              <a:rPr lang="ru-RU" dirty="0"/>
              <a:t>или </a:t>
            </a:r>
            <a:r>
              <a:rPr lang="en-US" dirty="0" err="1"/>
              <a:t>Darcs</a:t>
            </a:r>
            <a:r>
              <a:rPr lang="en-US" dirty="0"/>
              <a:t> </a:t>
            </a:r>
            <a:r>
              <a:rPr lang="ru-RU" dirty="0"/>
              <a:t>– именно такие системы.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РАСПРЕДЕЛЕННАЯ </a:t>
            </a:r>
            <a:r>
              <a:rPr lang="en-US" dirty="0"/>
              <a:t>VCS</a:t>
            </a:r>
          </a:p>
        </p:txBody>
      </p:sp>
    </p:spTree>
    <p:extLst>
      <p:ext uri="{BB962C8B-B14F-4D97-AF65-F5344CB8AC3E}">
        <p14:creationId xmlns:p14="http://schemas.microsoft.com/office/powerpoint/2010/main" val="279799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Распределенная </a:t>
            </a:r>
            <a:r>
              <a:rPr lang="en-US" dirty="0"/>
              <a:t>VCS</a:t>
            </a:r>
            <a:r>
              <a:rPr lang="ru-RU" dirty="0"/>
              <a:t>;</a:t>
            </a:r>
          </a:p>
          <a:p>
            <a:r>
              <a:rPr lang="ru-RU" dirty="0"/>
              <a:t>Создана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 для управления разработкой ядра </a:t>
            </a:r>
            <a:r>
              <a:rPr lang="en-US" dirty="0"/>
              <a:t>Linux</a:t>
            </a:r>
            <a:r>
              <a:rPr lang="ru-RU" dirty="0"/>
              <a:t>;</a:t>
            </a:r>
          </a:p>
          <a:p>
            <a:r>
              <a:rPr lang="ru-RU" dirty="0"/>
              <a:t>Первая версия вышла 7 апреля 2005 года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ru-RU" dirty="0"/>
              <a:t> история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C05987-ABA3-4887-9FD6-77F45ACC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72" y="3928946"/>
            <a:ext cx="3574056" cy="1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Набор утилит командной строки с параметрами;</a:t>
            </a:r>
          </a:p>
          <a:p>
            <a:r>
              <a:rPr lang="ru-RU" dirty="0"/>
              <a:t>Настройки хранятся в текстовых файлах конфигурации (вспомните ту самую папку </a:t>
            </a:r>
            <a:r>
              <a:rPr lang="en-US" dirty="0"/>
              <a:t>.git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Дополнительно хранит:</a:t>
            </a:r>
          </a:p>
          <a:p>
            <a:pPr lvl="1"/>
            <a:r>
              <a:rPr lang="ru-RU" dirty="0"/>
              <a:t>Файлы журналов;</a:t>
            </a:r>
          </a:p>
          <a:p>
            <a:pPr lvl="1"/>
            <a:r>
              <a:rPr lang="ru-RU" dirty="0"/>
              <a:t>Хранящие операции над репозиторием;</a:t>
            </a:r>
          </a:p>
          <a:p>
            <a:pPr lvl="1"/>
            <a:r>
              <a:rPr lang="ru-RU" dirty="0"/>
              <a:t>Индекс расположения файлов;</a:t>
            </a:r>
          </a:p>
          <a:p>
            <a:pPr lvl="1"/>
            <a:r>
              <a:rPr lang="ru-RU" dirty="0"/>
              <a:t>Наконец, хранилище самих файлов.</a:t>
            </a:r>
          </a:p>
          <a:p>
            <a:r>
              <a:rPr lang="ru-RU" dirty="0"/>
              <a:t>Учтите, что </a:t>
            </a:r>
            <a:r>
              <a:rPr lang="ru-RU" b="1" dirty="0"/>
              <a:t>почти все </a:t>
            </a:r>
            <a:r>
              <a:rPr lang="ru-RU" dirty="0"/>
              <a:t>операции – </a:t>
            </a:r>
            <a:r>
              <a:rPr lang="ru-RU" b="1" dirty="0"/>
              <a:t>локальные</a:t>
            </a:r>
            <a:r>
              <a:rPr lang="ru-RU" dirty="0"/>
              <a:t>, постоянного сравнения состояния файлов нет!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04935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сохранением файла </a:t>
            </a:r>
            <a:r>
              <a:rPr lang="en-US" dirty="0"/>
              <a:t>Git </a:t>
            </a:r>
            <a:r>
              <a:rPr lang="ru-RU" dirty="0"/>
              <a:t>вычисляет его контрольную сумму. Невозможно изменить файл так, чтобы </a:t>
            </a:r>
            <a:r>
              <a:rPr lang="en-US" dirty="0"/>
              <a:t>git </a:t>
            </a:r>
            <a:r>
              <a:rPr lang="ru-RU" dirty="0"/>
              <a:t>не «узнал» об этом;</a:t>
            </a:r>
          </a:p>
          <a:p>
            <a:r>
              <a:rPr lang="ru-RU" dirty="0"/>
              <a:t>Точно механизм называется </a:t>
            </a:r>
            <a:r>
              <a:rPr lang="en-US" dirty="0"/>
              <a:t>SHA-1 </a:t>
            </a:r>
            <a:r>
              <a:rPr lang="ru-RU" dirty="0" err="1"/>
              <a:t>хешем</a:t>
            </a:r>
            <a:r>
              <a:rPr lang="ru-RU" dirty="0"/>
              <a:t>. Каждая контрольная сумма – 40 шестнадцатеричных символов.</a:t>
            </a:r>
          </a:p>
          <a:p>
            <a:r>
              <a:rPr lang="ru-RU" dirty="0"/>
              <a:t>Вычисление происходит с учетом содержимого и местоположения файла;</a:t>
            </a:r>
          </a:p>
          <a:p>
            <a:r>
              <a:rPr lang="ru-RU" dirty="0"/>
              <a:t>Файл может быть в одном из трёх состояний:</a:t>
            </a:r>
          </a:p>
          <a:p>
            <a:pPr lvl="1"/>
            <a:r>
              <a:rPr lang="ru-RU" dirty="0"/>
              <a:t>Зафиксирован (</a:t>
            </a:r>
            <a:r>
              <a:rPr lang="ru-RU" dirty="0" err="1"/>
              <a:t>хеш</a:t>
            </a:r>
            <a:r>
              <a:rPr lang="ru-RU" dirty="0"/>
              <a:t> не изменен, файл актуален);</a:t>
            </a:r>
          </a:p>
          <a:p>
            <a:pPr lvl="1"/>
            <a:r>
              <a:rPr lang="ru-RU" dirty="0"/>
              <a:t>Изменен (</a:t>
            </a:r>
            <a:r>
              <a:rPr lang="ru-RU" dirty="0" err="1"/>
              <a:t>хеш</a:t>
            </a:r>
            <a:r>
              <a:rPr lang="ru-RU" dirty="0"/>
              <a:t> изменен, файл </a:t>
            </a:r>
            <a:r>
              <a:rPr lang="ru-RU" b="1" dirty="0"/>
              <a:t>не</a:t>
            </a:r>
            <a:r>
              <a:rPr lang="ru-RU" dirty="0"/>
              <a:t> </a:t>
            </a:r>
            <a:r>
              <a:rPr lang="ru-RU" b="1" dirty="0"/>
              <a:t>зафиксирован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Проиндексирован (</a:t>
            </a:r>
            <a:r>
              <a:rPr lang="ru-RU" dirty="0" err="1"/>
              <a:t>хеш</a:t>
            </a:r>
            <a:r>
              <a:rPr lang="ru-RU" dirty="0"/>
              <a:t> изменен, файл </a:t>
            </a:r>
            <a:r>
              <a:rPr lang="ru-RU" b="1" dirty="0"/>
              <a:t>зафиксирован, </a:t>
            </a:r>
            <a:r>
              <a:rPr lang="ru-RU" dirty="0"/>
              <a:t>или </a:t>
            </a:r>
            <a:r>
              <a:rPr lang="en-US" b="1" dirty="0"/>
              <a:t>in index </a:t>
            </a:r>
            <a:r>
              <a:rPr lang="ru-RU" dirty="0"/>
              <a:t>для следующего </a:t>
            </a:r>
            <a:r>
              <a:rPr lang="en-US" b="1" dirty="0"/>
              <a:t>commit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о контроле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3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Ключевая операция работы с </a:t>
            </a:r>
            <a:r>
              <a:rPr lang="en-US" dirty="0"/>
              <a:t>git;</a:t>
            </a:r>
          </a:p>
          <a:p>
            <a:r>
              <a:rPr lang="ru-RU" dirty="0"/>
              <a:t>По факту, помещение файла в каталог </a:t>
            </a:r>
            <a:r>
              <a:rPr lang="en-US" dirty="0"/>
              <a:t>.git </a:t>
            </a:r>
            <a:r>
              <a:rPr lang="ru-RU" dirty="0"/>
              <a:t>для постоянного хранения;</a:t>
            </a:r>
          </a:p>
          <a:p>
            <a:r>
              <a:rPr lang="ru-RU" dirty="0"/>
              <a:t>При этом происходит пересчет </a:t>
            </a:r>
            <a:r>
              <a:rPr lang="ru-RU" dirty="0" err="1"/>
              <a:t>хеш</a:t>
            </a:r>
            <a:r>
              <a:rPr lang="ru-RU" dirty="0"/>
              <a:t>-суммы, файл переходит в категорию «зафиксирован» до следующего изменения (несоответствия новой </a:t>
            </a:r>
            <a:r>
              <a:rPr lang="ru-RU" dirty="0" err="1"/>
              <a:t>хеш</a:t>
            </a:r>
            <a:r>
              <a:rPr lang="ru-RU" dirty="0"/>
              <a:t>-суммы и той, которая была при последнем коммите); </a:t>
            </a:r>
            <a:endParaRPr lang="en-US" dirty="0"/>
          </a:p>
          <a:p>
            <a:r>
              <a:rPr lang="ru-RU" dirty="0"/>
              <a:t>Связанные команды:</a:t>
            </a:r>
          </a:p>
          <a:p>
            <a:pPr lvl="1"/>
            <a:r>
              <a:rPr lang="en-US" dirty="0"/>
              <a:t>git add EDITEDFILE</a:t>
            </a:r>
            <a:r>
              <a:rPr lang="ru-RU" dirty="0"/>
              <a:t> – добавление файла в индекс;</a:t>
            </a:r>
          </a:p>
          <a:p>
            <a:pPr lvl="1"/>
            <a:r>
              <a:rPr lang="en-US" dirty="0"/>
              <a:t>git checkout FILE</a:t>
            </a:r>
            <a:r>
              <a:rPr lang="ru-RU" dirty="0"/>
              <a:t> – удаление файла из индекса, файл остается в категории </a:t>
            </a:r>
            <a:r>
              <a:rPr lang="ru-RU" b="1" dirty="0"/>
              <a:t>изменен</a:t>
            </a:r>
            <a:r>
              <a:rPr lang="ru-RU" dirty="0"/>
              <a:t>;</a:t>
            </a:r>
          </a:p>
          <a:p>
            <a:pPr lvl="1"/>
            <a:r>
              <a:rPr lang="en-US" dirty="0"/>
              <a:t>git reset</a:t>
            </a:r>
            <a:r>
              <a:rPr lang="ru-RU" dirty="0"/>
              <a:t> – сбросить </a:t>
            </a:r>
            <a:r>
              <a:rPr lang="en-US" dirty="0"/>
              <a:t>index;</a:t>
            </a:r>
          </a:p>
          <a:p>
            <a:pPr lvl="1"/>
            <a:r>
              <a:rPr lang="en-US" dirty="0"/>
              <a:t>git status – </a:t>
            </a:r>
            <a:r>
              <a:rPr lang="ru-RU" dirty="0"/>
              <a:t>проверить статус </a:t>
            </a:r>
            <a:r>
              <a:rPr lang="en-US" dirty="0" err="1"/>
              <a:t>index’a</a:t>
            </a:r>
            <a:r>
              <a:rPr lang="ru-RU" dirty="0"/>
              <a:t>;</a:t>
            </a:r>
          </a:p>
          <a:p>
            <a:pPr lvl="1"/>
            <a:r>
              <a:rPr lang="en-US" dirty="0"/>
              <a:t>git commit -m «commit comment»</a:t>
            </a:r>
            <a:r>
              <a:rPr lang="ru-RU" dirty="0"/>
              <a:t> - произвести коммит;</a:t>
            </a:r>
          </a:p>
          <a:p>
            <a:pPr lvl="1"/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44974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1510BDD-63C2-454D-B591-25DF810956B7}"/>
              </a:ext>
            </a:extLst>
          </p:cNvPr>
          <p:cNvGrpSpPr/>
          <p:nvPr/>
        </p:nvGrpSpPr>
        <p:grpSpPr>
          <a:xfrm>
            <a:off x="4969726" y="2341756"/>
            <a:ext cx="2044391" cy="2899318"/>
            <a:chOff x="1432930" y="1393903"/>
            <a:chExt cx="2564781" cy="2899318"/>
          </a:xfrm>
        </p:grpSpPr>
        <p:sp>
          <p:nvSpPr>
            <p:cNvPr id="6" name="Прямоугольник: один скругленный угол 5">
              <a:extLst>
                <a:ext uri="{FF2B5EF4-FFF2-40B4-BE49-F238E27FC236}">
                  <a16:creationId xmlns:a16="http://schemas.microsoft.com/office/drawing/2014/main" id="{91D49E4F-AB39-49D7-AACB-925744AC52E0}"/>
                </a:ext>
              </a:extLst>
            </p:cNvPr>
            <p:cNvSpPr/>
            <p:nvPr/>
          </p:nvSpPr>
          <p:spPr>
            <a:xfrm>
              <a:off x="1432930" y="1393903"/>
              <a:ext cx="2564781" cy="2899318"/>
            </a:xfrm>
            <a:prstGeom prst="round1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INDEX</a:t>
              </a:r>
            </a:p>
            <a:p>
              <a:pPr algn="ctr"/>
              <a:endParaRPr lang="en-US" sz="3600" b="1" dirty="0"/>
            </a:p>
            <a:p>
              <a:pPr algn="ctr"/>
              <a:endParaRPr lang="en-US" sz="3600" b="1" dirty="0"/>
            </a:p>
            <a:p>
              <a:pPr algn="ctr"/>
              <a:endParaRPr lang="en-US" sz="3600" b="1" dirty="0"/>
            </a:p>
            <a:p>
              <a:pPr algn="ctr"/>
              <a:endParaRPr lang="ru-RU" b="1" dirty="0"/>
            </a:p>
          </p:txBody>
        </p:sp>
        <p:sp>
          <p:nvSpPr>
            <p:cNvPr id="7" name="Прямоугольник: один скругленный угол 6">
              <a:extLst>
                <a:ext uri="{FF2B5EF4-FFF2-40B4-BE49-F238E27FC236}">
                  <a16:creationId xmlns:a16="http://schemas.microsoft.com/office/drawing/2014/main" id="{FF9D0FE8-74DA-44FF-AE07-FC324F235515}"/>
                </a:ext>
              </a:extLst>
            </p:cNvPr>
            <p:cNvSpPr/>
            <p:nvPr/>
          </p:nvSpPr>
          <p:spPr>
            <a:xfrm>
              <a:off x="1769327" y="2728332"/>
              <a:ext cx="695093" cy="1007328"/>
            </a:xfrm>
            <a:prstGeom prst="round1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FILE 1</a:t>
              </a:r>
            </a:p>
          </p:txBody>
        </p:sp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2EF5F24B-2599-4EF7-9AC4-7878F24E9EE2}"/>
                </a:ext>
              </a:extLst>
            </p:cNvPr>
            <p:cNvSpPr/>
            <p:nvPr/>
          </p:nvSpPr>
          <p:spPr>
            <a:xfrm>
              <a:off x="2961578" y="2728332"/>
              <a:ext cx="695093" cy="1007328"/>
            </a:xfrm>
            <a:prstGeom prst="round1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FILE 2</a:t>
              </a:r>
            </a:p>
          </p:txBody>
        </p:sp>
      </p:grpSp>
      <p:sp>
        <p:nvSpPr>
          <p:cNvPr id="10" name="Цилиндр 9">
            <a:extLst>
              <a:ext uri="{FF2B5EF4-FFF2-40B4-BE49-F238E27FC236}">
                <a16:creationId xmlns:a16="http://schemas.microsoft.com/office/drawing/2014/main" id="{BF7BDC3B-06D6-4879-86C8-73E9B925A10E}"/>
              </a:ext>
            </a:extLst>
          </p:cNvPr>
          <p:cNvSpPr/>
          <p:nvPr/>
        </p:nvSpPr>
        <p:spPr>
          <a:xfrm>
            <a:off x="1092531" y="2004432"/>
            <a:ext cx="1494263" cy="2258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WORKING COPY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: один скругленный угол 10">
            <a:extLst>
              <a:ext uri="{FF2B5EF4-FFF2-40B4-BE49-F238E27FC236}">
                <a16:creationId xmlns:a16="http://schemas.microsoft.com/office/drawing/2014/main" id="{5B34AF51-44A1-43D2-A813-C518A206EAE9}"/>
              </a:ext>
            </a:extLst>
          </p:cNvPr>
          <p:cNvSpPr/>
          <p:nvPr/>
        </p:nvSpPr>
        <p:spPr>
          <a:xfrm>
            <a:off x="1092531" y="4509739"/>
            <a:ext cx="554060" cy="1007328"/>
          </a:xfrm>
          <a:prstGeom prst="round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FILE 1</a:t>
            </a:r>
          </a:p>
        </p:txBody>
      </p:sp>
      <p:sp>
        <p:nvSpPr>
          <p:cNvPr id="12" name="Прямоугольник: один скругленный угол 11">
            <a:extLst>
              <a:ext uri="{FF2B5EF4-FFF2-40B4-BE49-F238E27FC236}">
                <a16:creationId xmlns:a16="http://schemas.microsoft.com/office/drawing/2014/main" id="{6CC416DF-2A7F-4283-808B-4A254636415E}"/>
              </a:ext>
            </a:extLst>
          </p:cNvPr>
          <p:cNvSpPr/>
          <p:nvPr/>
        </p:nvSpPr>
        <p:spPr>
          <a:xfrm>
            <a:off x="2042876" y="4509739"/>
            <a:ext cx="554060" cy="1007328"/>
          </a:xfrm>
          <a:prstGeom prst="round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FILE 2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CE07810B-B937-404A-8D89-476F85235F83}"/>
              </a:ext>
            </a:extLst>
          </p:cNvPr>
          <p:cNvSpPr/>
          <p:nvPr/>
        </p:nvSpPr>
        <p:spPr>
          <a:xfrm>
            <a:off x="3332211" y="3601844"/>
            <a:ext cx="892097" cy="3791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192AA2-04CC-40BA-A01E-92A2A85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005" y="3133493"/>
            <a:ext cx="1328509" cy="37914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b="1" dirty="0"/>
              <a:t>ИНДЕКСАЦИЯ</a:t>
            </a:r>
            <a:endParaRPr lang="en-US" b="1" dirty="0"/>
          </a:p>
          <a:p>
            <a:pPr lvl="2" algn="ctr"/>
            <a:endParaRPr lang="en-US" dirty="0"/>
          </a:p>
          <a:p>
            <a:pPr marL="457188" lvl="1" indent="0" algn="ctr">
              <a:buNone/>
            </a:pPr>
            <a:endParaRPr lang="en-US" dirty="0"/>
          </a:p>
        </p:txBody>
      </p:sp>
      <p:sp>
        <p:nvSpPr>
          <p:cNvPr id="15" name="Цилиндр 14">
            <a:extLst>
              <a:ext uri="{FF2B5EF4-FFF2-40B4-BE49-F238E27FC236}">
                <a16:creationId xmlns:a16="http://schemas.microsoft.com/office/drawing/2014/main" id="{A4BF4CEE-801F-4C59-AD59-0E10AC683215}"/>
              </a:ext>
            </a:extLst>
          </p:cNvPr>
          <p:cNvSpPr/>
          <p:nvPr/>
        </p:nvSpPr>
        <p:spPr>
          <a:xfrm>
            <a:off x="8905818" y="2004432"/>
            <a:ext cx="1926021" cy="2258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</a:t>
            </a:r>
          </a:p>
          <a:p>
            <a:pPr algn="ctr"/>
            <a:endParaRPr lang="ru-RU" dirty="0"/>
          </a:p>
        </p:txBody>
      </p:sp>
      <p:sp>
        <p:nvSpPr>
          <p:cNvPr id="16" name="Прямоугольник: один скругленный угол 15">
            <a:extLst>
              <a:ext uri="{FF2B5EF4-FFF2-40B4-BE49-F238E27FC236}">
                <a16:creationId xmlns:a16="http://schemas.microsoft.com/office/drawing/2014/main" id="{04D7A041-A28F-4561-BCE2-E8CB32DF3CED}"/>
              </a:ext>
            </a:extLst>
          </p:cNvPr>
          <p:cNvSpPr/>
          <p:nvPr/>
        </p:nvSpPr>
        <p:spPr>
          <a:xfrm>
            <a:off x="9109877" y="4509739"/>
            <a:ext cx="554060" cy="1007328"/>
          </a:xfrm>
          <a:prstGeom prst="round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FILE 1</a:t>
            </a:r>
          </a:p>
        </p:txBody>
      </p:sp>
      <p:sp>
        <p:nvSpPr>
          <p:cNvPr id="17" name="Прямоугольник: один скругленный угол 16">
            <a:extLst>
              <a:ext uri="{FF2B5EF4-FFF2-40B4-BE49-F238E27FC236}">
                <a16:creationId xmlns:a16="http://schemas.microsoft.com/office/drawing/2014/main" id="{FA3D323A-2662-4882-9F84-812B99860880}"/>
              </a:ext>
            </a:extLst>
          </p:cNvPr>
          <p:cNvSpPr/>
          <p:nvPr/>
        </p:nvSpPr>
        <p:spPr>
          <a:xfrm>
            <a:off x="10060222" y="4509739"/>
            <a:ext cx="554060" cy="1007328"/>
          </a:xfrm>
          <a:prstGeom prst="round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FILE 2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8E75781A-26A8-4583-83C5-8C0C7CAE62BC}"/>
              </a:ext>
            </a:extLst>
          </p:cNvPr>
          <p:cNvSpPr/>
          <p:nvPr/>
        </p:nvSpPr>
        <p:spPr>
          <a:xfrm>
            <a:off x="7605641" y="3601844"/>
            <a:ext cx="892097" cy="3791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8AC0863-C845-43D4-A59E-4046F6681B9B}"/>
              </a:ext>
            </a:extLst>
          </p:cNvPr>
          <p:cNvSpPr txBox="1">
            <a:spLocks/>
          </p:cNvSpPr>
          <p:nvPr/>
        </p:nvSpPr>
        <p:spPr>
          <a:xfrm>
            <a:off x="7387435" y="3133493"/>
            <a:ext cx="1328509" cy="37914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088" indent="-34290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/>
              <a:t>COMMIT</a:t>
            </a:r>
          </a:p>
          <a:p>
            <a:pPr lvl="2" algn="ctr"/>
            <a:endParaRPr lang="en-US" dirty="0"/>
          </a:p>
          <a:p>
            <a:pPr marL="457188" lvl="1" indent="0" algn="ctr">
              <a:buFont typeface="Trebuchet MS" panose="020B0603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Пара файлов, хранящих информацию и настройки;</a:t>
            </a:r>
          </a:p>
          <a:p>
            <a:r>
              <a:rPr lang="en-US" dirty="0"/>
              <a:t>.</a:t>
            </a:r>
            <a:r>
              <a:rPr lang="en-US" dirty="0" err="1"/>
              <a:t>gitconfig</a:t>
            </a:r>
            <a:r>
              <a:rPr lang="ru-RU" dirty="0"/>
              <a:t> хранит настройки конкретного пользователя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user.name;</a:t>
            </a:r>
          </a:p>
          <a:p>
            <a:pPr lvl="1"/>
            <a:r>
              <a:rPr lang="en-US" dirty="0" err="1"/>
              <a:t>user.email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user.status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ru-RU" dirty="0"/>
              <a:t>позволяет указать файлы, которые </a:t>
            </a:r>
            <a:r>
              <a:rPr lang="ru-RU" b="1" dirty="0"/>
              <a:t>не будут фиксироваться</a:t>
            </a:r>
            <a:r>
              <a:rPr lang="ru-RU" dirty="0"/>
              <a:t> (их изменения не будут </a:t>
            </a:r>
            <a:r>
              <a:rPr lang="ru-RU" dirty="0" err="1"/>
              <a:t>трекаться</a:t>
            </a:r>
            <a:r>
              <a:rPr lang="ru-RU" dirty="0"/>
              <a:t>);</a:t>
            </a:r>
          </a:p>
          <a:p>
            <a:pPr lvl="1"/>
            <a:r>
              <a:rPr lang="en-US" b="1" dirty="0"/>
              <a:t>#</a:t>
            </a:r>
            <a:r>
              <a:rPr lang="ru-RU" b="1" dirty="0"/>
              <a:t>комментарий</a:t>
            </a:r>
            <a:r>
              <a:rPr lang="en-US" b="1" dirty="0"/>
              <a:t> </a:t>
            </a:r>
            <a:r>
              <a:rPr lang="ru-RU" dirty="0"/>
              <a:t>– комментарий;</a:t>
            </a:r>
            <a:endParaRPr lang="ru-RU" b="1" dirty="0"/>
          </a:p>
          <a:p>
            <a:pPr lvl="1"/>
            <a:r>
              <a:rPr lang="en-US" b="1" dirty="0"/>
              <a:t>logs/</a:t>
            </a:r>
            <a:r>
              <a:rPr lang="en-US" b="1" dirty="0" err="1"/>
              <a:t>dirname</a:t>
            </a:r>
            <a:r>
              <a:rPr lang="ru-RU" b="1" dirty="0"/>
              <a:t> </a:t>
            </a:r>
            <a:r>
              <a:rPr lang="ru-RU" dirty="0"/>
              <a:t>- игнорировать директорию;</a:t>
            </a:r>
          </a:p>
          <a:p>
            <a:pPr lvl="1"/>
            <a:r>
              <a:rPr lang="en-US" b="1" dirty="0"/>
              <a:t>docs/*.txt </a:t>
            </a:r>
            <a:r>
              <a:rPr lang="ru-RU" dirty="0"/>
              <a:t>– все </a:t>
            </a:r>
            <a:r>
              <a:rPr lang="en-US" dirty="0"/>
              <a:t>.txt </a:t>
            </a:r>
            <a:r>
              <a:rPr lang="ru-RU" dirty="0"/>
              <a:t>файлы;</a:t>
            </a:r>
            <a:endParaRPr lang="en-US" dirty="0"/>
          </a:p>
          <a:p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– txt </a:t>
            </a:r>
            <a:r>
              <a:rPr lang="ru-RU" dirty="0"/>
              <a:t>файл в корне проекта;</a:t>
            </a:r>
            <a:endParaRPr lang="en-US" b="1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gitconfig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5100" b="1" dirty="0"/>
              <a:t>И ещё пример </a:t>
            </a:r>
            <a:r>
              <a:rPr lang="en-US" sz="5100" b="1" dirty="0"/>
              <a:t>.</a:t>
            </a:r>
            <a:r>
              <a:rPr lang="en-US" sz="5100" b="1" dirty="0" err="1"/>
              <a:t>gitignore</a:t>
            </a:r>
            <a:endParaRPr lang="en-US" sz="5100" b="1" dirty="0"/>
          </a:p>
          <a:p>
            <a:endParaRPr lang="en-US" sz="5100" b="1" dirty="0"/>
          </a:p>
          <a:p>
            <a:pPr marL="0" indent="0">
              <a:buNone/>
            </a:pPr>
            <a:r>
              <a:rPr lang="ru-RU" dirty="0"/>
              <a:t>&gt;&gt;&gt;&gt;&gt;&gt;&gt;Начало файла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#комментарий к файлу .</a:t>
            </a:r>
            <a:r>
              <a:rPr lang="en-US" dirty="0" err="1"/>
              <a:t>gitignore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ru-RU" dirty="0"/>
              <a:t>игнорируем сам .</a:t>
            </a:r>
            <a:r>
              <a:rPr lang="en-US" dirty="0" err="1"/>
              <a:t>gitignore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gitignore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ru-RU" dirty="0"/>
              <a:t>все </a:t>
            </a:r>
            <a:r>
              <a:rPr lang="en-US" dirty="0"/>
              <a:t>html-</a:t>
            </a:r>
            <a:r>
              <a:rPr lang="ru-RU" dirty="0"/>
              <a:t>файлы…</a:t>
            </a:r>
            <a:br>
              <a:rPr lang="ru-RU" dirty="0"/>
            </a:br>
            <a:br>
              <a:rPr lang="ru-RU" dirty="0"/>
            </a:br>
            <a:r>
              <a:rPr lang="ru-RU" dirty="0"/>
              <a:t>*.</a:t>
            </a:r>
            <a:r>
              <a:rPr lang="en-US" dirty="0"/>
              <a:t>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#… </a:t>
            </a:r>
            <a:r>
              <a:rPr lang="ru-RU" dirty="0"/>
              <a:t>кроме определенного</a:t>
            </a:r>
            <a:br>
              <a:rPr lang="ru-RU" dirty="0"/>
            </a:br>
            <a:br>
              <a:rPr lang="ru-RU" dirty="0"/>
            </a:br>
            <a:r>
              <a:rPr lang="ru-RU" dirty="0"/>
              <a:t>!</a:t>
            </a:r>
            <a:r>
              <a:rPr lang="en-US" dirty="0"/>
              <a:t>special.html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</a:t>
            </a:r>
            <a:r>
              <a:rPr lang="ru-RU" dirty="0"/>
              <a:t>не нужны </a:t>
            </a:r>
            <a:r>
              <a:rPr lang="ru-RU" dirty="0" err="1"/>
              <a:t>объектники</a:t>
            </a:r>
            <a:r>
              <a:rPr lang="ru-RU" dirty="0"/>
              <a:t> и архивы</a:t>
            </a:r>
            <a:br>
              <a:rPr lang="ru-RU" dirty="0"/>
            </a:br>
            <a:br>
              <a:rPr lang="ru-RU" dirty="0"/>
            </a:br>
            <a:r>
              <a:rPr lang="ru-RU" dirty="0"/>
              <a:t>*.[</a:t>
            </a:r>
            <a:r>
              <a:rPr lang="en-US" dirty="0" err="1"/>
              <a:t>ao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&gt;&gt;&gt;&gt;&gt;&gt;&gt;&gt;</a:t>
            </a:r>
            <a:r>
              <a:rPr lang="ru-RU" dirty="0"/>
              <a:t>Конец файла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gitconfig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</a:t>
            </a:r>
            <a:endParaRPr lang="ru-RU" dirty="0"/>
          </a:p>
          <a:p>
            <a:r>
              <a:rPr lang="en-US" dirty="0"/>
              <a:t>Git</a:t>
            </a:r>
            <a:endParaRPr lang="ru-RU" dirty="0"/>
          </a:p>
          <a:p>
            <a:r>
              <a:rPr lang="en-US" dirty="0"/>
              <a:t>Local Repository</a:t>
            </a:r>
          </a:p>
          <a:p>
            <a:r>
              <a:rPr lang="en-US" dirty="0"/>
              <a:t>Remote Repository</a:t>
            </a:r>
            <a:endParaRPr lang="ru-R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ОТКАТ (</a:t>
            </a:r>
            <a:r>
              <a:rPr lang="en-US" dirty="0"/>
              <a:t>reset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34CF4C-D408-495E-9466-112170F5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b="1" dirty="0"/>
              <a:t>Любой </a:t>
            </a:r>
            <a:r>
              <a:rPr lang="ru-RU" dirty="0"/>
              <a:t>файл, который индексируется, можно сбросить до состояния некого коммита;</a:t>
            </a:r>
          </a:p>
          <a:p>
            <a:r>
              <a:rPr lang="ru-RU" dirty="0"/>
              <a:t>Термин применяют и ко всему проекту, добавляя две разновидности:</a:t>
            </a:r>
          </a:p>
          <a:p>
            <a:pPr lvl="1"/>
            <a:r>
              <a:rPr lang="ru-RU" dirty="0"/>
              <a:t>«мягкий» (</a:t>
            </a:r>
            <a:r>
              <a:rPr lang="en-US" dirty="0"/>
              <a:t>soft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оставит нетронутыми индекс и дерево файлов и директорий, лишь вернув измененные файлы до состояния указанного коммита. </a:t>
            </a:r>
          </a:p>
          <a:p>
            <a:pPr lvl="1"/>
            <a:r>
              <a:rPr lang="en-US" b="1" dirty="0"/>
              <a:t>git reset --soft COMMIT – </a:t>
            </a:r>
            <a:r>
              <a:rPr lang="ru-RU" dirty="0"/>
              <a:t>сбросили, но можем вернуться;</a:t>
            </a:r>
          </a:p>
          <a:p>
            <a:pPr lvl="1"/>
            <a:r>
              <a:rPr lang="ru-RU" dirty="0"/>
              <a:t>«жесткий» (</a:t>
            </a:r>
            <a:r>
              <a:rPr lang="en-US" dirty="0"/>
              <a:t>hard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вернет дерево проекта и индекс в состояние, соответствующее указанному коммиту, удалив изменения последующих коммитов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b="1" dirty="0"/>
              <a:t>git reset --hard COMMIT – </a:t>
            </a:r>
            <a:r>
              <a:rPr lang="ru-RU" dirty="0"/>
              <a:t>никто и никогда не узнает, что было после </a:t>
            </a:r>
            <a:r>
              <a:rPr lang="en-US" dirty="0"/>
              <a:t>COMMIT.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1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</a:t>
            </a:r>
            <a:r>
              <a:rPr lang="ru-RU" dirty="0"/>
              <a:t>(Обратный коммит)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534CF4C-D408-495E-9466-112170F5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dirty="0"/>
              <a:t>Откат изменений, произведенных отдельным коммитом;</a:t>
            </a:r>
          </a:p>
          <a:p>
            <a:r>
              <a:rPr lang="ru-RU" dirty="0"/>
              <a:t>Будет создан новый коммит, который делает </a:t>
            </a:r>
            <a:r>
              <a:rPr lang="ru-RU" b="1" dirty="0"/>
              <a:t>противоположные </a:t>
            </a:r>
            <a:r>
              <a:rPr lang="ru-RU" dirty="0"/>
              <a:t>действия от указанного коммита;</a:t>
            </a:r>
          </a:p>
          <a:p>
            <a:r>
              <a:rPr lang="ru-RU" dirty="0"/>
              <a:t>Само-собой состояние репозитория должно соответствовать последнему коммиту (который хотим отменить);</a:t>
            </a:r>
          </a:p>
          <a:p>
            <a:r>
              <a:rPr lang="en-US" b="1" dirty="0"/>
              <a:t>git revert 12abacd</a:t>
            </a:r>
            <a:r>
              <a:rPr lang="ru-RU" b="1" dirty="0"/>
              <a:t> </a:t>
            </a:r>
            <a:r>
              <a:rPr lang="ru-RU" dirty="0"/>
              <a:t>– отмена коммита с </a:t>
            </a:r>
            <a:r>
              <a:rPr lang="en-US" dirty="0"/>
              <a:t>ID (</a:t>
            </a:r>
            <a:r>
              <a:rPr lang="ru-RU" dirty="0"/>
              <a:t>а точнее, с </a:t>
            </a:r>
            <a:r>
              <a:rPr lang="ru-RU" dirty="0" err="1"/>
              <a:t>хешем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12abacd.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538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</a:t>
            </a:r>
            <a:r>
              <a:rPr lang="ru-RU" dirty="0"/>
              <a:t>(Обратный коммит)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02EF5-30CE-4D37-B745-56326927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0" y="1652239"/>
            <a:ext cx="4991100" cy="4267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9D0D79-5570-4848-8E1B-DA145CF6D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8"/>
          <a:stretch/>
        </p:blipFill>
        <p:spPr>
          <a:xfrm>
            <a:off x="6700142" y="1652239"/>
            <a:ext cx="5191125" cy="426720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74F4ADD-6549-440D-A1B4-D9ED46B5FFC9}"/>
              </a:ext>
            </a:extLst>
          </p:cNvPr>
          <p:cNvSpPr/>
          <p:nvPr/>
        </p:nvSpPr>
        <p:spPr>
          <a:xfrm>
            <a:off x="5649952" y="3596268"/>
            <a:ext cx="892097" cy="3791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0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 (</a:t>
            </a:r>
            <a:r>
              <a:rPr lang="en-US" dirty="0"/>
              <a:t>branch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D079B-3B5B-41E0-BA61-6E1F8E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Функционал, реализующий разделение работы над одним репозиторием;</a:t>
            </a:r>
            <a:endParaRPr lang="en-US" dirty="0"/>
          </a:p>
          <a:p>
            <a:r>
              <a:rPr lang="ru-RU" dirty="0"/>
              <a:t>Ветка напоминает отдельный «</a:t>
            </a:r>
            <a:r>
              <a:rPr lang="ru-RU" dirty="0" err="1"/>
              <a:t>подрепозиторий</a:t>
            </a:r>
            <a:r>
              <a:rPr lang="ru-RU" dirty="0"/>
              <a:t>», изменения которого не несут изменения других веток;</a:t>
            </a:r>
          </a:p>
          <a:p>
            <a:r>
              <a:rPr lang="ru-RU" dirty="0"/>
              <a:t>Ветки можно:</a:t>
            </a:r>
          </a:p>
          <a:p>
            <a:pPr lvl="1"/>
            <a:r>
              <a:rPr lang="ru-RU" dirty="0"/>
              <a:t>Создавать (</a:t>
            </a:r>
            <a:r>
              <a:rPr lang="en-US" dirty="0"/>
              <a:t>git branch</a:t>
            </a:r>
            <a:r>
              <a:rPr lang="ru-RU" dirty="0"/>
              <a:t>);</a:t>
            </a:r>
            <a:endParaRPr lang="en-US" dirty="0"/>
          </a:p>
          <a:p>
            <a:pPr lvl="1"/>
            <a:r>
              <a:rPr lang="ru-RU" dirty="0"/>
              <a:t>Изменять / переименовывать;</a:t>
            </a:r>
          </a:p>
          <a:p>
            <a:pPr lvl="1"/>
            <a:r>
              <a:rPr lang="ru-RU" dirty="0"/>
              <a:t>Переключаться между;</a:t>
            </a:r>
          </a:p>
          <a:p>
            <a:pPr lvl="1"/>
            <a:r>
              <a:rPr lang="ru-RU" dirty="0"/>
              <a:t>Объединять;</a:t>
            </a:r>
          </a:p>
          <a:p>
            <a:r>
              <a:rPr lang="en-US" b="1" dirty="0"/>
              <a:t>git branch new-branch</a:t>
            </a:r>
            <a:r>
              <a:rPr lang="ru-RU" b="1" dirty="0"/>
              <a:t> </a:t>
            </a:r>
            <a:r>
              <a:rPr lang="ru-RU" dirty="0"/>
              <a:t>– создание ветки </a:t>
            </a:r>
            <a:r>
              <a:rPr lang="en-US" dirty="0"/>
              <a:t>new-branch;</a:t>
            </a:r>
            <a:endParaRPr lang="ru-RU" dirty="0"/>
          </a:p>
          <a:p>
            <a:r>
              <a:rPr lang="en-US" b="1" dirty="0"/>
              <a:t>checkout some-other-branch</a:t>
            </a:r>
            <a:r>
              <a:rPr lang="ru-RU" b="1" dirty="0"/>
              <a:t> </a:t>
            </a:r>
            <a:r>
              <a:rPr lang="ru-RU" dirty="0"/>
              <a:t>– переход на последний коммит </a:t>
            </a:r>
            <a:r>
              <a:rPr lang="en-US" dirty="0"/>
              <a:t>some-other-branch</a:t>
            </a:r>
          </a:p>
          <a:p>
            <a:r>
              <a:rPr lang="ru-RU" dirty="0"/>
              <a:t>Кстати, именно </a:t>
            </a:r>
            <a:r>
              <a:rPr lang="en-US" b="1" dirty="0"/>
              <a:t>checkout</a:t>
            </a:r>
            <a:r>
              <a:rPr lang="en-US" dirty="0"/>
              <a:t> </a:t>
            </a:r>
            <a:r>
              <a:rPr lang="ru-RU" dirty="0"/>
              <a:t>позволяет сбросить ветку к любому коммиту</a:t>
            </a:r>
          </a:p>
          <a:p>
            <a:pPr lvl="1"/>
            <a:r>
              <a:rPr lang="en-US" b="1" dirty="0"/>
              <a:t>git checkout HEAD~2 </a:t>
            </a:r>
            <a:r>
              <a:rPr lang="en-US" b="1" dirty="0" err="1"/>
              <a:t>filefile</a:t>
            </a:r>
            <a:r>
              <a:rPr lang="en-US" dirty="0"/>
              <a:t> – </a:t>
            </a:r>
            <a:r>
              <a:rPr lang="ru-RU" dirty="0"/>
              <a:t>вернуть </a:t>
            </a:r>
            <a:r>
              <a:rPr lang="en-US" dirty="0" err="1"/>
              <a:t>filefile</a:t>
            </a:r>
            <a:r>
              <a:rPr lang="en-US" dirty="0"/>
              <a:t> </a:t>
            </a:r>
            <a:r>
              <a:rPr lang="ru-RU" dirty="0"/>
              <a:t>на два коммита назад в текущей ветке.</a:t>
            </a:r>
            <a:br>
              <a:rPr lang="en-US" dirty="0"/>
            </a:b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ВЕТОК (</a:t>
            </a:r>
            <a:r>
              <a:rPr lang="en-US" dirty="0"/>
              <a:t>merge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D079B-3B5B-41E0-BA61-6E1F8E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dirty="0"/>
              <a:t>Возможность объединить изменения двух веток;</a:t>
            </a:r>
          </a:p>
          <a:p>
            <a:r>
              <a:rPr lang="ru-RU" dirty="0"/>
              <a:t>В случае, если изменения конфликтуют (например, была изменена одна и та же строка одного файла), конфликтующие файлы помечаются как </a:t>
            </a:r>
            <a:r>
              <a:rPr lang="en-US" b="1" dirty="0"/>
              <a:t>unmerged</a:t>
            </a:r>
            <a:r>
              <a:rPr lang="ru-RU" dirty="0"/>
              <a:t>, и объединение будет невозможно произвести, пока конфликты не будут решены в одну из сторон;</a:t>
            </a:r>
          </a:p>
          <a:p>
            <a:r>
              <a:rPr lang="en-US" b="1" dirty="0"/>
              <a:t>git merge new-feature </a:t>
            </a:r>
            <a:r>
              <a:rPr lang="ru-RU" dirty="0"/>
              <a:t>– попытка объединить текущую ветку с </a:t>
            </a:r>
            <a:r>
              <a:rPr lang="en-US" dirty="0"/>
              <a:t>new-feature;</a:t>
            </a:r>
            <a:br>
              <a:rPr lang="en-US" dirty="0"/>
            </a:b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РЕПОЗИТОРИЙ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D079B-3B5B-41E0-BA61-6E1F8E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ru-RU" dirty="0"/>
              <a:t>имеет возможность работы множества разработчиков над одним проектом посредством функционала удаленного репозитория;</a:t>
            </a:r>
          </a:p>
          <a:p>
            <a:r>
              <a:rPr lang="ru-RU" dirty="0"/>
              <a:t>Удаленная ветка (</a:t>
            </a:r>
            <a:r>
              <a:rPr lang="en-US" dirty="0"/>
              <a:t>remote branch</a:t>
            </a:r>
            <a:r>
              <a:rPr lang="ru-RU" dirty="0"/>
              <a:t>) – основа работы с удаленным репозиторием;</a:t>
            </a:r>
            <a:endParaRPr lang="en-US" dirty="0"/>
          </a:p>
          <a:p>
            <a:pPr lvl="1"/>
            <a:r>
              <a:rPr lang="ru-RU" dirty="0"/>
              <a:t>При создании копии удаленного репозитория одна создается автоматически, и обычно называется </a:t>
            </a:r>
            <a:r>
              <a:rPr lang="en-US" b="1" dirty="0"/>
              <a:t>origin</a:t>
            </a:r>
            <a:r>
              <a:rPr lang="en-US" dirty="0"/>
              <a:t>.</a:t>
            </a:r>
          </a:p>
          <a:p>
            <a:pPr lvl="1"/>
            <a:r>
              <a:rPr lang="ru-RU" dirty="0" err="1"/>
              <a:t>По-умолчанию</a:t>
            </a:r>
            <a:r>
              <a:rPr lang="ru-RU" dirty="0"/>
              <a:t> ветка, которой она соответствует в удаленном репозитории – </a:t>
            </a:r>
            <a:r>
              <a:rPr lang="en-US" b="1" dirty="0"/>
              <a:t>master.</a:t>
            </a:r>
          </a:p>
          <a:p>
            <a:r>
              <a:rPr lang="en-US" b="1" dirty="0"/>
              <a:t>git clone git://user@somehost:port/~user/repository/project.git/ </a:t>
            </a:r>
            <a:r>
              <a:rPr lang="en-US" dirty="0"/>
              <a:t>- </a:t>
            </a:r>
            <a:r>
              <a:rPr lang="ru-RU" dirty="0"/>
              <a:t>создание копии удаленного репозитория с названием </a:t>
            </a:r>
            <a:r>
              <a:rPr lang="en-US" dirty="0"/>
              <a:t>project.</a:t>
            </a:r>
            <a:br>
              <a:rPr lang="en-US" dirty="0"/>
            </a:b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</a:t>
            </a:r>
            <a:r>
              <a:rPr lang="ru-RU" dirty="0"/>
              <a:t>и </a:t>
            </a:r>
            <a:r>
              <a:rPr lang="en-US" dirty="0"/>
              <a:t>pull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D079B-3B5B-41E0-BA61-6E1F8E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dirty="0"/>
              <a:t>Используются для синхронизации текущей ветки с репозиторием;</a:t>
            </a:r>
          </a:p>
          <a:p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fetch</a:t>
            </a:r>
            <a:r>
              <a:rPr lang="ru-RU" b="1" dirty="0"/>
              <a:t> </a:t>
            </a:r>
            <a:r>
              <a:rPr lang="ru-RU" dirty="0"/>
              <a:t>— забрать изменения удаленной ветки из репозитория по умолчанию, основной ветки; </a:t>
            </a:r>
          </a:p>
          <a:p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pull</a:t>
            </a:r>
            <a:r>
              <a:rPr lang="ru-RU" b="1" dirty="0"/>
              <a:t> </a:t>
            </a:r>
            <a:r>
              <a:rPr lang="ru-RU" dirty="0"/>
              <a:t>— забрать из репозитория, для которого были созданы удаленные ветки по умолчанию.</a:t>
            </a:r>
          </a:p>
          <a:p>
            <a:r>
              <a:rPr lang="ru-RU" dirty="0"/>
              <a:t>Различия:</a:t>
            </a:r>
          </a:p>
          <a:p>
            <a:pPr lvl="1"/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pull</a:t>
            </a:r>
            <a:r>
              <a:rPr lang="ru-RU" b="1" dirty="0"/>
              <a:t> </a:t>
            </a:r>
            <a:r>
              <a:rPr lang="ru-RU" dirty="0"/>
              <a:t>забирает изменения и проводит слияние с активной веткой;</a:t>
            </a:r>
          </a:p>
          <a:p>
            <a:pPr lvl="1"/>
            <a:r>
              <a:rPr lang="en-US" b="1" dirty="0"/>
              <a:t>git fetch </a:t>
            </a:r>
            <a:r>
              <a:rPr lang="ru-RU" dirty="0"/>
              <a:t>лишь забирает изменения, не проводя слияние.</a:t>
            </a:r>
            <a:br>
              <a:rPr lang="en-US" dirty="0"/>
            </a:b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D079B-3B5B-41E0-BA61-6E1F8EB6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push</a:t>
            </a:r>
            <a:r>
              <a:rPr lang="ru-RU" b="1" dirty="0"/>
              <a:t> </a:t>
            </a:r>
            <a:r>
              <a:rPr lang="ru-RU" dirty="0"/>
              <a:t>— отправить свои изменения в удаленную ветку, созданную при</a:t>
            </a:r>
            <a:br>
              <a:rPr lang="ru-RU" dirty="0"/>
            </a:br>
            <a:r>
              <a:rPr lang="ru-RU" dirty="0"/>
              <a:t>клонировании </a:t>
            </a:r>
            <a:r>
              <a:rPr lang="ru-RU" dirty="0" err="1"/>
              <a:t>по-умолчанию</a:t>
            </a:r>
            <a:r>
              <a:rPr lang="ru-RU" dirty="0"/>
              <a:t>;</a:t>
            </a:r>
          </a:p>
          <a:p>
            <a:r>
              <a:rPr lang="en-US" b="1" dirty="0"/>
              <a:t>git push ssh://yourserver.com/~you/proj.git </a:t>
            </a:r>
            <a:r>
              <a:rPr lang="en-US" b="1" dirty="0" err="1"/>
              <a:t>master:experimental</a:t>
            </a:r>
            <a:r>
              <a:rPr lang="en-US" dirty="0"/>
              <a:t> </a:t>
            </a:r>
            <a:r>
              <a:rPr lang="ru-RU" dirty="0"/>
              <a:t>– синтаксис с указанием конкретной ветки;</a:t>
            </a:r>
          </a:p>
          <a:p>
            <a:r>
              <a:rPr lang="en-US" b="1" dirty="0"/>
              <a:t>git push origin </a:t>
            </a:r>
            <a:r>
              <a:rPr lang="en-US" b="1" dirty="0" err="1"/>
              <a:t>master:master</a:t>
            </a:r>
            <a:r>
              <a:rPr lang="en-US" b="1" dirty="0"/>
              <a:t> </a:t>
            </a:r>
            <a:r>
              <a:rPr lang="ru-RU" dirty="0"/>
              <a:t>– осторожно, изменения будут внесены в удаленную </a:t>
            </a:r>
            <a:r>
              <a:rPr lang="en-US" dirty="0"/>
              <a:t>master-</a:t>
            </a:r>
            <a:r>
              <a:rPr lang="ru-RU" dirty="0"/>
              <a:t>ветку;</a:t>
            </a:r>
            <a:endParaRPr lang="ru-RU" b="1" dirty="0"/>
          </a:p>
          <a:p>
            <a:r>
              <a:rPr lang="en-US" b="1" dirty="0"/>
              <a:t>git push --force origin </a:t>
            </a:r>
            <a:r>
              <a:rPr lang="en-US" b="1" dirty="0" err="1"/>
              <a:t>master:master</a:t>
            </a:r>
            <a:r>
              <a:rPr lang="en-US" b="1" dirty="0"/>
              <a:t> </a:t>
            </a:r>
            <a:r>
              <a:rPr lang="ru-RU" dirty="0"/>
              <a:t>– бегите, очень-очень быстро… (шучу, скорее всего</a:t>
            </a:r>
            <a:r>
              <a:rPr lang="en-US" dirty="0"/>
              <a:t>,</a:t>
            </a:r>
            <a:r>
              <a:rPr lang="ru-RU" dirty="0"/>
              <a:t> у вас просто не хватит прав).</a:t>
            </a:r>
            <a:br>
              <a:rPr lang="en-US" dirty="0"/>
            </a:br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РАЗЛИЧНЫХ ВЕРСИЙ</a:t>
            </a:r>
            <a:endParaRPr lang="en-US" dirty="0"/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F0CFE8B5-97F9-4F3D-B615-1B72209BC5DC}"/>
              </a:ext>
            </a:extLst>
          </p:cNvPr>
          <p:cNvSpPr/>
          <p:nvPr/>
        </p:nvSpPr>
        <p:spPr>
          <a:xfrm>
            <a:off x="5599777" y="1438512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  <a:p>
            <a:pPr algn="ctr"/>
            <a:r>
              <a:rPr lang="en-US" dirty="0"/>
              <a:t>Version 1.3</a:t>
            </a:r>
            <a:endParaRPr lang="ru-RU" dirty="0"/>
          </a:p>
        </p:txBody>
      </p:sp>
      <p:sp>
        <p:nvSpPr>
          <p:cNvPr id="7" name="Прямоугольник: один скругленный угол 6">
            <a:extLst>
              <a:ext uri="{FF2B5EF4-FFF2-40B4-BE49-F238E27FC236}">
                <a16:creationId xmlns:a16="http://schemas.microsoft.com/office/drawing/2014/main" id="{6EE99F6B-D2ED-4914-BCE7-F321FF66D9F6}"/>
              </a:ext>
            </a:extLst>
          </p:cNvPr>
          <p:cNvSpPr/>
          <p:nvPr/>
        </p:nvSpPr>
        <p:spPr>
          <a:xfrm>
            <a:off x="5599775" y="3126063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Version 1.2</a:t>
            </a:r>
            <a:endParaRPr lang="ru-RU" dirty="0"/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952EAC5E-5041-4F16-A6BE-35908D2EC079}"/>
              </a:ext>
            </a:extLst>
          </p:cNvPr>
          <p:cNvSpPr/>
          <p:nvPr/>
        </p:nvSpPr>
        <p:spPr>
          <a:xfrm>
            <a:off x="5599776" y="4813614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3</a:t>
            </a:r>
          </a:p>
          <a:p>
            <a:pPr algn="ctr"/>
            <a:r>
              <a:rPr lang="en-US" dirty="0"/>
              <a:t>Version 1.2</a:t>
            </a:r>
            <a:endParaRPr lang="ru-RU" dirty="0"/>
          </a:p>
        </p:txBody>
      </p:sp>
      <p:sp>
        <p:nvSpPr>
          <p:cNvPr id="9" name="Улыбающееся лицо 8">
            <a:extLst>
              <a:ext uri="{FF2B5EF4-FFF2-40B4-BE49-F238E27FC236}">
                <a16:creationId xmlns:a16="http://schemas.microsoft.com/office/drawing/2014/main" id="{F11B9089-52C9-42D2-94D1-43CB8E7E477F}"/>
              </a:ext>
            </a:extLst>
          </p:cNvPr>
          <p:cNvSpPr/>
          <p:nvPr/>
        </p:nvSpPr>
        <p:spPr>
          <a:xfrm>
            <a:off x="3323065" y="3267604"/>
            <a:ext cx="925551" cy="9324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49A1D83-3EB2-427A-A565-9210E5852375}"/>
              </a:ext>
            </a:extLst>
          </p:cNvPr>
          <p:cNvSpPr/>
          <p:nvPr/>
        </p:nvSpPr>
        <p:spPr>
          <a:xfrm>
            <a:off x="3796990" y="2174488"/>
            <a:ext cx="1014761" cy="932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Help…</a:t>
            </a:r>
            <a:endParaRPr lang="ru-RU" dirty="0"/>
          </a:p>
        </p:txBody>
      </p:sp>
      <p:sp>
        <p:nvSpPr>
          <p:cNvPr id="11" name="Прямоугольник: один скругленный угол 10">
            <a:extLst>
              <a:ext uri="{FF2B5EF4-FFF2-40B4-BE49-F238E27FC236}">
                <a16:creationId xmlns:a16="http://schemas.microsoft.com/office/drawing/2014/main" id="{C1C808E5-8D7C-4B78-A1F4-E65826957B13}"/>
              </a:ext>
            </a:extLst>
          </p:cNvPr>
          <p:cNvSpPr/>
          <p:nvPr/>
        </p:nvSpPr>
        <p:spPr>
          <a:xfrm>
            <a:off x="6800391" y="1434794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4</a:t>
            </a:r>
          </a:p>
          <a:p>
            <a:pPr algn="ctr"/>
            <a:r>
              <a:rPr lang="en-US" dirty="0"/>
              <a:t>Version 2.0</a:t>
            </a:r>
            <a:endParaRPr lang="ru-RU" dirty="0"/>
          </a:p>
        </p:txBody>
      </p:sp>
      <p:sp>
        <p:nvSpPr>
          <p:cNvPr id="12" name="Прямоугольник: один скругленный угол 11">
            <a:extLst>
              <a:ext uri="{FF2B5EF4-FFF2-40B4-BE49-F238E27FC236}">
                <a16:creationId xmlns:a16="http://schemas.microsoft.com/office/drawing/2014/main" id="{42B4AC7C-0B50-4665-A269-820ECEF2EF7B}"/>
              </a:ext>
            </a:extLst>
          </p:cNvPr>
          <p:cNvSpPr/>
          <p:nvPr/>
        </p:nvSpPr>
        <p:spPr>
          <a:xfrm>
            <a:off x="6800389" y="3122345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5</a:t>
            </a:r>
          </a:p>
          <a:p>
            <a:pPr algn="ctr"/>
            <a:r>
              <a:rPr lang="en-US" dirty="0"/>
              <a:t>Version 1.3</a:t>
            </a:r>
            <a:endParaRPr lang="ru-RU" dirty="0"/>
          </a:p>
        </p:txBody>
      </p:sp>
      <p:sp>
        <p:nvSpPr>
          <p:cNvPr id="13" name="Прямоугольник: один скругленный угол 12">
            <a:extLst>
              <a:ext uri="{FF2B5EF4-FFF2-40B4-BE49-F238E27FC236}">
                <a16:creationId xmlns:a16="http://schemas.microsoft.com/office/drawing/2014/main" id="{1CDFB83F-48CA-4B3A-B5B8-91773AF3C4D6}"/>
              </a:ext>
            </a:extLst>
          </p:cNvPr>
          <p:cNvSpPr/>
          <p:nvPr/>
        </p:nvSpPr>
        <p:spPr>
          <a:xfrm>
            <a:off x="6800390" y="4809896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6</a:t>
            </a:r>
          </a:p>
          <a:p>
            <a:pPr algn="ctr"/>
            <a:r>
              <a:rPr lang="en-US" dirty="0"/>
              <a:t>Version 1.8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РАСПРЕДЕЛЕНИЯ РАБОТЫ</a:t>
            </a:r>
            <a:endParaRPr lang="en-US" dirty="0"/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F0CFE8B5-97F9-4F3D-B615-1B72209BC5DC}"/>
              </a:ext>
            </a:extLst>
          </p:cNvPr>
          <p:cNvSpPr/>
          <p:nvPr/>
        </p:nvSpPr>
        <p:spPr>
          <a:xfrm>
            <a:off x="5042213" y="1438512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  <a:p>
            <a:pPr algn="ctr"/>
            <a:r>
              <a:rPr lang="en-US" dirty="0"/>
              <a:t>Version 1.3</a:t>
            </a:r>
            <a:endParaRPr lang="ru-RU" dirty="0"/>
          </a:p>
        </p:txBody>
      </p:sp>
      <p:sp>
        <p:nvSpPr>
          <p:cNvPr id="7" name="Прямоугольник: один скругленный угол 6">
            <a:extLst>
              <a:ext uri="{FF2B5EF4-FFF2-40B4-BE49-F238E27FC236}">
                <a16:creationId xmlns:a16="http://schemas.microsoft.com/office/drawing/2014/main" id="{6EE99F6B-D2ED-4914-BCE7-F321FF66D9F6}"/>
              </a:ext>
            </a:extLst>
          </p:cNvPr>
          <p:cNvSpPr/>
          <p:nvPr/>
        </p:nvSpPr>
        <p:spPr>
          <a:xfrm>
            <a:off x="5042211" y="3126063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Version 1.2</a:t>
            </a:r>
            <a:endParaRPr lang="ru-RU" dirty="0"/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952EAC5E-5041-4F16-A6BE-35908D2EC079}"/>
              </a:ext>
            </a:extLst>
          </p:cNvPr>
          <p:cNvSpPr/>
          <p:nvPr/>
        </p:nvSpPr>
        <p:spPr>
          <a:xfrm>
            <a:off x="5042212" y="4813614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3</a:t>
            </a:r>
          </a:p>
          <a:p>
            <a:pPr algn="ctr"/>
            <a:r>
              <a:rPr lang="en-US" dirty="0"/>
              <a:t>Version 1.2</a:t>
            </a:r>
            <a:endParaRPr lang="ru-RU" dirty="0"/>
          </a:p>
        </p:txBody>
      </p:sp>
      <p:sp>
        <p:nvSpPr>
          <p:cNvPr id="9" name="Улыбающееся лицо 8">
            <a:extLst>
              <a:ext uri="{FF2B5EF4-FFF2-40B4-BE49-F238E27FC236}">
                <a16:creationId xmlns:a16="http://schemas.microsoft.com/office/drawing/2014/main" id="{F11B9089-52C9-42D2-94D1-43CB8E7E477F}"/>
              </a:ext>
            </a:extLst>
          </p:cNvPr>
          <p:cNvSpPr/>
          <p:nvPr/>
        </p:nvSpPr>
        <p:spPr>
          <a:xfrm>
            <a:off x="2185639" y="3267604"/>
            <a:ext cx="925551" cy="9324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49A1D83-3EB2-427A-A565-9210E5852375}"/>
              </a:ext>
            </a:extLst>
          </p:cNvPr>
          <p:cNvSpPr/>
          <p:nvPr/>
        </p:nvSpPr>
        <p:spPr>
          <a:xfrm>
            <a:off x="2637266" y="2174488"/>
            <a:ext cx="1286116" cy="932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 I can handle it</a:t>
            </a:r>
            <a:endParaRPr lang="ru-RU" dirty="0"/>
          </a:p>
        </p:txBody>
      </p:sp>
      <p:sp>
        <p:nvSpPr>
          <p:cNvPr id="11" name="Прямоугольник: один скругленный угол 10">
            <a:extLst>
              <a:ext uri="{FF2B5EF4-FFF2-40B4-BE49-F238E27FC236}">
                <a16:creationId xmlns:a16="http://schemas.microsoft.com/office/drawing/2014/main" id="{C1C808E5-8D7C-4B78-A1F4-E65826957B13}"/>
              </a:ext>
            </a:extLst>
          </p:cNvPr>
          <p:cNvSpPr/>
          <p:nvPr/>
        </p:nvSpPr>
        <p:spPr>
          <a:xfrm>
            <a:off x="6242827" y="1434794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4</a:t>
            </a:r>
          </a:p>
          <a:p>
            <a:pPr algn="ctr"/>
            <a:r>
              <a:rPr lang="en-US" dirty="0"/>
              <a:t>Version 2.0</a:t>
            </a:r>
            <a:endParaRPr lang="ru-RU" dirty="0"/>
          </a:p>
        </p:txBody>
      </p:sp>
      <p:sp>
        <p:nvSpPr>
          <p:cNvPr id="12" name="Прямоугольник: один скругленный угол 11">
            <a:extLst>
              <a:ext uri="{FF2B5EF4-FFF2-40B4-BE49-F238E27FC236}">
                <a16:creationId xmlns:a16="http://schemas.microsoft.com/office/drawing/2014/main" id="{42B4AC7C-0B50-4665-A269-820ECEF2EF7B}"/>
              </a:ext>
            </a:extLst>
          </p:cNvPr>
          <p:cNvSpPr/>
          <p:nvPr/>
        </p:nvSpPr>
        <p:spPr>
          <a:xfrm>
            <a:off x="6242825" y="3122345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5</a:t>
            </a:r>
          </a:p>
          <a:p>
            <a:pPr algn="ctr"/>
            <a:r>
              <a:rPr lang="en-US" dirty="0"/>
              <a:t>Version 1.3</a:t>
            </a:r>
            <a:endParaRPr lang="ru-RU" dirty="0"/>
          </a:p>
        </p:txBody>
      </p:sp>
      <p:sp>
        <p:nvSpPr>
          <p:cNvPr id="13" name="Прямоугольник: один скругленный угол 12">
            <a:extLst>
              <a:ext uri="{FF2B5EF4-FFF2-40B4-BE49-F238E27FC236}">
                <a16:creationId xmlns:a16="http://schemas.microsoft.com/office/drawing/2014/main" id="{1CDFB83F-48CA-4B3A-B5B8-91773AF3C4D6}"/>
              </a:ext>
            </a:extLst>
          </p:cNvPr>
          <p:cNvSpPr/>
          <p:nvPr/>
        </p:nvSpPr>
        <p:spPr>
          <a:xfrm>
            <a:off x="6242826" y="4809896"/>
            <a:ext cx="1014761" cy="121548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6</a:t>
            </a:r>
          </a:p>
          <a:p>
            <a:pPr algn="ctr"/>
            <a:r>
              <a:rPr lang="en-US" dirty="0"/>
              <a:t>Version 1.8</a:t>
            </a:r>
            <a:endParaRPr lang="ru-RU" dirty="0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80A5C01A-7DF3-4931-B065-A73094B249DD}"/>
              </a:ext>
            </a:extLst>
          </p:cNvPr>
          <p:cNvSpPr/>
          <p:nvPr/>
        </p:nvSpPr>
        <p:spPr>
          <a:xfrm>
            <a:off x="8500948" y="3267604"/>
            <a:ext cx="925551" cy="932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6E740BA2-B019-415A-9DF8-27AE0D758616}"/>
              </a:ext>
            </a:extLst>
          </p:cNvPr>
          <p:cNvSpPr/>
          <p:nvPr/>
        </p:nvSpPr>
        <p:spPr>
          <a:xfrm>
            <a:off x="8974873" y="2174488"/>
            <a:ext cx="1014761" cy="932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27147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ХРАНЕНИЯ ДАННЫХ</a:t>
            </a:r>
            <a:endParaRPr lang="en-US" dirty="0"/>
          </a:p>
        </p:txBody>
      </p:sp>
      <p:sp>
        <p:nvSpPr>
          <p:cNvPr id="9" name="Улыбающееся лицо 8">
            <a:extLst>
              <a:ext uri="{FF2B5EF4-FFF2-40B4-BE49-F238E27FC236}">
                <a16:creationId xmlns:a16="http://schemas.microsoft.com/office/drawing/2014/main" id="{F11B9089-52C9-42D2-94D1-43CB8E7E477F}"/>
              </a:ext>
            </a:extLst>
          </p:cNvPr>
          <p:cNvSpPr/>
          <p:nvPr/>
        </p:nvSpPr>
        <p:spPr>
          <a:xfrm>
            <a:off x="4716956" y="3267604"/>
            <a:ext cx="925551" cy="932400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49A1D83-3EB2-427A-A565-9210E5852375}"/>
              </a:ext>
            </a:extLst>
          </p:cNvPr>
          <p:cNvSpPr/>
          <p:nvPr/>
        </p:nvSpPr>
        <p:spPr>
          <a:xfrm>
            <a:off x="5168583" y="2174488"/>
            <a:ext cx="1286116" cy="932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stuff on my local drive</a:t>
            </a:r>
            <a:endParaRPr lang="ru-RU" dirty="0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80A5C01A-7DF3-4931-B065-A73094B249DD}"/>
              </a:ext>
            </a:extLst>
          </p:cNvPr>
          <p:cNvSpPr/>
          <p:nvPr/>
        </p:nvSpPr>
        <p:spPr>
          <a:xfrm>
            <a:off x="8500948" y="3267604"/>
            <a:ext cx="925551" cy="932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6E740BA2-B019-415A-9DF8-27AE0D758616}"/>
              </a:ext>
            </a:extLst>
          </p:cNvPr>
          <p:cNvSpPr/>
          <p:nvPr/>
        </p:nvSpPr>
        <p:spPr>
          <a:xfrm>
            <a:off x="8974873" y="2174488"/>
            <a:ext cx="1014761" cy="9324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love this guy…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6654597-CE4D-4EE4-8196-3831EE868632}"/>
              </a:ext>
            </a:extLst>
          </p:cNvPr>
          <p:cNvGrpSpPr/>
          <p:nvPr/>
        </p:nvGrpSpPr>
        <p:grpSpPr>
          <a:xfrm>
            <a:off x="1499837" y="1210210"/>
            <a:ext cx="2564781" cy="4887395"/>
            <a:chOff x="4828478" y="1226634"/>
            <a:chExt cx="2598234" cy="4951142"/>
          </a:xfrm>
        </p:grpSpPr>
        <p:sp>
          <p:nvSpPr>
            <p:cNvPr id="6" name="Прямоугольник: один скругленный угол 5">
              <a:extLst>
                <a:ext uri="{FF2B5EF4-FFF2-40B4-BE49-F238E27FC236}">
                  <a16:creationId xmlns:a16="http://schemas.microsoft.com/office/drawing/2014/main" id="{F0CFE8B5-97F9-4F3D-B615-1B72209BC5DC}"/>
                </a:ext>
              </a:extLst>
            </p:cNvPr>
            <p:cNvSpPr/>
            <p:nvPr/>
          </p:nvSpPr>
          <p:spPr>
            <a:xfrm>
              <a:off x="5042213" y="1438512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1</a:t>
              </a:r>
            </a:p>
            <a:p>
              <a:pPr algn="ctr"/>
              <a:r>
                <a:rPr lang="en-US" dirty="0"/>
                <a:t>Version 1.3</a:t>
              </a:r>
              <a:endParaRPr lang="ru-RU" dirty="0"/>
            </a:p>
          </p:txBody>
        </p:sp>
        <p:sp>
          <p:nvSpPr>
            <p:cNvPr id="7" name="Прямоугольник: один скругленный угол 6">
              <a:extLst>
                <a:ext uri="{FF2B5EF4-FFF2-40B4-BE49-F238E27FC236}">
                  <a16:creationId xmlns:a16="http://schemas.microsoft.com/office/drawing/2014/main" id="{6EE99F6B-D2ED-4914-BCE7-F321FF66D9F6}"/>
                </a:ext>
              </a:extLst>
            </p:cNvPr>
            <p:cNvSpPr/>
            <p:nvPr/>
          </p:nvSpPr>
          <p:spPr>
            <a:xfrm>
              <a:off x="5042211" y="3126063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2</a:t>
              </a:r>
            </a:p>
            <a:p>
              <a:pPr algn="ctr"/>
              <a:r>
                <a:rPr lang="en-US" dirty="0"/>
                <a:t>Version 1.2</a:t>
              </a:r>
              <a:endParaRPr lang="ru-RU" dirty="0"/>
            </a:p>
          </p:txBody>
        </p:sp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952EAC5E-5041-4F16-A6BE-35908D2EC079}"/>
                </a:ext>
              </a:extLst>
            </p:cNvPr>
            <p:cNvSpPr/>
            <p:nvPr/>
          </p:nvSpPr>
          <p:spPr>
            <a:xfrm>
              <a:off x="5042212" y="4813614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3</a:t>
              </a:r>
            </a:p>
            <a:p>
              <a:pPr algn="ctr"/>
              <a:r>
                <a:rPr lang="en-US" dirty="0"/>
                <a:t>Version 1.2</a:t>
              </a:r>
              <a:endParaRPr lang="ru-RU" dirty="0"/>
            </a:p>
          </p:txBody>
        </p:sp>
        <p:sp>
          <p:nvSpPr>
            <p:cNvPr id="11" name="Прямоугольник: один скругленный угол 10">
              <a:extLst>
                <a:ext uri="{FF2B5EF4-FFF2-40B4-BE49-F238E27FC236}">
                  <a16:creationId xmlns:a16="http://schemas.microsoft.com/office/drawing/2014/main" id="{C1C808E5-8D7C-4B78-A1F4-E65826957B13}"/>
                </a:ext>
              </a:extLst>
            </p:cNvPr>
            <p:cNvSpPr/>
            <p:nvPr/>
          </p:nvSpPr>
          <p:spPr>
            <a:xfrm>
              <a:off x="6242827" y="1434794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4</a:t>
              </a:r>
            </a:p>
            <a:p>
              <a:pPr algn="ctr"/>
              <a:r>
                <a:rPr lang="en-US" dirty="0"/>
                <a:t>Version 2.0</a:t>
              </a:r>
              <a:endParaRPr lang="ru-RU" dirty="0"/>
            </a:p>
          </p:txBody>
        </p:sp>
        <p:sp>
          <p:nvSpPr>
            <p:cNvPr id="12" name="Прямоугольник: один скругленный угол 11">
              <a:extLst>
                <a:ext uri="{FF2B5EF4-FFF2-40B4-BE49-F238E27FC236}">
                  <a16:creationId xmlns:a16="http://schemas.microsoft.com/office/drawing/2014/main" id="{42B4AC7C-0B50-4665-A269-820ECEF2EF7B}"/>
                </a:ext>
              </a:extLst>
            </p:cNvPr>
            <p:cNvSpPr/>
            <p:nvPr/>
          </p:nvSpPr>
          <p:spPr>
            <a:xfrm>
              <a:off x="6242825" y="3122345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5</a:t>
              </a:r>
            </a:p>
            <a:p>
              <a:pPr algn="ctr"/>
              <a:r>
                <a:rPr lang="en-US" dirty="0"/>
                <a:t>Version 1.3</a:t>
              </a:r>
              <a:endParaRPr lang="ru-RU" dirty="0"/>
            </a:p>
          </p:txBody>
        </p:sp>
        <p:sp>
          <p:nvSpPr>
            <p:cNvPr id="13" name="Прямоугольник: один скругленный угол 12">
              <a:extLst>
                <a:ext uri="{FF2B5EF4-FFF2-40B4-BE49-F238E27FC236}">
                  <a16:creationId xmlns:a16="http://schemas.microsoft.com/office/drawing/2014/main" id="{1CDFB83F-48CA-4B3A-B5B8-91773AF3C4D6}"/>
                </a:ext>
              </a:extLst>
            </p:cNvPr>
            <p:cNvSpPr/>
            <p:nvPr/>
          </p:nvSpPr>
          <p:spPr>
            <a:xfrm>
              <a:off x="6242826" y="4809896"/>
              <a:ext cx="1014761" cy="1215482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6</a:t>
              </a:r>
            </a:p>
            <a:p>
              <a:pPr algn="ctr"/>
              <a:r>
                <a:rPr lang="en-US" dirty="0"/>
                <a:t>Version 1.8</a:t>
              </a:r>
              <a:endParaRPr lang="ru-RU" dirty="0"/>
            </a:p>
          </p:txBody>
        </p:sp>
        <p:sp>
          <p:nvSpPr>
            <p:cNvPr id="3" name="Прямоугольник: один скругленный угол 2">
              <a:extLst>
                <a:ext uri="{FF2B5EF4-FFF2-40B4-BE49-F238E27FC236}">
                  <a16:creationId xmlns:a16="http://schemas.microsoft.com/office/drawing/2014/main" id="{3A0CB8C3-7F56-4867-8E1E-6FEAACF6DA24}"/>
                </a:ext>
              </a:extLst>
            </p:cNvPr>
            <p:cNvSpPr/>
            <p:nvPr/>
          </p:nvSpPr>
          <p:spPr>
            <a:xfrm>
              <a:off x="4828478" y="1226634"/>
              <a:ext cx="2598234" cy="4951142"/>
            </a:xfrm>
            <a:prstGeom prst="round1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560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Выполняет несколько базовых функций:</a:t>
            </a:r>
          </a:p>
          <a:p>
            <a:pPr lvl="1"/>
            <a:r>
              <a:rPr lang="ru-RU" dirty="0"/>
              <a:t>Хранение версий одного документа;</a:t>
            </a:r>
          </a:p>
          <a:p>
            <a:pPr lvl="1"/>
            <a:r>
              <a:rPr lang="ru-RU" dirty="0"/>
              <a:t>Возврат к определенной версии;</a:t>
            </a:r>
          </a:p>
          <a:p>
            <a:pPr lvl="1"/>
            <a:r>
              <a:rPr lang="ru-RU" dirty="0"/>
              <a:t>Определение, КАКИЕ изменения внесены между версиями;</a:t>
            </a:r>
          </a:p>
          <a:p>
            <a:pPr lvl="1"/>
            <a:r>
              <a:rPr lang="ru-RU" dirty="0"/>
              <a:t>Определение, КТО внес изменения между версиями.</a:t>
            </a:r>
            <a:br>
              <a:rPr lang="en-US" dirty="0"/>
            </a:br>
            <a:endParaRPr lang="ru-RU" dirty="0"/>
          </a:p>
          <a:p>
            <a:r>
              <a:rPr lang="ru-RU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Вопрос: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система контроля версий, с которой вы точно сталкивались очень часто?</a:t>
            </a:r>
            <a:endParaRPr lang="ru-RU" sz="24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81491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ПРОЕКТА</a:t>
            </a:r>
            <a:endParaRPr lang="en-US" dirty="0"/>
          </a:p>
        </p:txBody>
      </p:sp>
      <p:sp>
        <p:nvSpPr>
          <p:cNvPr id="13" name="Прямоугольник: один скругленный угол 12">
            <a:extLst>
              <a:ext uri="{FF2B5EF4-FFF2-40B4-BE49-F238E27FC236}">
                <a16:creationId xmlns:a16="http://schemas.microsoft.com/office/drawing/2014/main" id="{8692A862-1D88-4DEE-BB80-5516EF327F4C}"/>
              </a:ext>
            </a:extLst>
          </p:cNvPr>
          <p:cNvSpPr/>
          <p:nvPr/>
        </p:nvSpPr>
        <p:spPr>
          <a:xfrm>
            <a:off x="1499837" y="1393902"/>
            <a:ext cx="2564781" cy="4413771"/>
          </a:xfrm>
          <a:prstGeom prst="round1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  <a:endParaRPr lang="ru-RU" dirty="0"/>
          </a:p>
        </p:txBody>
      </p:sp>
      <p:sp>
        <p:nvSpPr>
          <p:cNvPr id="14" name="Прямоугольник: один скругленный угол 13">
            <a:extLst>
              <a:ext uri="{FF2B5EF4-FFF2-40B4-BE49-F238E27FC236}">
                <a16:creationId xmlns:a16="http://schemas.microsoft.com/office/drawing/2014/main" id="{35B7F864-B24D-4967-96AE-D16C3B808A8C}"/>
              </a:ext>
            </a:extLst>
          </p:cNvPr>
          <p:cNvSpPr/>
          <p:nvPr/>
        </p:nvSpPr>
        <p:spPr>
          <a:xfrm>
            <a:off x="4813609" y="1393901"/>
            <a:ext cx="2564781" cy="4413771"/>
          </a:xfrm>
          <a:prstGeom prst="round1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  <a:endParaRPr lang="ru-RU" dirty="0"/>
          </a:p>
        </p:txBody>
      </p:sp>
      <p:sp>
        <p:nvSpPr>
          <p:cNvPr id="15" name="Прямоугольник: один скругленный угол 14">
            <a:extLst>
              <a:ext uri="{FF2B5EF4-FFF2-40B4-BE49-F238E27FC236}">
                <a16:creationId xmlns:a16="http://schemas.microsoft.com/office/drawing/2014/main" id="{D4DE1B93-0860-4572-B393-5AA4313DE31D}"/>
              </a:ext>
            </a:extLst>
          </p:cNvPr>
          <p:cNvSpPr/>
          <p:nvPr/>
        </p:nvSpPr>
        <p:spPr>
          <a:xfrm>
            <a:off x="8127381" y="1393900"/>
            <a:ext cx="2564781" cy="4413771"/>
          </a:xfrm>
          <a:prstGeom prst="round1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DIRECTORY</a:t>
            </a:r>
          </a:p>
          <a:p>
            <a:pPr algn="ctr"/>
            <a:r>
              <a:rPr lang="en-US" dirty="0"/>
              <a:t>(REPOSITORY)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4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Директория на локальном диске;</a:t>
            </a:r>
          </a:p>
          <a:p>
            <a:r>
              <a:rPr lang="ru-RU" dirty="0"/>
              <a:t>Рабочая копия, клонированная из </a:t>
            </a:r>
            <a:r>
              <a:rPr lang="en-US" dirty="0"/>
              <a:t>REPOSITORY DB</a:t>
            </a:r>
            <a:endParaRPr lang="ru-RU" dirty="0"/>
          </a:p>
          <a:p>
            <a:pPr lvl="1"/>
            <a:r>
              <a:rPr lang="ru-RU" dirty="0"/>
              <a:t>Файлы удаленного репозитория хранятся в сжатом виде (стандарт современных </a:t>
            </a:r>
            <a:r>
              <a:rPr lang="en-US" dirty="0"/>
              <a:t>VCS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Имеет характерную для локальной копии папку </a:t>
            </a:r>
            <a:r>
              <a:rPr lang="en-US" dirty="0"/>
              <a:t>.git;</a:t>
            </a:r>
          </a:p>
          <a:p>
            <a:pPr lvl="2"/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КАТАЛОГ (</a:t>
            </a:r>
            <a:r>
              <a:rPr lang="en-US" dirty="0"/>
              <a:t>PROJECT COPY, REPO COPY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990616-FFB4-4614-AD3F-C9E16646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25" y="4527962"/>
            <a:ext cx="7452950" cy="14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подготовленных файлов;</a:t>
            </a:r>
          </a:p>
          <a:p>
            <a:r>
              <a:rPr lang="ru-RU" dirty="0"/>
              <a:t>Представляет из себя файл в папке </a:t>
            </a:r>
            <a:r>
              <a:rPr lang="en-US" dirty="0"/>
              <a:t>.git</a:t>
            </a:r>
            <a:r>
              <a:rPr lang="ru-RU" dirty="0"/>
              <a:t>, содержащий информацию о том, что должно войти в следующий коммит;</a:t>
            </a:r>
          </a:p>
          <a:p>
            <a:r>
              <a:rPr lang="ru-RU" dirty="0"/>
              <a:t>Включенные в него файлы обычно называют </a:t>
            </a:r>
            <a:r>
              <a:rPr lang="ru-RU" b="1" dirty="0"/>
              <a:t>проиндексированными</a:t>
            </a:r>
            <a:r>
              <a:rPr lang="ru-RU" dirty="0"/>
              <a:t> (файлы в индексе); </a:t>
            </a:r>
            <a:endParaRPr lang="en-US" dirty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AREA (INDEX)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9BF0E5-8DD9-4116-8B08-376B84932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67" y="4092498"/>
            <a:ext cx="6589865" cy="18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9467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12476</TotalTime>
  <Words>1443</Words>
  <Application>Microsoft Office PowerPoint</Application>
  <PresentationFormat>Широкоэкранный</PresentationFormat>
  <Paragraphs>229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Проблема РАЗЛИЧНЫХ ВЕРСИЙ</vt:lpstr>
      <vt:lpstr>Проблема РАСПРЕДЕЛЕНИЯ РАБОТЫ</vt:lpstr>
      <vt:lpstr>Проблема ХРАНЕНИЯ ДАННЫХ</vt:lpstr>
      <vt:lpstr>Version Control System</vt:lpstr>
      <vt:lpstr>СОСТАВЛЯЮЩИЕ ПРОЕКТА</vt:lpstr>
      <vt:lpstr>РАБОЧИЙ КАТАЛОГ (PROJECT COPY, REPO COPY)</vt:lpstr>
      <vt:lpstr>STAGING AREA (INDEX)</vt:lpstr>
      <vt:lpstr>Repository (git catalog)</vt:lpstr>
      <vt:lpstr>РАСПРЕДЕЛЕННЫЕ И ЦЕНТРАЛИЗОВАННЫЕ VCS</vt:lpstr>
      <vt:lpstr>РАСПРЕДЕЛЕННАЯ VCS</vt:lpstr>
      <vt:lpstr>GIT история</vt:lpstr>
      <vt:lpstr>Что такое git</vt:lpstr>
      <vt:lpstr>Подробнее о контроле файлов</vt:lpstr>
      <vt:lpstr>commit</vt:lpstr>
      <vt:lpstr>COMMIT</vt:lpstr>
      <vt:lpstr>.gitconfig и .gitignore</vt:lpstr>
      <vt:lpstr>.gitconfig и .gitignore</vt:lpstr>
      <vt:lpstr>ОТКАТ (reset)</vt:lpstr>
      <vt:lpstr>REVERT (Обратный коммит)</vt:lpstr>
      <vt:lpstr>REVERT (Обратный коммит)</vt:lpstr>
      <vt:lpstr>Ветвление (branch)</vt:lpstr>
      <vt:lpstr>СЛИЯНИЕ ВЕТОК (merge)</vt:lpstr>
      <vt:lpstr>УДАЛЕННЫЙ РЕПОЗИТОРИЙ</vt:lpstr>
      <vt:lpstr>FETCH и pull</vt:lpstr>
      <vt:lpstr>push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</dc:title>
  <dc:creator>Dmitry Vereskun</dc:creator>
  <cp:lastModifiedBy>Anton Pudikov</cp:lastModifiedBy>
  <cp:revision>358</cp:revision>
  <cp:lastPrinted>2015-07-29T15:20:55Z</cp:lastPrinted>
  <dcterms:created xsi:type="dcterms:W3CDTF">2015-06-23T10:29:18Z</dcterms:created>
  <dcterms:modified xsi:type="dcterms:W3CDTF">2020-05-13T16:52:14Z</dcterms:modified>
</cp:coreProperties>
</file>