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44"/>
  </p:notesMasterIdLst>
  <p:handoutMasterIdLst>
    <p:handoutMasterId r:id="rId45"/>
  </p:handoutMasterIdLst>
  <p:sldIdLst>
    <p:sldId id="455" r:id="rId3"/>
    <p:sldId id="456" r:id="rId4"/>
    <p:sldId id="510" r:id="rId5"/>
    <p:sldId id="457" r:id="rId6"/>
    <p:sldId id="458" r:id="rId7"/>
    <p:sldId id="460" r:id="rId8"/>
    <p:sldId id="461" r:id="rId9"/>
    <p:sldId id="462" r:id="rId10"/>
    <p:sldId id="463" r:id="rId11"/>
    <p:sldId id="464" r:id="rId12"/>
    <p:sldId id="466" r:id="rId13"/>
    <p:sldId id="467" r:id="rId14"/>
    <p:sldId id="468" r:id="rId15"/>
    <p:sldId id="469" r:id="rId16"/>
    <p:sldId id="470" r:id="rId17"/>
    <p:sldId id="472" r:id="rId18"/>
    <p:sldId id="473" r:id="rId19"/>
    <p:sldId id="474" r:id="rId20"/>
    <p:sldId id="478" r:id="rId21"/>
    <p:sldId id="479" r:id="rId22"/>
    <p:sldId id="480" r:id="rId23"/>
    <p:sldId id="481" r:id="rId24"/>
    <p:sldId id="48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483" r:id="rId33"/>
    <p:sldId id="484" r:id="rId34"/>
    <p:sldId id="487" r:id="rId35"/>
    <p:sldId id="499" r:id="rId36"/>
    <p:sldId id="500" r:id="rId37"/>
    <p:sldId id="491" r:id="rId38"/>
    <p:sldId id="492" r:id="rId39"/>
    <p:sldId id="494" r:id="rId40"/>
    <p:sldId id="496" r:id="rId41"/>
    <p:sldId id="498" r:id="rId42"/>
    <p:sldId id="277" r:id="rId43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выражения оператора for являются необязательными. Можно</a:t>
            </a:r>
            <a:r>
              <a:rPr lang="ru-RU" baseline="0" dirty="0"/>
              <a:t> не указывать любое выражение или даже не указать все (это бесконечный цикл), но всегда должны присутствовать две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Отличие от </a:t>
            </a:r>
            <a:r>
              <a:rPr lang="en-US" dirty="0"/>
              <a:t>while</a:t>
            </a:r>
            <a:r>
              <a:rPr lang="ru-RU" baseline="0" dirty="0"/>
              <a:t> в том, что тело цикло всегда хоть один раз выполняется.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9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5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Массивы</a:t>
            </a:r>
            <a:r>
              <a:rPr lang="ru-RU" baseline="0" dirty="0"/>
              <a:t> структур хранятся в неупакованном виде, что позволяет работать с ними быстрее. Они сразу инициализируются значениями по умолчанию.</a:t>
            </a:r>
          </a:p>
          <a:p>
            <a:r>
              <a:rPr lang="ru-RU" baseline="0" dirty="0"/>
              <a:t>Массивы классов непосредственно содержат адреса объектов, размещённых в памяти. При создании массива все значения равны </a:t>
            </a:r>
            <a:r>
              <a:rPr lang="en-US" baseline="0" dirty="0"/>
              <a:t>null</a:t>
            </a:r>
            <a:r>
              <a:rPr lang="ru-RU" baseline="0" dirty="0"/>
              <a:t>.</a:t>
            </a:r>
          </a:p>
          <a:p>
            <a:r>
              <a:rPr lang="ru-RU" dirty="0"/>
              <a:t>В служебной информации хранится размерность массива, число элементов</a:t>
            </a:r>
            <a:r>
              <a:rPr lang="ru-RU" baseline="0" dirty="0"/>
              <a:t> в каждом измерении, нижняя граница массива, тип элементов массива.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источника (набора)</a:t>
            </a:r>
            <a:r>
              <a:rPr lang="ru-RU" baseline="0" dirty="0"/>
              <a:t> элементов может выступать массив, коллекция и, в принципе, любой класс, содержащий в своём теле метод </a:t>
            </a:r>
            <a:r>
              <a:rPr lang="en-US" baseline="0" dirty="0" err="1"/>
              <a:t>GetEnumerator</a:t>
            </a:r>
            <a:r>
              <a:rPr lang="en-US" baseline="0" dirty="0"/>
              <a:t>()</a:t>
            </a:r>
            <a:r>
              <a:rPr lang="ru-RU" baseline="0" dirty="0"/>
              <a:t>, возвращающий объект, опять же, любого типа, содержащий свойство </a:t>
            </a:r>
            <a:r>
              <a:rPr lang="en-US" baseline="0" dirty="0"/>
              <a:t>Current </a:t>
            </a:r>
            <a:r>
              <a:rPr lang="ru-RU" baseline="0" dirty="0"/>
              <a:t>и метод </a:t>
            </a:r>
            <a:r>
              <a:rPr lang="en-US" baseline="0" dirty="0" err="1"/>
              <a:t>MoveNext</a:t>
            </a:r>
            <a:r>
              <a:rPr lang="en-US" baseline="0" dirty="0"/>
              <a:t>().</a:t>
            </a:r>
          </a:p>
          <a:p>
            <a:r>
              <a:rPr lang="ru-RU" dirty="0"/>
              <a:t>Если</a:t>
            </a:r>
            <a:r>
              <a:rPr lang="ru-RU" baseline="0" dirty="0"/>
              <a:t> набор состоит из элементов</a:t>
            </a:r>
            <a:r>
              <a:rPr lang="en-US" baseline="0" dirty="0"/>
              <a:t> value-</a:t>
            </a:r>
            <a:r>
              <a:rPr lang="ru-RU" baseline="0" dirty="0"/>
              <a:t>типа, то изменять их нельзя. Менять сам набор (добавлять/удалять элементы, подменять ссылку) нельзя в любом случае.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37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создании массива все значения в нём инициализируются значениями по умолчанию для данного типа.</a:t>
            </a:r>
          </a:p>
          <a:p>
            <a:r>
              <a:rPr lang="ru-RU" dirty="0"/>
              <a:t>Массив может иметь до 32 размерностей.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самом деле просто массив массивов. Может быть любой размерности.</a:t>
            </a:r>
          </a:p>
          <a:p>
            <a:r>
              <a:rPr lang="ru-RU" baseline="0" dirty="0"/>
              <a:t>Занимает меньше памяти, чем многомерный массив(при больших объёмах), но медленней доступ к элементам.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03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GetLowerBound</a:t>
            </a:r>
            <a:r>
              <a:rPr lang="en-US" dirty="0"/>
              <a:t>(int dimension) – </a:t>
            </a:r>
            <a:r>
              <a:rPr lang="ru-RU" dirty="0"/>
              <a:t>почти всегда вернет 0. Но бывают исключения. Например, если создать массив с помощью </a:t>
            </a:r>
          </a:p>
          <a:p>
            <a:r>
              <a:rPr lang="en-US" dirty="0"/>
              <a:t>Array A = </a:t>
            </a:r>
            <a:r>
              <a:rPr lang="en-US" dirty="0" err="1"/>
              <a:t>Array.CreateInstance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(int), new int[] { 5 }, new int[] { 17 });</a:t>
            </a:r>
            <a:endParaRPr lang="ru-RU" dirty="0"/>
          </a:p>
          <a:p>
            <a:r>
              <a:rPr lang="ru-RU" dirty="0"/>
              <a:t>Вернет </a:t>
            </a:r>
            <a:r>
              <a:rPr lang="en-US" dirty="0"/>
              <a:t>17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2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Строковое представление объекта перечисления совпадает</a:t>
            </a:r>
            <a:r>
              <a:rPr lang="ru-RU" baseline="0" dirty="0"/>
              <a:t> с именем первой найденной константы с совпадающим значением. Если такой константы в перечислении нет, к строке приводится само числовое значение.</a:t>
            </a:r>
          </a:p>
          <a:p>
            <a:r>
              <a:rPr lang="ru-RU" baseline="0" dirty="0"/>
              <a:t>Поскольку перечисление оборачивает целочисленный тип, для него работают операции приведения к другим числовым типам (но не к строке!).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на битовые операции: устройства,</a:t>
            </a:r>
            <a:r>
              <a:rPr lang="ru-RU" baseline="0" dirty="0"/>
              <a:t> флаги в перечислениях.</a:t>
            </a:r>
            <a:endParaRPr lang="en-US" baseline="0" dirty="0"/>
          </a:p>
          <a:p>
            <a:r>
              <a:rPr lang="ru-RU" dirty="0"/>
              <a:t>Одинарные</a:t>
            </a:r>
            <a:r>
              <a:rPr lang="ru-RU" baseline="0" dirty="0"/>
              <a:t> логические операции (</a:t>
            </a:r>
            <a:r>
              <a:rPr lang="en-US" baseline="0" dirty="0"/>
              <a:t>&amp; |)</a:t>
            </a:r>
            <a:r>
              <a:rPr lang="ru-RU" baseline="0" dirty="0"/>
              <a:t> отличаются от двойных (</a:t>
            </a:r>
            <a:r>
              <a:rPr lang="en-US" baseline="0" dirty="0"/>
              <a:t>&amp;&amp; ||)</a:t>
            </a:r>
            <a:r>
              <a:rPr lang="ru-RU" baseline="0" dirty="0"/>
              <a:t> тем, что при выполнении их в логических выражениях проверяются все условия, даже те, которые не смогут повлиять на конечный результат. Это делается для того, чтобы выполнились какие-то методы, </a:t>
            </a:r>
            <a:r>
              <a:rPr lang="ru-RU" baseline="0" dirty="0" err="1"/>
              <a:t>учитывающиеся</a:t>
            </a:r>
            <a:r>
              <a:rPr lang="ru-RU" baseline="0" dirty="0"/>
              <a:t> в условии.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1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Продемонстрировать</a:t>
            </a:r>
            <a:r>
              <a:rPr lang="ru-RU" baseline="0" dirty="0"/>
              <a:t> результат вывода на экран объекта при наличии атрибута </a:t>
            </a:r>
            <a:r>
              <a:rPr lang="en-US" baseline="0" dirty="0"/>
              <a:t>[Flags]</a:t>
            </a:r>
            <a:r>
              <a:rPr lang="ru-RU" baseline="0" dirty="0"/>
              <a:t> и без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8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T? </a:t>
            </a:r>
            <a:r>
              <a:rPr lang="ru-RU" baseline="0" dirty="0"/>
              <a:t>— </a:t>
            </a:r>
            <a:r>
              <a:rPr lang="ru-RU" baseline="0" dirty="0" err="1"/>
              <a:t>алиас</a:t>
            </a:r>
            <a:r>
              <a:rPr lang="ru-RU" baseline="0" dirty="0"/>
              <a:t> </a:t>
            </a:r>
            <a:r>
              <a:rPr lang="en-US" baseline="0" dirty="0"/>
              <a:t>C#</a:t>
            </a:r>
            <a:r>
              <a:rPr lang="ru-RU" baseline="0" dirty="0"/>
              <a:t> для </a:t>
            </a:r>
            <a:r>
              <a:rPr lang="en-US" baseline="0" dirty="0"/>
              <a:t>.NET</a:t>
            </a:r>
            <a:r>
              <a:rPr lang="ru-RU" baseline="0" dirty="0"/>
              <a:t> структуры </a:t>
            </a:r>
            <a:r>
              <a:rPr lang="en-US" baseline="0" dirty="0" err="1"/>
              <a:t>Nullable</a:t>
            </a:r>
            <a:r>
              <a:rPr lang="en-US" baseline="0" dirty="0"/>
              <a:t>&lt;T&gt;</a:t>
            </a:r>
          </a:p>
          <a:p>
            <a:r>
              <a:rPr lang="en-US" baseline="0" dirty="0"/>
              <a:t>?? — </a:t>
            </a:r>
            <a:r>
              <a:rPr lang="ru-RU" baseline="0" dirty="0"/>
              <a:t>оператор «объединяющий </a:t>
            </a:r>
            <a:r>
              <a:rPr lang="en-US" baseline="0" dirty="0"/>
              <a:t>null</a:t>
            </a:r>
            <a:r>
              <a:rPr lang="ru-RU" baseline="0" dirty="0"/>
              <a:t>» (</a:t>
            </a:r>
            <a:r>
              <a:rPr lang="en-US" baseline="0" dirty="0"/>
              <a:t>null coalescence operator</a:t>
            </a:r>
            <a:r>
              <a:rPr lang="ru-RU" baseline="0" dirty="0"/>
              <a:t>). Про него будет дальше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5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Показать недопустимость объявления при помощи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инициализации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5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DLR</a:t>
            </a:r>
            <a:r>
              <a:rPr lang="ru-RU" baseline="0" dirty="0"/>
              <a:t> очень удобен там, где разработчик ТОЧНО знает, что он пишет правильный код и не хочет тратить время на кучу сложных преобразований. Проблема в том, что разработчик ВСЕГДА точно знает, что его код правильный </a:t>
            </a:r>
            <a:r>
              <a:rPr lang="ru-RU" baseline="0" dirty="0">
                <a:sym typeface="Wingdings" pitchFamily="2" charset="2"/>
              </a:rPr>
              <a:t></a:t>
            </a:r>
            <a:br>
              <a:rPr lang="ru-RU" baseline="0" dirty="0">
                <a:sym typeface="Wingdings" pitchFamily="2" charset="2"/>
              </a:rPr>
            </a:br>
            <a:r>
              <a:rPr lang="ru-RU" baseline="0" dirty="0">
                <a:sym typeface="Wingdings" pitchFamily="2" charset="2"/>
              </a:rPr>
              <a:t>Т.е., пользоваться</a:t>
            </a:r>
            <a:r>
              <a:rPr lang="en-US" baseline="0" dirty="0">
                <a:sym typeface="Wingdings" pitchFamily="2" charset="2"/>
              </a:rPr>
              <a:t> DLR</a:t>
            </a:r>
            <a:r>
              <a:rPr lang="ru-RU" baseline="0" dirty="0">
                <a:sym typeface="Wingdings" pitchFamily="2" charset="2"/>
              </a:rPr>
              <a:t> стоит с разумной осторожностью — он даёт выигрыш в скорости разработки, но ценой написания потенциально опасного кода. Его использование может быть оправдано</a:t>
            </a:r>
            <a:r>
              <a:rPr lang="ru-RU" baseline="0" dirty="0"/>
              <a:t> при написании проектов, активно использующих внешние скрипты (т.е., есть основной движок к которому потом дописываются небольшие несложные программки, в которых тяжело сделать серьёзные ошибки), Пример: есть приложение со сложной бизнес-логикой и модулем сохранения отчётов в разные форматы. Новые форматы экспорта могут появляться позднее. Для них стоит предусмотреть возможность доработки на каком-либо скриптовом языке.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Ещё одно применение – написание прототипов.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r>
              <a:rPr lang="ru-RU" dirty="0"/>
              <a:t>По</a:t>
            </a:r>
            <a:r>
              <a:rPr lang="ru-RU" baseline="0" dirty="0"/>
              <a:t> сути, </a:t>
            </a:r>
            <a:r>
              <a:rPr lang="en-US" baseline="0" dirty="0"/>
              <a:t>dynamic</a:t>
            </a:r>
            <a:r>
              <a:rPr lang="ru-RU" baseline="0" dirty="0"/>
              <a:t> эквивалентен использованию рефлексии, но на практике там все немного сложнее — создаётся дополнительная сборка и вызовы методов кэшируются. Получается более быстрая работа за счёт памяти.</a:t>
            </a:r>
            <a:endParaRPr lang="en-US" baseline="0" dirty="0"/>
          </a:p>
          <a:p>
            <a:r>
              <a:rPr lang="en-US" baseline="0" dirty="0"/>
              <a:t>String hello = “</a:t>
            </a:r>
            <a:r>
              <a:rPr lang="en-US" baseline="0" dirty="0" err="1"/>
              <a:t>qqq</a:t>
            </a:r>
            <a:r>
              <a:rPr lang="en-US" baseline="0" dirty="0"/>
              <a:t>”;</a:t>
            </a:r>
          </a:p>
          <a:p>
            <a:r>
              <a:rPr lang="en-US" baseline="0" dirty="0"/>
              <a:t>// dynamic hello = “</a:t>
            </a:r>
            <a:r>
              <a:rPr lang="en-US" baseline="0" dirty="0" err="1"/>
              <a:t>qqq</a:t>
            </a:r>
            <a:r>
              <a:rPr lang="en-US" baseline="0" dirty="0"/>
              <a:t>”;</a:t>
            </a:r>
            <a:endParaRPr lang="ru-RU" baseline="0" dirty="0"/>
          </a:p>
          <a:p>
            <a:r>
              <a:rPr lang="en-US" baseline="0" dirty="0" err="1"/>
              <a:t>foreach</a:t>
            </a:r>
            <a:r>
              <a:rPr lang="en-US" baseline="0" dirty="0"/>
              <a:t>(</a:t>
            </a:r>
            <a:r>
              <a:rPr lang="en-US" baseline="0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asm</a:t>
            </a:r>
            <a:r>
              <a:rPr lang="en-US" baseline="0" dirty="0"/>
              <a:t> in </a:t>
            </a:r>
            <a:r>
              <a:rPr lang="en-US" baseline="0" dirty="0" err="1"/>
              <a:t>AppDomain.CurrentDomain.GetAssemblies</a:t>
            </a:r>
            <a:r>
              <a:rPr lang="en-US" baseline="0" dirty="0"/>
              <a:t>()</a:t>
            </a:r>
            <a:r>
              <a:rPr lang="ru-RU" baseline="0" dirty="0"/>
              <a:t> </a:t>
            </a:r>
            <a:r>
              <a:rPr lang="en-US" baseline="0" dirty="0"/>
              <a:t>)</a:t>
            </a:r>
          </a:p>
          <a:p>
            <a:r>
              <a:rPr lang="en-US" baseline="0" dirty="0"/>
              <a:t>{</a:t>
            </a:r>
          </a:p>
          <a:p>
            <a:r>
              <a:rPr lang="ru-RU" baseline="0" dirty="0"/>
              <a:t>    </a:t>
            </a:r>
            <a:r>
              <a:rPr lang="en-US" baseline="0" dirty="0" err="1"/>
              <a:t>Console.WriteLine</a:t>
            </a:r>
            <a:r>
              <a:rPr lang="en-US" baseline="0" dirty="0"/>
              <a:t>(</a:t>
            </a:r>
            <a:r>
              <a:rPr lang="en-US" baseline="0" dirty="0" err="1"/>
              <a:t>Asm.FullName</a:t>
            </a:r>
            <a:r>
              <a:rPr lang="en-US" baseline="0" dirty="0"/>
              <a:t>);</a:t>
            </a:r>
          </a:p>
          <a:p>
            <a:r>
              <a:rPr lang="en-US" baseline="0" dirty="0"/>
              <a:t>}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4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увлекайтесь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5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передаче</a:t>
            </a:r>
            <a:r>
              <a:rPr lang="ru-RU" baseline="0" dirty="0"/>
              <a:t> переменной</a:t>
            </a:r>
            <a:r>
              <a:rPr lang="en-US" baseline="0" dirty="0"/>
              <a:t> value-</a:t>
            </a:r>
            <a:r>
              <a:rPr lang="ru-RU" baseline="0" dirty="0"/>
              <a:t>типа копируется само значение, </a:t>
            </a:r>
            <a:r>
              <a:rPr lang="en-US" baseline="0" dirty="0"/>
              <a:t>reference-</a:t>
            </a:r>
            <a:r>
              <a:rPr lang="ru-RU" baseline="0" dirty="0"/>
              <a:t>типа – только ссылка. Соответственно, значения полей объекта </a:t>
            </a:r>
            <a:r>
              <a:rPr lang="en-US" baseline="0" dirty="0"/>
              <a:t>reference-</a:t>
            </a:r>
            <a:r>
              <a:rPr lang="ru-RU" baseline="0" dirty="0"/>
              <a:t>типа, переданного по значению, могут быть изменены внутри метода. Неизменной остаётся только сама ссылка, т.е. пересоздать объект не получится.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11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значения</a:t>
            </a:r>
            <a:r>
              <a:rPr lang="ru-RU" baseline="0" dirty="0"/>
              <a:t> не могут быть переданы свойства и индексаторы, поскольку с точки зрения </a:t>
            </a:r>
            <a:r>
              <a:rPr lang="en-US" baseline="0" dirty="0"/>
              <a:t>CIL </a:t>
            </a:r>
            <a:r>
              <a:rPr lang="ru-RU" baseline="0" dirty="0"/>
              <a:t>они представляют собой набор методов.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F92F9-E1C8-4A29-BC61-F0D07CF480E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425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?: </a:t>
            </a:r>
            <a:r>
              <a:rPr lang="ru-RU" dirty="0"/>
              <a:t>Тернарный оператор</a:t>
            </a:r>
            <a:endParaRPr lang="en-US" dirty="0"/>
          </a:p>
          <a:p>
            <a:r>
              <a:rPr lang="en-US" dirty="0"/>
              <a:t>?? </a:t>
            </a:r>
            <a:r>
              <a:rPr lang="ru-RU" dirty="0"/>
              <a:t>Оператор объединения с </a:t>
            </a:r>
            <a:r>
              <a:rPr lang="en-US" dirty="0"/>
              <a:t>NULL </a:t>
            </a:r>
            <a:endParaRPr lang="ru-RU" dirty="0"/>
          </a:p>
          <a:p>
            <a:r>
              <a:rPr lang="en-US" dirty="0"/>
              <a:t>?. </a:t>
            </a:r>
            <a:r>
              <a:rPr lang="ru-RU" dirty="0"/>
              <a:t>Оператор проверки на </a:t>
            </a:r>
            <a:r>
              <a:rPr lang="en-US" dirty="0"/>
              <a:t>null</a:t>
            </a:r>
            <a:endParaRPr lang="ru-RU" dirty="0"/>
          </a:p>
          <a:p>
            <a:r>
              <a:rPr lang="en-US" dirty="0"/>
              <a:t>When – </a:t>
            </a:r>
            <a:r>
              <a:rPr lang="ru-RU" dirty="0"/>
              <a:t>добавлен в </a:t>
            </a:r>
            <a:r>
              <a:rPr lang="en-US" dirty="0"/>
              <a:t>C# 6.0, </a:t>
            </a:r>
            <a:r>
              <a:rPr lang="ru-RU" dirty="0"/>
              <a:t>контекстное условие, применяемое в </a:t>
            </a:r>
            <a:r>
              <a:rPr lang="en-US" dirty="0"/>
              <a:t>exceptions </a:t>
            </a:r>
            <a:r>
              <a:rPr lang="ru-RU" dirty="0"/>
              <a:t>и </a:t>
            </a:r>
            <a:r>
              <a:rPr lang="en-US" dirty="0"/>
              <a:t>switch</a:t>
            </a:r>
          </a:p>
          <a:p>
            <a:r>
              <a:rPr lang="en-US" dirty="0"/>
              <a:t>catch (</a:t>
            </a:r>
            <a:r>
              <a:rPr lang="en-US" dirty="0" err="1"/>
              <a:t>ExceptionType</a:t>
            </a:r>
            <a:r>
              <a:rPr lang="en-US" dirty="0"/>
              <a:t> [e]) when (expr)</a:t>
            </a:r>
          </a:p>
          <a:p>
            <a:r>
              <a:rPr lang="en-US" dirty="0"/>
              <a:t>case Square </a:t>
            </a:r>
            <a:r>
              <a:rPr lang="en-US" dirty="0" err="1"/>
              <a:t>sq</a:t>
            </a:r>
            <a:r>
              <a:rPr lang="en-US" dirty="0"/>
              <a:t> when </a:t>
            </a:r>
            <a:r>
              <a:rPr lang="en-US" dirty="0" err="1"/>
              <a:t>sq.Area</a:t>
            </a:r>
            <a:r>
              <a:rPr lang="en-US" dirty="0"/>
              <a:t> &gt; 0: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Проверяется точное</a:t>
            </a:r>
            <a:r>
              <a:rPr lang="ru-RU" baseline="0" dirty="0"/>
              <a:t> соответствие между выражением (вычисляется один раз) и значением конкретной ветки. Если ни одно из значений не совпало с искомым, управление передаётся ветке </a:t>
            </a:r>
            <a:r>
              <a:rPr lang="en-US" baseline="0" dirty="0"/>
              <a:t>default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54FB4-9AC5-4C11-B42E-1A08A5DC6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качестве значений веток</a:t>
            </a:r>
            <a:r>
              <a:rPr lang="ru-RU" baseline="0" dirty="0"/>
              <a:t> могут выступать любые константы, включая строки и значения перечислений.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</a:t>
            </a:r>
          </a:p>
          <a:p>
            <a:pPr marL="228600" indent="-228600">
              <a:buAutoNum type="arabicPeriod"/>
            </a:pPr>
            <a:r>
              <a:rPr lang="ru-RU" dirty="0"/>
              <a:t>Если один код выполняется для 2 значений, можно написать их подряд, один за другим, при этом в ранее стоящих не пишется код</a:t>
            </a:r>
            <a:r>
              <a:rPr lang="en-US" dirty="0"/>
              <a:t> </a:t>
            </a:r>
            <a:r>
              <a:rPr lang="ru-RU" dirty="0"/>
              <a:t>и и нет</a:t>
            </a:r>
            <a:r>
              <a:rPr lang="ru-RU" baseline="0" dirty="0"/>
              <a:t> выхода из </a:t>
            </a:r>
            <a:r>
              <a:rPr lang="en-US" baseline="0" dirty="0"/>
              <a:t>switch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Если переменная объявлена в одном из блоков без фигурных скобок, она доступна из  любого другого блока. Соответственно и объявлять переменные с одним именем нельзя. Для объявления нужно взять блок в скобки</a:t>
            </a:r>
          </a:p>
          <a:p>
            <a:pPr marL="228600" indent="-228600">
              <a:buAutoNum type="arabicPeriod"/>
            </a:pPr>
            <a:r>
              <a:rPr lang="ru-RU" baseline="0" dirty="0"/>
              <a:t>Можно делать переход между блоками с помощью </a:t>
            </a:r>
            <a:r>
              <a:rPr lang="en-US" baseline="0" dirty="0" err="1"/>
              <a:t>goto</a:t>
            </a:r>
            <a:r>
              <a:rPr lang="ru-RU" baseline="0" dirty="0"/>
              <a:t> (единственный шанс применить </a:t>
            </a:r>
            <a:r>
              <a:rPr lang="en-US" baseline="0" dirty="0" err="1"/>
              <a:t>goto</a:t>
            </a:r>
            <a:r>
              <a:rPr lang="en-US" baseline="0" dirty="0"/>
              <a:t> </a:t>
            </a:r>
            <a:r>
              <a:rPr lang="ru-RU" baseline="0" dirty="0"/>
              <a:t>и сохранить руки </a:t>
            </a:r>
            <a:r>
              <a:rPr lang="ru-RU" baseline="0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3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Выступает</a:t>
            </a:r>
            <a:r>
              <a:rPr lang="ru-RU" baseline="0" dirty="0"/>
              <a:t> своеобразным аналогом </a:t>
            </a:r>
            <a:r>
              <a:rPr lang="en-US" baseline="0" dirty="0"/>
              <a:t>switch </a:t>
            </a:r>
            <a:r>
              <a:rPr lang="ru-RU" baseline="0" dirty="0"/>
              <a:t>в случаях если нельзя использовать </a:t>
            </a:r>
            <a:r>
              <a:rPr lang="en-US" baseline="0" dirty="0"/>
              <a:t>switch</a:t>
            </a:r>
            <a:r>
              <a:rPr lang="ru-RU" baseline="0" dirty="0"/>
              <a:t>(тип данных, более сложные условия и т.д.). </a:t>
            </a:r>
          </a:p>
          <a:p>
            <a:r>
              <a:rPr lang="ru-RU" baseline="0" dirty="0"/>
              <a:t>Если можно использовать </a:t>
            </a:r>
            <a:r>
              <a:rPr lang="en-US" baseline="0" dirty="0"/>
              <a:t>switch</a:t>
            </a:r>
            <a:r>
              <a:rPr lang="ru-RU" baseline="0" dirty="0"/>
              <a:t>, лучше использовать 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Важно: типы данных значений должны либо совпадать, либо один из них должен быть </a:t>
            </a:r>
            <a:r>
              <a:rPr lang="ru-RU" baseline="0" dirty="0"/>
              <a:t>потомком другого.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54FB4-9AC5-4C11-B42E-1A08A5DC6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вызова </a:t>
            </a:r>
            <a:r>
              <a:rPr lang="en-US" baseline="0" dirty="0" err="1"/>
              <a:t>GetUser</a:t>
            </a:r>
            <a:r>
              <a:rPr lang="en-US" baseline="0" dirty="0"/>
              <a:t> </a:t>
            </a:r>
            <a:r>
              <a:rPr lang="ru-RU" baseline="0" dirty="0"/>
              <a:t>получили либо объект </a:t>
            </a:r>
            <a:r>
              <a:rPr lang="en-US" baseline="0" dirty="0"/>
              <a:t>User</a:t>
            </a:r>
            <a:r>
              <a:rPr lang="ru-RU" baseline="0" dirty="0"/>
              <a:t>, либо </a:t>
            </a:r>
            <a:r>
              <a:rPr lang="en-US" baseline="0" dirty="0"/>
              <a:t>null.</a:t>
            </a:r>
          </a:p>
          <a:p>
            <a:r>
              <a:rPr lang="en-US" baseline="0" dirty="0" err="1"/>
              <a:t>user?.Name</a:t>
            </a:r>
            <a:r>
              <a:rPr lang="en-US" baseline="0" dirty="0"/>
              <a:t> </a:t>
            </a:r>
            <a:r>
              <a:rPr lang="ru-RU" baseline="0" dirty="0"/>
              <a:t>возвращает имя пользователя, либо </a:t>
            </a:r>
            <a:r>
              <a:rPr lang="en-US" baseline="0" dirty="0"/>
              <a:t>null.</a:t>
            </a:r>
          </a:p>
          <a:p>
            <a:r>
              <a:rPr lang="en-US" baseline="0" dirty="0" err="1"/>
              <a:t>user?.Id</a:t>
            </a:r>
            <a:r>
              <a:rPr lang="en-US" baseline="0" dirty="0"/>
              <a:t> </a:t>
            </a:r>
            <a:r>
              <a:rPr lang="ru-RU" baseline="0" dirty="0"/>
              <a:t>возвращает </a:t>
            </a:r>
            <a:r>
              <a:rPr lang="en-US" baseline="0" dirty="0"/>
              <a:t>Id </a:t>
            </a:r>
            <a:r>
              <a:rPr lang="ru-RU" baseline="0" dirty="0"/>
              <a:t>пользователя, либо </a:t>
            </a:r>
            <a:r>
              <a:rPr lang="en-US" baseline="0" dirty="0"/>
              <a:t>null</a:t>
            </a:r>
            <a:r>
              <a:rPr lang="ru-RU" baseline="0" dirty="0"/>
              <a:t>. Если </a:t>
            </a:r>
            <a:r>
              <a:rPr lang="en-US" baseline="0" dirty="0"/>
              <a:t>Id — </a:t>
            </a:r>
            <a:r>
              <a:rPr lang="ru-RU" baseline="0" dirty="0"/>
              <a:t>структура (</a:t>
            </a:r>
            <a:r>
              <a:rPr lang="en-US" baseline="0" dirty="0" err="1"/>
              <a:t>int</a:t>
            </a:r>
            <a:r>
              <a:rPr lang="en-US" baseline="0" dirty="0"/>
              <a:t>, </a:t>
            </a:r>
            <a:r>
              <a:rPr lang="en-US" baseline="0" dirty="0" err="1"/>
              <a:t>Guid</a:t>
            </a:r>
            <a:r>
              <a:rPr lang="en-US" baseline="0" dirty="0"/>
              <a:t>, …)</a:t>
            </a:r>
            <a:r>
              <a:rPr lang="ru-RU" baseline="0" dirty="0"/>
              <a:t>, то типом переменной </a:t>
            </a:r>
            <a:r>
              <a:rPr lang="en-US" baseline="0" dirty="0"/>
              <a:t>id </a:t>
            </a:r>
            <a:r>
              <a:rPr lang="ru-RU" baseline="0" dirty="0"/>
              <a:t>будет </a:t>
            </a:r>
            <a:r>
              <a:rPr lang="en-US" baseline="0" dirty="0"/>
              <a:t>Nullable&lt;&gt;</a:t>
            </a:r>
          </a:p>
          <a:p>
            <a:r>
              <a:rPr lang="en-US" baseline="0" dirty="0"/>
              <a:t>user?.</a:t>
            </a:r>
            <a:r>
              <a:rPr lang="en-US" baseline="0" dirty="0" err="1"/>
              <a:t>SignIn</a:t>
            </a:r>
            <a:r>
              <a:rPr lang="en-US" baseline="0" dirty="0"/>
              <a:t>() </a:t>
            </a:r>
            <a:r>
              <a:rPr lang="ru-RU" baseline="0" dirty="0"/>
              <a:t>выполняет вход пользователя, либо не выполняет его, если </a:t>
            </a:r>
            <a:r>
              <a:rPr lang="en-US" baseline="0" dirty="0"/>
              <a:t>user == null.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msdn.microsoft.com/ru-ru/library/bb384061(v=vs.140).aspx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LANGUAGE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5" y="4871231"/>
            <a:ext cx="478800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03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? 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значение_если_истина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: 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значение_если_ложь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4" y="5406771"/>
            <a:ext cx="585787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4" y="2165263"/>
            <a:ext cx="31146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64" y="2689686"/>
            <a:ext cx="1581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значение1 ?? значение2</a:t>
            </a:r>
          </a:p>
          <a:p>
            <a:endParaRPr lang="ru-RU" dirty="0"/>
          </a:p>
          <a:p>
            <a:r>
              <a:rPr lang="ru-RU" dirty="0"/>
              <a:t>Если значение1 не равно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, возвращается</a:t>
            </a:r>
            <a:r>
              <a:rPr lang="en-US" dirty="0"/>
              <a:t> </a:t>
            </a:r>
            <a:r>
              <a:rPr lang="ru-RU" dirty="0"/>
              <a:t>оно же, иначе возвращается значение2;</a:t>
            </a:r>
          </a:p>
          <a:p>
            <a:r>
              <a:rPr lang="ru-RU" dirty="0"/>
              <a:t>Типы значений должны совпадать, либо один из них должен быть потомком другого;</a:t>
            </a:r>
          </a:p>
          <a:p>
            <a:r>
              <a:rPr lang="ru-RU" dirty="0"/>
              <a:t>Оператор не может применяться, если тип левого операнда не поддерживает 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259" y="1514809"/>
            <a:ext cx="26384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59" y="1936098"/>
            <a:ext cx="4314825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58" y="2357387"/>
            <a:ext cx="1895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2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объект?.свойство</a:t>
            </a:r>
            <a:b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объект?.метод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Является оператором безопасного разыменования указателя;</a:t>
            </a:r>
          </a:p>
          <a:p>
            <a:r>
              <a:rPr lang="ru-RU" dirty="0"/>
              <a:t>Если объект </a:t>
            </a:r>
            <a:r>
              <a:rPr lang="en-US" dirty="0"/>
              <a:t>!=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, ведёт себя как обычный оператор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lang="en-US" dirty="0"/>
              <a:t> (</a:t>
            </a:r>
            <a:r>
              <a:rPr lang="ru-RU" dirty="0"/>
              <a:t>точка);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ru-RU" dirty="0"/>
              <a:t>Если объект ==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, то:</a:t>
            </a:r>
          </a:p>
          <a:p>
            <a:pPr lvl="1"/>
            <a:r>
              <a:rPr lang="ru-RU" dirty="0"/>
              <a:t>Свойство возвращает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ru-RU" dirty="0"/>
              <a:t>Метод не вызывается</a:t>
            </a:r>
          </a:p>
          <a:p>
            <a:r>
              <a:rPr lang="ru-RU" dirty="0"/>
              <a:t>Возвращаемые значения-структуры автоматически оборачиваются в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Nullable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318250" y="1439864"/>
            <a:ext cx="5410200" cy="15525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?.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994660" y="283320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4164" y="4252510"/>
            <a:ext cx="12682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ea typeface="PT Mono" panose="02060509020205020204" pitchFamily="49" charset="-52"/>
              </a:rPr>
              <a:t>?.</a:t>
            </a:r>
          </a:p>
        </p:txBody>
      </p:sp>
    </p:spTree>
    <p:extLst>
      <p:ext uri="{BB962C8B-B14F-4D97-AF65-F5344CB8AC3E}">
        <p14:creationId xmlns:p14="http://schemas.microsoft.com/office/powerpoint/2010/main" val="223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0483" y="1439864"/>
            <a:ext cx="6338957" cy="45110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for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инициализация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выражение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;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модификация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тело цикла</a:t>
            </a:r>
            <a:b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for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3533" y="5949696"/>
            <a:ext cx="838016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Каждый из блоков </a:t>
            </a:r>
            <a:r>
              <a:rPr lang="en-US" b="1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for(;;)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является необязательным и может быть опущен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923781" y="1439864"/>
            <a:ext cx="4210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while 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   тело цикла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while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670675" y="1439864"/>
            <a:ext cx="47053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do</a:t>
            </a:r>
            <a:b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   тело цикла</a:t>
            </a:r>
            <a:b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 while(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do while</a:t>
            </a:r>
            <a:endParaRPr lang="en-US" dirty="0"/>
          </a:p>
        </p:txBody>
      </p:sp>
      <p:pic>
        <p:nvPicPr>
          <p:cNvPr id="9" name="Content Placeholder 11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675438" y="1439864"/>
            <a:ext cx="4695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 массива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тип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[]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ru-RU" dirty="0"/>
              <a:t>Создание массива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new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тип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число_элементов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];</a:t>
            </a:r>
          </a:p>
          <a:p>
            <a:endParaRPr lang="en-US" dirty="0"/>
          </a:p>
          <a:p>
            <a:r>
              <a:rPr lang="ru-RU" dirty="0"/>
              <a:t>Доступ к элементам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индекс_элемента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]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Одномерные массивы</a:t>
            </a:r>
            <a:endParaRPr lang="ru-RU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7561263" y="1439864"/>
            <a:ext cx="2924175" cy="4143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3220" y="5950904"/>
            <a:ext cx="650690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Массив любого типа является классом — ссылочным типом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4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Стандартная инициализация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Использование инициализатора массива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Упрощённый синтаксис (инициализатор не может быть отделён от объявления)</a:t>
            </a:r>
          </a:p>
          <a:p>
            <a:pPr lvl="1"/>
            <a:endParaRPr lang="ru-RU" dirty="0"/>
          </a:p>
          <a:p>
            <a:pPr lvl="1"/>
            <a:endParaRPr lang="en-US" dirty="0" err="1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массива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5004956"/>
            <a:ext cx="2743200" cy="333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45" y="1838753"/>
            <a:ext cx="3371850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45" y="3436142"/>
            <a:ext cx="4810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Элементы массивов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7531" y="1335234"/>
            <a:ext cx="3352521" cy="315920"/>
          </a:xfrm>
        </p:spPr>
        <p:txBody>
          <a:bodyPr/>
          <a:lstStyle/>
          <a:p>
            <a:r>
              <a:rPr lang="ru-RU" dirty="0"/>
              <a:t>Массив объектов структуры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07542" y="1335234"/>
            <a:ext cx="2980624" cy="315920"/>
          </a:xfrm>
        </p:spPr>
        <p:txBody>
          <a:bodyPr/>
          <a:lstStyle/>
          <a:p>
            <a:r>
              <a:rPr lang="ru-RU" dirty="0"/>
              <a:t>Массив объектов класса</a:t>
            </a:r>
            <a:endParaRPr lang="en-US" dirty="0"/>
          </a:p>
        </p:txBody>
      </p:sp>
      <p:pic>
        <p:nvPicPr>
          <p:cNvPr id="13" name="Content Placeholder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8"/>
          <a:stretch/>
        </p:blipFill>
        <p:spPr>
          <a:xfrm>
            <a:off x="770544" y="3211388"/>
            <a:ext cx="2618643" cy="2756723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253" y="2097897"/>
            <a:ext cx="2943225" cy="33337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1"/>
          </p:nvPr>
        </p:nvPicPr>
        <p:blipFill>
          <a:blip r:embed="rId5"/>
          <a:stretch>
            <a:fillRect/>
          </a:stretch>
        </p:blipFill>
        <p:spPr>
          <a:xfrm>
            <a:off x="6456136" y="2097897"/>
            <a:ext cx="3771900" cy="333375"/>
          </a:xfrm>
          <a:prstGeom prst="rect">
            <a:avLst/>
          </a:prstGeom>
        </p:spPr>
      </p:pic>
      <p:pic>
        <p:nvPicPr>
          <p:cNvPr id="16" name="Content Placeholder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4"/>
          <a:stretch/>
        </p:blipFill>
        <p:spPr>
          <a:xfrm>
            <a:off x="6910084" y="3211388"/>
            <a:ext cx="2864004" cy="27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foreach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 (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</a:rPr>
              <a:t>тип_элемента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 имя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in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набор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</a:rPr>
              <a:t>тело_цикла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foreach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82" y="1438656"/>
            <a:ext cx="36861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 </a:t>
            </a:r>
            <a:r>
              <a:rPr lang="en-US" dirty="0"/>
              <a:t>C#, </a:t>
            </a:r>
            <a:r>
              <a:rPr lang="ru-RU" dirty="0"/>
              <a:t>условия, циклы</a:t>
            </a:r>
          </a:p>
          <a:p>
            <a:r>
              <a:rPr lang="ru-RU" dirty="0"/>
              <a:t>Работа с массивами</a:t>
            </a:r>
          </a:p>
          <a:p>
            <a:r>
              <a:rPr lang="ru-RU" dirty="0"/>
              <a:t>Перечисления</a:t>
            </a:r>
          </a:p>
          <a:p>
            <a:r>
              <a:rPr lang="ru-RU" dirty="0"/>
              <a:t>Динамическая и автоматическая типизация</a:t>
            </a:r>
          </a:p>
          <a:p>
            <a:r>
              <a:rPr lang="ru-RU" dirty="0"/>
              <a:t>Методы и способы передачи аргументов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 массива</a:t>
            </a:r>
          </a:p>
          <a:p>
            <a:pPr marL="457200" lvl="1" indent="0">
              <a:buNone/>
            </a:pP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тип_элементов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,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]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  <a:cs typeface="Consolas" panose="020B0609020204030204" pitchFamily="49" charset="0"/>
            </a:endParaRPr>
          </a:p>
          <a:p>
            <a:r>
              <a:rPr lang="ru-RU" dirty="0"/>
              <a:t>Создание массива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new 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тип_элементов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,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 K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];</a:t>
            </a:r>
          </a:p>
          <a:p>
            <a:r>
              <a:rPr lang="ru-RU" dirty="0"/>
              <a:t>Доступ к элементам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,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 k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]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Многомерные массивы</a:t>
            </a:r>
            <a:endParaRPr lang="ru-RU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4294967295"/>
          </p:nvPr>
        </p:nvGraphicFramePr>
        <p:xfrm>
          <a:off x="7929245" y="4070984"/>
          <a:ext cx="2651187" cy="187992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37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1" y="1613483"/>
            <a:ext cx="3381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Объявление массива</a:t>
            </a:r>
          </a:p>
          <a:p>
            <a:pPr marL="457200" lvl="1" indent="0">
              <a:buNone/>
            </a:pP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</a:rPr>
              <a:t>тип_элементов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[][]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;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ru-RU" dirty="0"/>
              <a:t>Создание массива</a:t>
            </a:r>
            <a:r>
              <a:rPr lang="en-US" dirty="0"/>
              <a:t> </a:t>
            </a:r>
            <a:r>
              <a:rPr lang="ru-RU" dirty="0"/>
              <a:t>ссылок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имя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</a:rPr>
              <a:t>тип_элементов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][];</a:t>
            </a:r>
          </a:p>
          <a:p>
            <a:r>
              <a:rPr lang="ru-RU" dirty="0"/>
              <a:t>Создание массивов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i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 =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ru-RU" dirty="0" err="1">
                <a:latin typeface="PT Mono" panose="02060509020205020204" pitchFamily="49" charset="-52"/>
                <a:ea typeface="PT Mono" panose="02060509020205020204" pitchFamily="49" charset="-52"/>
              </a:rPr>
              <a:t>тип_элементов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K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];</a:t>
            </a:r>
          </a:p>
          <a:p>
            <a:r>
              <a:rPr lang="ru-RU" dirty="0"/>
              <a:t>Доступ к элементам</a:t>
            </a:r>
          </a:p>
          <a:p>
            <a:pPr marL="457200" lvl="1" indent="0">
              <a:buNone/>
            </a:pP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имя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][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k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Рваные (</a:t>
            </a:r>
            <a:r>
              <a:rPr lang="en-US"/>
              <a:t>jagged) </a:t>
            </a:r>
            <a:r>
              <a:rPr lang="ru-RU"/>
              <a:t>массивы</a:t>
            </a:r>
            <a:endParaRPr lang="ru-R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429990" y="3987279"/>
          <a:ext cx="1066266" cy="3759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429990" y="4384189"/>
          <a:ext cx="177711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429990" y="4781099"/>
          <a:ext cx="355422" cy="3759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429990" y="5178009"/>
          <a:ext cx="1421688" cy="3759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429990" y="5574920"/>
          <a:ext cx="2843376" cy="3759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76" y="1516561"/>
            <a:ext cx="35242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7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Абстрактный класс, от которого неявно наследуются все массивы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Свойства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Length</a:t>
            </a:r>
          </a:p>
          <a:p>
            <a:pPr lvl="1"/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LongLength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Rank</a:t>
            </a:r>
          </a:p>
          <a:p>
            <a:r>
              <a:rPr lang="ru-RU" dirty="0"/>
              <a:t>Методы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GetLength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размерность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GetLowerBound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размерность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</a:p>
          <a:p>
            <a:pPr lvl="1"/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GetUpperBound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размерность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92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PT Mono" panose="02060509020205020204" pitchFamily="49" charset="-52"/>
                <a:ea typeface="PT Mono" panose="02060509020205020204" pitchFamily="49" charset="-52"/>
              </a:rPr>
              <a:t>Copy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IndexOf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LastIndexOf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Reverse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Sort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Exists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Find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FindAll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Статические методы класса </a:t>
            </a:r>
            <a:r>
              <a:rPr lang="en-US"/>
              <a:t>Array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86" y="2971801"/>
            <a:ext cx="5724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Перечисление — пользовательская структура, содержащая набор именованных констант</a:t>
            </a:r>
            <a:r>
              <a:rPr lang="en-US" dirty="0"/>
              <a:t> </a:t>
            </a:r>
            <a:r>
              <a:rPr lang="ru-RU" dirty="0"/>
              <a:t>целочисленного типа (по умолчанию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ru-RU" dirty="0"/>
              <a:t>);</a:t>
            </a:r>
          </a:p>
          <a:p>
            <a:r>
              <a:rPr lang="ru-RU" dirty="0"/>
              <a:t>Поддерживаются все встроенные в </a:t>
            </a:r>
            <a:r>
              <a:rPr lang="en-US" dirty="0"/>
              <a:t>C# </a:t>
            </a:r>
            <a:r>
              <a:rPr lang="ru-RU" dirty="0"/>
              <a:t>целочисленные типы (кроме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char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Фактически перечисление — это набор псевдонимов для отдельных значений указанного типа. Объект перечисления может содержать любое значение этого типа, даже если специально предусмотренной константы нет;</a:t>
            </a:r>
          </a:p>
          <a:p>
            <a:r>
              <a:rPr lang="ru-RU" dirty="0"/>
              <a:t>Перечисление может содержать константы с повторяющимися значениями;</a:t>
            </a:r>
          </a:p>
          <a:p>
            <a:r>
              <a:rPr lang="ru-RU" dirty="0"/>
              <a:t>По умолчанию объект перечисления, как и любой объект целочисленного типа, содержит значение ноль;</a:t>
            </a:r>
          </a:p>
          <a:p>
            <a:r>
              <a:rPr lang="ru-RU" dirty="0"/>
              <a:t>Рекомендуется явно добавить константу со значением, равным нулю.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(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57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Использование: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перечисления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20" y="1820888"/>
            <a:ext cx="88963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20" y="5225087"/>
            <a:ext cx="44100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992" y="5606087"/>
            <a:ext cx="8382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Поддерживаются операции алгебры логики</a:t>
            </a:r>
            <a:r>
              <a:rPr lang="en-US" dirty="0"/>
              <a:t>:</a:t>
            </a:r>
            <a:endParaRPr lang="ru-RU" dirty="0"/>
          </a:p>
          <a:p>
            <a:pPr marL="457188" lvl="1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&amp;</a:t>
            </a:r>
            <a:r>
              <a:rPr lang="en-US" dirty="0"/>
              <a:t> — </a:t>
            </a:r>
            <a:r>
              <a:rPr lang="ru-RU" dirty="0"/>
              <a:t>Побитовое «и»</a:t>
            </a:r>
          </a:p>
          <a:p>
            <a:pPr marL="457188" lvl="1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|</a:t>
            </a:r>
            <a:r>
              <a:rPr lang="en-US" dirty="0"/>
              <a:t> — </a:t>
            </a:r>
            <a:r>
              <a:rPr lang="ru-RU" dirty="0"/>
              <a:t>побитовое «или»</a:t>
            </a:r>
          </a:p>
          <a:p>
            <a:pPr marL="457188" lvl="1" indent="0">
              <a:buNone/>
            </a:pP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^</a:t>
            </a:r>
            <a:r>
              <a:rPr lang="en-US" dirty="0"/>
              <a:t> — </a:t>
            </a:r>
            <a:r>
              <a:rPr lang="ru-RU" dirty="0"/>
              <a:t>побитовое «исключающее или»</a:t>
            </a:r>
          </a:p>
          <a:p>
            <a:pPr marL="457188" lvl="1" indent="0">
              <a:buNone/>
            </a:pPr>
            <a:r>
              <a:rPr lang="en-US" b="1" dirty="0">
                <a:latin typeface="Consolas" panose="020B0609020204030204" pitchFamily="49" charset="0"/>
                <a:ea typeface="PT Mono" panose="02060509020205020204" pitchFamily="49" charset="-52"/>
                <a:cs typeface="Consolas" panose="020B0609020204030204" pitchFamily="49" charset="0"/>
              </a:rPr>
              <a:t>~</a:t>
            </a:r>
            <a:r>
              <a:rPr lang="en-US" dirty="0"/>
              <a:t> — </a:t>
            </a:r>
            <a:r>
              <a:rPr lang="ru-RU" dirty="0"/>
              <a:t>побитовая инверсия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При инициализации констант степенями двойки возможно использование объекта перечисления как набора битовых флагов</a:t>
            </a:r>
            <a:r>
              <a:rPr lang="en-US" dirty="0"/>
              <a:t>:</a:t>
            </a:r>
          </a:p>
          <a:p>
            <a:pPr marL="457188" lvl="1" indent="0">
              <a:buNone/>
            </a:pP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enumValue.HasFlag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enumFlag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)</a:t>
            </a:r>
          </a:p>
          <a:p>
            <a:endParaRPr lang="ru-RU" dirty="0"/>
          </a:p>
          <a:p>
            <a:r>
              <a:rPr lang="ru-RU" dirty="0"/>
              <a:t>Атрибут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[Flags]</a:t>
            </a:r>
            <a:r>
              <a:rPr lang="en-US" dirty="0"/>
              <a:t> </a:t>
            </a:r>
            <a:r>
              <a:rPr lang="ru-RU" dirty="0"/>
              <a:t>влияет только на строковое представление объекта перечисления, значение которого отсутствует среди констант.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 с перечислениями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перечисления как набор битовых флагов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173" y="5834609"/>
            <a:ext cx="517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https://agladky.ru/blog/flags-enums-in-csharp/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3" y="1064166"/>
            <a:ext cx="7667625" cy="23907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73" y="3496734"/>
            <a:ext cx="7686675" cy="13620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254696" y="4495800"/>
            <a:ext cx="1479667" cy="920732"/>
            <a:chOff x="6473290" y="4495800"/>
            <a:chExt cx="1479667" cy="920732"/>
          </a:xfrm>
        </p:grpSpPr>
        <p:sp>
          <p:nvSpPr>
            <p:cNvPr id="11" name="TextBox 10"/>
            <p:cNvSpPr txBox="1"/>
            <p:nvPr/>
          </p:nvSpPr>
          <p:spPr>
            <a:xfrm>
              <a:off x="6662650" y="4495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00000101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65425" y="474795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00000001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5425" y="50472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00000001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651575" y="5063825"/>
              <a:ext cx="1134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73290" y="46246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&amp;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23601" y="4495800"/>
            <a:ext cx="1479667" cy="920732"/>
            <a:chOff x="6473290" y="4495800"/>
            <a:chExt cx="1479667" cy="920732"/>
          </a:xfrm>
        </p:grpSpPr>
        <p:sp>
          <p:nvSpPr>
            <p:cNvPr id="18" name="TextBox 17"/>
            <p:cNvSpPr txBox="1"/>
            <p:nvPr/>
          </p:nvSpPr>
          <p:spPr>
            <a:xfrm>
              <a:off x="6662650" y="4495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5425" y="474795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00000001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5425" y="50472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00000000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651575" y="5063825"/>
              <a:ext cx="11346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73290" y="46246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T Mono" panose="02060509020205020204" pitchFamily="49" charset="-52"/>
                  <a:ea typeface="PT Mono" panose="02060509020205020204" pitchFamily="49" charset="-52"/>
                  <a:cs typeface="Consolas" panose="020B0609020204030204" pitchFamily="49" charset="0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4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 две равноправные формы записи: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Nullable&lt;T&gt;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T?</a:t>
            </a:r>
            <a:r>
              <a:rPr lang="ru-RU" dirty="0">
                <a:cs typeface="Consolas" panose="020B0609020204030204" pitchFamily="49" charset="0"/>
              </a:rPr>
              <a:t>, где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</a:t>
            </a:r>
            <a:r>
              <a:rPr lang="en-US" dirty="0">
                <a:cs typeface="Consolas" panose="020B0609020204030204" pitchFamily="49" charset="0"/>
              </a:rPr>
              <a:t> — </a:t>
            </a:r>
            <a:r>
              <a:rPr lang="ru-RU" dirty="0">
                <a:cs typeface="Consolas" panose="020B0609020204030204" pitchFamily="49" charset="0"/>
              </a:rPr>
              <a:t>любая структура</a:t>
            </a:r>
            <a:r>
              <a:rPr lang="en-US" dirty="0">
                <a:cs typeface="Consolas" panose="020B0609020204030204" pitchFamily="49" charset="0"/>
              </a:rPr>
              <a:t>;</a:t>
            </a:r>
          </a:p>
          <a:p>
            <a:r>
              <a:rPr lang="ru-RU" dirty="0"/>
              <a:t>Объект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T?</a:t>
            </a:r>
            <a:r>
              <a:rPr lang="en-US" dirty="0"/>
              <a:t> </a:t>
            </a:r>
            <a:r>
              <a:rPr lang="ru-RU" dirty="0"/>
              <a:t>может содержать значение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T</a:t>
            </a:r>
            <a:r>
              <a:rPr lang="ru-RU" dirty="0"/>
              <a:t>, либо специальное 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  <a:cs typeface="Consolas" panose="020B0609020204030204" pitchFamily="49" charset="0"/>
              </a:rPr>
              <a:t>null</a:t>
            </a:r>
            <a:r>
              <a:rPr lang="en-US" dirty="0"/>
              <a:t>;</a:t>
            </a:r>
          </a:p>
          <a:p>
            <a:r>
              <a:rPr lang="ru-RU" dirty="0"/>
              <a:t>Проверка на наличие значение осуществляется сравнением с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, либо через свойство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HasValue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Получение </a:t>
            </a:r>
            <a:r>
              <a:rPr lang="ru-RU" dirty="0" err="1"/>
              <a:t>не-</a:t>
            </a:r>
            <a:r>
              <a:rPr lang="en-US" dirty="0"/>
              <a:t>null </a:t>
            </a:r>
            <a:r>
              <a:rPr lang="ru-RU" dirty="0"/>
              <a:t>значения производится либо явным приведением к нужному типу, либо через свойство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Value</a:t>
            </a:r>
            <a:r>
              <a:rPr lang="ru-RU" dirty="0"/>
              <a:t>, либо при помощи оператора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??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</a:t>
            </a:r>
            <a:r>
              <a:rPr lang="en-US"/>
              <a:t>Nullable&lt;T&gt;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4733269"/>
            <a:ext cx="5553075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990534"/>
            <a:ext cx="2971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объявляемая переменная сразу получает значение, указание её типа можно заменить ключевым словом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var</a:t>
            </a:r>
            <a:r>
              <a:rPr lang="en-US" dirty="0"/>
              <a:t>;</a:t>
            </a:r>
          </a:p>
          <a:p>
            <a:r>
              <a:rPr lang="ru-RU" dirty="0"/>
              <a:t>Переменная получит тип присваиваемого ей объекта;</a:t>
            </a:r>
          </a:p>
          <a:p>
            <a:r>
              <a:rPr lang="ru-RU" dirty="0"/>
              <a:t>Если тип результата определить невозможно, использование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var</a:t>
            </a:r>
            <a:r>
              <a:rPr lang="en-US" dirty="0"/>
              <a:t> </a:t>
            </a:r>
            <a:r>
              <a:rPr lang="ru-RU" dirty="0"/>
              <a:t>недопустимо.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Автоматическая типизация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484" y="6036627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https://msdn.microsoft.com/ru-ru/library/bb384061(v=vs.140).aspx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3" y="1439864"/>
            <a:ext cx="213360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204" y="2354262"/>
            <a:ext cx="284797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204" y="3297237"/>
            <a:ext cx="3457575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6203" y="4078285"/>
            <a:ext cx="36957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203" y="5002210"/>
            <a:ext cx="3257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7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Арифметические</a:t>
            </a:r>
            <a:r>
              <a:rPr lang="en-US" dirty="0"/>
              <a:t>:</a:t>
            </a:r>
            <a:r>
              <a:rPr lang="ru-RU" dirty="0"/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+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 −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*  / 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%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 &lt;&lt;  &gt;&gt;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ru-RU" dirty="0"/>
              <a:t>Сравнения</a:t>
            </a:r>
            <a:r>
              <a:rPr lang="en-US" dirty="0"/>
              <a:t>: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&lt;  &lt;=  &gt;  &gt;=  ==  !=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ru-RU" dirty="0"/>
              <a:t>Логические</a:t>
            </a:r>
            <a:r>
              <a:rPr lang="en-US" dirty="0"/>
              <a:t>:			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&amp; 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&amp;&amp;  |  ||  !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ru-RU" dirty="0"/>
              <a:t>Битовые</a:t>
            </a:r>
            <a:r>
              <a:rPr lang="en-US" dirty="0"/>
              <a:t>:				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&amp;  |  </a:t>
            </a:r>
            <a:r>
              <a:rPr lang="en-US" dirty="0">
                <a:latin typeface="Consolas" panose="020B0609020204030204" pitchFamily="49" charset="0"/>
                <a:ea typeface="PT Mono" panose="02060509020205020204" pitchFamily="49" charset="-52"/>
                <a:cs typeface="Courier New" pitchFamily="49" charset="0"/>
              </a:rPr>
              <a:t>~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 ^</a:t>
            </a:r>
            <a:endParaRPr lang="ru-RU" dirty="0">
              <a:latin typeface="PT Mono" panose="02060509020205020204" pitchFamily="49" charset="-52"/>
              <a:ea typeface="PT Mono" panose="02060509020205020204" pitchFamily="49" charset="-52"/>
              <a:cs typeface="Courier New" pitchFamily="49" charset="0"/>
            </a:endParaRPr>
          </a:p>
          <a:p>
            <a:r>
              <a:rPr lang="ru-RU" dirty="0"/>
              <a:t>Присваивания</a:t>
            </a:r>
            <a:r>
              <a:rPr lang="en-US" dirty="0"/>
              <a:t>:			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=  ++  −−  +=  −=  *=  /=  %=  &amp;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=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  <a:cs typeface="Courier New" pitchFamily="49" charset="0"/>
              </a:rPr>
              <a:t>  |=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4651955" cy="451104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ea typeface="PT Sans" panose="020B0503020203020204" pitchFamily="34" charset="-52"/>
              </a:rPr>
              <a:t>Динамический объект содержит конструкции, контролирующие обращение к его членам;</a:t>
            </a:r>
          </a:p>
          <a:p>
            <a:r>
              <a:rPr lang="ru-RU" dirty="0">
                <a:ea typeface="PT Sans" panose="020B0503020203020204" pitchFamily="34" charset="-52"/>
              </a:rPr>
              <a:t>Фактически в различные моменты времени объект может обладать произвольным набором членов;</a:t>
            </a:r>
          </a:p>
          <a:p>
            <a:r>
              <a:rPr lang="ru-RU" dirty="0">
                <a:ea typeface="PT Sans" panose="020B0503020203020204" pitchFamily="34" charset="-52"/>
              </a:rPr>
              <a:t>Синтаксически обращение к произвольным членам динамического объекта возможно при использовании специального типа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dynamic</a:t>
            </a:r>
            <a:r>
              <a:rPr lang="ru-RU" dirty="0">
                <a:ea typeface="PT Sans" panose="020B0503020203020204" pitchFamily="34" charset="-52"/>
              </a:rPr>
              <a:t>.</a:t>
            </a:r>
            <a:endParaRPr lang="en-US" dirty="0">
              <a:ea typeface="PT Sans" panose="020B0503020203020204" pitchFamily="34" charset="-5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Динамическая типизация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4390618"/>
            <a:ext cx="516255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1439864"/>
            <a:ext cx="6819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2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Метод — функция, явно закреплённая за конкретным типом данных;</a:t>
            </a:r>
          </a:p>
          <a:p>
            <a:r>
              <a:rPr lang="ru-RU" dirty="0"/>
              <a:t>Методы делятся на две группы:</a:t>
            </a:r>
          </a:p>
          <a:p>
            <a:pPr lvl="1"/>
            <a:r>
              <a:rPr lang="ru-RU" dirty="0"/>
              <a:t>Нестатические (экземплярные, инстансные) — работают в контексте конкретного объекта, могут взаимодействовать с его полями и другими нестатическими членами;</a:t>
            </a:r>
          </a:p>
          <a:p>
            <a:pPr lvl="1"/>
            <a:r>
              <a:rPr lang="ru-RU" dirty="0"/>
              <a:t>Статические — работают вне контекста объекта, просто прикреплены к самому типу;</a:t>
            </a:r>
          </a:p>
          <a:p>
            <a:r>
              <a:rPr lang="ru-RU" dirty="0"/>
              <a:t>Метод должен либо возвращать одно значение конкретного типа, либо ничего не возвращать (вместо типа данных указывается 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lang="ru-RU" dirty="0"/>
              <a:t>);</a:t>
            </a:r>
          </a:p>
          <a:p>
            <a:r>
              <a:rPr lang="ru-RU" dirty="0"/>
              <a:t>Выполнение метода завершается оператором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ru-RU" dirty="0"/>
              <a:t> с указанием возвращаемого значения, если оно требуется (не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void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Синтаксис:</a:t>
            </a:r>
          </a:p>
          <a:p>
            <a:pPr marL="914377" lvl="2" indent="0">
              <a:buNone/>
            </a:pP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спецификаторы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]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тип_результата имя_метода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список_аргументов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	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тело_метода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  <a:t>результат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br>
              <a:rPr lang="ru-RU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292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метод состоит из одной команды, можно использовать лямбда-синтаксис: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методов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" y="2250757"/>
            <a:ext cx="426720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5519"/>
            <a:ext cx="4305300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0" y="4252275"/>
            <a:ext cx="4305300" cy="1171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952" y="4252275"/>
            <a:ext cx="4238625" cy="5810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196840" y="2425063"/>
            <a:ext cx="605790" cy="4210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ight Arrow 12"/>
          <p:cNvSpPr/>
          <p:nvPr/>
        </p:nvSpPr>
        <p:spPr>
          <a:xfrm>
            <a:off x="5195316" y="4622797"/>
            <a:ext cx="605790" cy="4210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343906" y="283320"/>
            <a:ext cx="91440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C# 6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1954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Именованные аргументы</a:t>
            </a:r>
            <a:r>
              <a:rPr lang="ru-RU" dirty="0"/>
              <a:t>: позволяют при вызове метода указать значения аргументов в любом порядке, а также играют документирующую роль;</a:t>
            </a:r>
          </a:p>
          <a:p>
            <a:r>
              <a:rPr lang="ru-RU" b="1" dirty="0"/>
              <a:t>Необязательные аргументы</a:t>
            </a:r>
            <a:r>
              <a:rPr lang="ru-RU" dirty="0"/>
              <a:t>: вызывающий может не указывать значение для необязательного аргумента, в этом случае ему будет присвоено указанное в сигнатуре метода значение по умолчанию;</a:t>
            </a:r>
          </a:p>
          <a:p>
            <a:r>
              <a:rPr lang="ru-RU" b="1" dirty="0"/>
              <a:t>Неопределённое число параметров </a:t>
            </a:r>
            <a:r>
              <a:rPr lang="ru-RU" dirty="0"/>
              <a:t>(автособирающийся массив параметров): позволяет вызывающему указать любое число аргументов, которые будут переданы в метод как массив.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 при вызове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9082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Набор аргументов принимается и обрабатывается методом как одномерный массив;</a:t>
            </a:r>
          </a:p>
          <a:p>
            <a:pPr lvl="0"/>
            <a:r>
              <a:rPr lang="ru-RU" dirty="0"/>
              <a:t>Если набор не содержит ни одного аргумента, передаётся пустой массив;</a:t>
            </a:r>
          </a:p>
          <a:p>
            <a:pPr lvl="0"/>
            <a:r>
              <a:rPr lang="ru-RU" dirty="0"/>
              <a:t>Для обозначения такого способа передачи перед аргументом массивом используется ключевое слово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params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Метод может принимать не более одного такого параметра;</a:t>
            </a:r>
          </a:p>
          <a:p>
            <a:pPr lvl="0"/>
            <a:r>
              <a:rPr lang="ru-RU" dirty="0"/>
              <a:t>Параметр с модификатором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params</a:t>
            </a:r>
            <a:r>
              <a:rPr lang="en-US" dirty="0"/>
              <a:t> </a:t>
            </a:r>
            <a:r>
              <a:rPr lang="ru-RU" dirty="0"/>
              <a:t>должен быть последним в списке параметров;</a:t>
            </a:r>
          </a:p>
          <a:p>
            <a:pPr lvl="0"/>
            <a:r>
              <a:rPr lang="ru-RU" dirty="0"/>
              <a:t>Допускается явная передача в метод массива или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неопределённого числа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420913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18250" y="1901330"/>
            <a:ext cx="5410200" cy="2971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1901407"/>
            <a:ext cx="5583237" cy="35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4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dirty="0"/>
              <a:t>В </a:t>
            </a:r>
            <a:r>
              <a:rPr lang="en-US" dirty="0"/>
              <a:t>.NET </a:t>
            </a:r>
            <a:r>
              <a:rPr lang="ru-RU" dirty="0"/>
              <a:t>существует два основных способа передачи аргумента в метод:</a:t>
            </a:r>
          </a:p>
          <a:p>
            <a:pPr lvl="0"/>
            <a:r>
              <a:rPr lang="ru-RU" dirty="0"/>
              <a:t>По значению</a:t>
            </a:r>
            <a:r>
              <a:rPr lang="en-US" dirty="0"/>
              <a:t> </a:t>
            </a:r>
            <a:r>
              <a:rPr lang="ru-RU" dirty="0"/>
              <a:t>— в метод передаётся копия стека передаваемого аргумента.</a:t>
            </a:r>
          </a:p>
          <a:p>
            <a:pPr lvl="0"/>
            <a:r>
              <a:rPr lang="ru-RU" dirty="0"/>
              <a:t>По ссылке — в метод передаётся указатель на оригинальный стек аргумента.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Поскольку язык </a:t>
            </a:r>
            <a:r>
              <a:rPr lang="en-US" dirty="0"/>
              <a:t>C#</a:t>
            </a:r>
            <a:r>
              <a:rPr lang="ru-RU" dirty="0"/>
              <a:t> не допускает работу с неинициализированными переменными, при передаче аргумента по ссылке требуется его инициализация либо до вызова метода, либо в нём, в зависимости от сценария использования;</a:t>
            </a:r>
          </a:p>
          <a:p>
            <a:pPr lvl="0"/>
            <a:r>
              <a:rPr lang="ru-RU" dirty="0"/>
              <a:t>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ref</a:t>
            </a:r>
            <a:r>
              <a:rPr lang="ru-RU" dirty="0"/>
              <a:t> означает, что аргумент должен быть инициализирован </a:t>
            </a:r>
            <a:r>
              <a:rPr lang="ru-RU" u="sng" dirty="0"/>
              <a:t>до момента его передачи в метод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out</a:t>
            </a:r>
            <a:r>
              <a:rPr lang="ru-RU" dirty="0"/>
              <a:t> требует инициализацию аргумента </a:t>
            </a:r>
            <a:r>
              <a:rPr lang="ru-RU" u="sng" dirty="0"/>
              <a:t>в рамках метода</a:t>
            </a:r>
            <a:r>
              <a:rPr lang="ru-RU" dirty="0"/>
              <a:t>. До инициализации аргумент считается неинициализированным, даже если до вызова метода ему присваивалось значение.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аргумента в метод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3453" y="5627738"/>
            <a:ext cx="8068234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7 </a:t>
            </a:r>
            <a:r>
              <a:rPr lang="ru-RU" dirty="0">
                <a:solidFill>
                  <a:schemeClr val="bg1"/>
                </a:solidFill>
              </a:rPr>
              <a:t>позволяет совместить модификатор </a:t>
            </a:r>
            <a:r>
              <a:rPr lang="en-US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out</a:t>
            </a:r>
            <a:r>
              <a:rPr lang="ru-RU" dirty="0">
                <a:solidFill>
                  <a:schemeClr val="bg1"/>
                </a:solidFill>
              </a:rPr>
              <a:t> и объявление переменной.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 err="1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int.TryParse</a:t>
            </a:r>
            <a:r>
              <a:rPr lang="en-US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str</a:t>
            </a:r>
            <a:r>
              <a:rPr lang="en-US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, out </a:t>
            </a:r>
            <a:r>
              <a:rPr lang="en-US" dirty="0" err="1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204537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В метод передаётся копия стека фактического аргумента (формальный аргумент):</a:t>
            </a:r>
          </a:p>
          <a:p>
            <a:pPr lvl="1"/>
            <a:r>
              <a:rPr lang="ru-RU" dirty="0"/>
              <a:t>Для структур создаётся новая копия объекта;</a:t>
            </a:r>
          </a:p>
          <a:p>
            <a:pPr lvl="1"/>
            <a:r>
              <a:rPr lang="ru-RU" dirty="0"/>
              <a:t>Для классов создаётся новая копия указателя на тот же самый объект;</a:t>
            </a:r>
          </a:p>
          <a:p>
            <a:r>
              <a:rPr lang="ru-RU" dirty="0"/>
              <a:t> Любые действия, совершаемые с формальным аргументом, не ведут к изменению фактического аргумента;</a:t>
            </a:r>
          </a:p>
          <a:p>
            <a:r>
              <a:rPr lang="ru-RU" dirty="0"/>
              <a:t> В качестве фактического аргумента можно передать результат какого-либо выражения.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Передача параметров по значению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36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 метод передаётся ссылка на фактический параметр:</a:t>
            </a:r>
          </a:p>
          <a:p>
            <a:pPr lvl="1"/>
            <a:r>
              <a:rPr lang="ru-RU" dirty="0"/>
              <a:t>Для структур создаётся ссылка на оригинальный объект;</a:t>
            </a:r>
          </a:p>
          <a:p>
            <a:pPr lvl="1"/>
            <a:r>
              <a:rPr lang="ru-RU" dirty="0"/>
              <a:t>Для классов создаётся ссылка на оригинальный указатель на объект;</a:t>
            </a:r>
          </a:p>
          <a:p>
            <a:pPr lvl="0"/>
            <a:r>
              <a:rPr lang="ru-RU" dirty="0"/>
              <a:t>Ключевое слово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ref</a:t>
            </a:r>
            <a:r>
              <a:rPr lang="ru-RU" dirty="0"/>
              <a:t> или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out</a:t>
            </a:r>
            <a:r>
              <a:rPr lang="en-US" dirty="0"/>
              <a:t> </a:t>
            </a:r>
            <a:r>
              <a:rPr lang="ru-RU" dirty="0"/>
              <a:t>указывается как в сигнатуре метода, так и при его вызове;</a:t>
            </a:r>
          </a:p>
          <a:p>
            <a:pPr lvl="0"/>
            <a:r>
              <a:rPr lang="ru-RU" dirty="0"/>
              <a:t>Параметром может выступать только переменная или поле объекта </a:t>
            </a:r>
            <a:r>
              <a:rPr lang="en-US" dirty="0"/>
              <a:t>— </a:t>
            </a:r>
            <a:r>
              <a:rPr lang="ru-RU" dirty="0"/>
              <a:t>что-то, имеющее адрес.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Работа с переданным по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ref</a:t>
            </a:r>
            <a:r>
              <a:rPr lang="ru-RU" dirty="0"/>
              <a:t> аргументом неотличима от работы с оригинальной переменной, вне зависимости от её типа.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</a:t>
            </a:r>
            <a:r>
              <a:rPr lang="en-US" dirty="0"/>
              <a:t> </a:t>
            </a:r>
            <a:r>
              <a:rPr lang="ru-RU" dirty="0"/>
              <a:t>по ссылке </a:t>
            </a:r>
          </a:p>
        </p:txBody>
      </p:sp>
    </p:spTree>
    <p:extLst>
      <p:ext uri="{BB962C8B-B14F-4D97-AF65-F5344CB8AC3E}">
        <p14:creationId xmlns:p14="http://schemas.microsoft.com/office/powerpoint/2010/main" val="136640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90" y="1387157"/>
            <a:ext cx="4057650" cy="3905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ref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66043" y="3514381"/>
            <a:ext cx="369012" cy="156966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5</a:t>
            </a:r>
          </a:p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5</a:t>
            </a:r>
          </a:p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7</a:t>
            </a:r>
          </a:p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7</a:t>
            </a:r>
            <a:endParaRPr lang="en-US" sz="2400" dirty="0">
              <a:solidFill>
                <a:schemeClr val="bg1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26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Условные операторы (операторы ветвления)</a:t>
            </a:r>
            <a:br>
              <a:rPr lang="en-US" dirty="0"/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if  </a:t>
            </a:r>
            <a:r>
              <a:rPr lang="ru-RU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switch  </a:t>
            </a:r>
            <a:r>
              <a:rPr lang="ru-RU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?:</a:t>
            </a:r>
            <a:b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??</a:t>
            </a:r>
            <a:r>
              <a:rPr lang="ru-RU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  ?.   where   when</a:t>
            </a:r>
            <a:endParaRPr lang="ru-RU" sz="24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  <a:p>
            <a:r>
              <a:rPr lang="ru-RU" dirty="0"/>
              <a:t>Циклические операторы</a:t>
            </a:r>
            <a:br>
              <a:rPr lang="en-US" dirty="0"/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while   do/while   for   foreach</a:t>
            </a:r>
          </a:p>
          <a:p>
            <a:endParaRPr lang="ru-RU" dirty="0"/>
          </a:p>
          <a:p>
            <a:r>
              <a:rPr lang="ru-RU" dirty="0"/>
              <a:t>Операторы безусловного перехода</a:t>
            </a:r>
            <a:br>
              <a:rPr lang="en-US" dirty="0"/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break   continue  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goto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   return</a:t>
            </a:r>
            <a:endParaRPr lang="ru-RU" sz="24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Операторы языка </a:t>
            </a:r>
            <a:r>
              <a:rPr lang="en-US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3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out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902" y="1822450"/>
            <a:ext cx="4552950" cy="3743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6043" y="4450815"/>
            <a:ext cx="369012" cy="8309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4</a:t>
            </a:r>
          </a:p>
          <a:p>
            <a:r>
              <a:rPr lang="ru-RU" sz="2400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4</a:t>
            </a:r>
            <a:endParaRPr lang="en-US" sz="2400" dirty="0">
              <a:solidFill>
                <a:schemeClr val="bg1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923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6405058" cy="451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ru-RU" sz="2400" dirty="0">
                <a:latin typeface="PT Mono" panose="02060509020205020204" pitchFamily="49" charset="-52"/>
                <a:ea typeface="PT Mono" panose="02060509020205020204" pitchFamily="49" charset="-52"/>
              </a:rPr>
              <a:t>логическое выражение</a:t>
            </a: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en-US" sz="24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sz="24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400" dirty="0">
                <a:latin typeface="PT Mono" panose="02060509020205020204" pitchFamily="49" charset="-52"/>
                <a:ea typeface="PT Mono" panose="02060509020205020204" pitchFamily="49" charset="-52"/>
              </a:rPr>
              <a:t>   действия, если условие истинно</a:t>
            </a:r>
            <a:br>
              <a:rPr lang="en-US" sz="24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b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b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dirty="0"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lang="ru-RU" sz="2400" dirty="0">
                <a:latin typeface="PT Mono" panose="02060509020205020204" pitchFamily="49" charset="-52"/>
                <a:ea typeface="PT Mono" panose="02060509020205020204" pitchFamily="49" charset="-52"/>
              </a:rPr>
              <a:t>действия, если условие ложно</a:t>
            </a:r>
            <a:br>
              <a:rPr lang="en-US" sz="24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4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if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7625987" y="1439864"/>
            <a:ext cx="1781175" cy="2428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7745" y="5950904"/>
            <a:ext cx="470420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Ветвь </a:t>
            </a:r>
            <a:r>
              <a:rPr lang="en-US" sz="2000" b="1" dirty="0">
                <a:solidFill>
                  <a:schemeClr val="bg1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ru-RU" sz="2000" dirty="0">
                <a:solidFill>
                  <a:schemeClr val="bg1"/>
                </a:solidFill>
              </a:rPr>
              <a:t> не является обязательной</a:t>
            </a:r>
          </a:p>
        </p:txBody>
      </p:sp>
    </p:spTree>
    <p:extLst>
      <p:ext uri="{BB962C8B-B14F-4D97-AF65-F5344CB8AC3E}">
        <p14:creationId xmlns:p14="http://schemas.microsoft.com/office/powerpoint/2010/main" val="36796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switch(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выражение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	case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 константное значение 1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:</a:t>
            </a:r>
            <a:b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   действия;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	оператор безусловного перехода;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	case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 константное значение 2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:</a:t>
            </a:r>
            <a:b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   действия;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	оператор безусловного перехода;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...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	default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:</a:t>
            </a:r>
            <a:b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   действия</a:t>
            </a: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по умолчанию;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		оператор безусловного перехода;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1164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944" y="1507323"/>
            <a:ext cx="6600825" cy="3095625"/>
          </a:xfrm>
          <a:prstGeom prst="rect">
            <a:avLst/>
          </a:prstGeom>
          <a:solidFill>
            <a:srgbClr val="E5E3DB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581E59-8E87-467D-9A1E-4EBB7EF23525}"/>
              </a:ext>
            </a:extLst>
          </p:cNvPr>
          <p:cNvSpPr/>
          <p:nvPr/>
        </p:nvSpPr>
        <p:spPr>
          <a:xfrm>
            <a:off x="789944" y="5371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About “when”: </a:t>
            </a:r>
            <a:r>
              <a:rPr lang="ru-RU" dirty="0"/>
              <a:t>https://habr.com/ru/post/347916/</a:t>
            </a:r>
          </a:p>
        </p:txBody>
      </p:sp>
    </p:spTree>
    <p:extLst>
      <p:ext uri="{BB962C8B-B14F-4D97-AF65-F5344CB8AC3E}">
        <p14:creationId xmlns:p14="http://schemas.microsoft.com/office/powerpoint/2010/main" val="24843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206" y="1479836"/>
            <a:ext cx="4314825" cy="43624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Оператор </a:t>
            </a:r>
            <a:r>
              <a:rPr lang="en-US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if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условие1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   действия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условие2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действия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if (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условие3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dirty="0">
                <a:latin typeface="PT Mono" panose="02060509020205020204" pitchFamily="49" charset="-52"/>
                <a:ea typeface="PT Mono" panose="02060509020205020204" pitchFamily="49" charset="-52"/>
              </a:rPr>
              <a:t>   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действия</a:t>
            </a:r>
            <a:b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b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else</a:t>
            </a:r>
            <a:b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{</a:t>
            </a:r>
            <a:b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	</a:t>
            </a:r>
            <a:r>
              <a:rPr lang="ru-RU" sz="2000" dirty="0">
                <a:latin typeface="PT Mono" panose="02060509020205020204" pitchFamily="49" charset="-52"/>
                <a:ea typeface="PT Mono" panose="02060509020205020204" pitchFamily="49" charset="-52"/>
              </a:rPr>
              <a:t>действия</a:t>
            </a:r>
            <a:b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</a:b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else if</a:t>
            </a:r>
          </a:p>
        </p:txBody>
      </p:sp>
    </p:spTree>
    <p:extLst>
      <p:ext uri="{BB962C8B-B14F-4D97-AF65-F5344CB8AC3E}">
        <p14:creationId xmlns:p14="http://schemas.microsoft.com/office/powerpoint/2010/main" val="734260226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12036</TotalTime>
  <Words>2742</Words>
  <Application>Microsoft Office PowerPoint</Application>
  <PresentationFormat>Широкоэкранный</PresentationFormat>
  <Paragraphs>369</Paragraphs>
  <Slides>41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Calibri</vt:lpstr>
      <vt:lpstr>Consolas</vt:lpstr>
      <vt:lpstr>Courier New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Операции</vt:lpstr>
      <vt:lpstr>Операторы языка C#</vt:lpstr>
      <vt:lpstr>Оператор if</vt:lpstr>
      <vt:lpstr>Оператор switch</vt:lpstr>
      <vt:lpstr>Оператор switch</vt:lpstr>
      <vt:lpstr>Оператор switch</vt:lpstr>
      <vt:lpstr>Конструкция else if</vt:lpstr>
      <vt:lpstr>Оператор ?</vt:lpstr>
      <vt:lpstr>Оператор ??</vt:lpstr>
      <vt:lpstr>Оператор ?.</vt:lpstr>
      <vt:lpstr>Оператор for</vt:lpstr>
      <vt:lpstr>Оператор while</vt:lpstr>
      <vt:lpstr>Оператор do while</vt:lpstr>
      <vt:lpstr>Одномерные массивы</vt:lpstr>
      <vt:lpstr>Инициализация массива</vt:lpstr>
      <vt:lpstr>Элементы массивов</vt:lpstr>
      <vt:lpstr>ОПЕРАТОР foreach</vt:lpstr>
      <vt:lpstr>Многомерные массивы</vt:lpstr>
      <vt:lpstr>Рваные (jagged) массивы</vt:lpstr>
      <vt:lpstr>Array</vt:lpstr>
      <vt:lpstr>Статические методы класса Array</vt:lpstr>
      <vt:lpstr>Перечисления (enum)</vt:lpstr>
      <vt:lpstr>Пример перечисления</vt:lpstr>
      <vt:lpstr>Операции с перечислениями</vt:lpstr>
      <vt:lpstr>Объект перечисления как набор битовых флагов</vt:lpstr>
      <vt:lpstr>Структура Nullable&lt;T&gt;</vt:lpstr>
      <vt:lpstr>Автоматическая типизация</vt:lpstr>
      <vt:lpstr>Динамическая типизация</vt:lpstr>
      <vt:lpstr>Методы</vt:lpstr>
      <vt:lpstr>Объявление методов</vt:lpstr>
      <vt:lpstr>Синтаксический сахар при вызове методов</vt:lpstr>
      <vt:lpstr>Передача неопределённого числа параметров</vt:lpstr>
      <vt:lpstr>Пример</vt:lpstr>
      <vt:lpstr>Передача аргумента в метод</vt:lpstr>
      <vt:lpstr>Передача параметров по значению</vt:lpstr>
      <vt:lpstr>Передача параметров по ссылке </vt:lpstr>
      <vt:lpstr>Пример ref</vt:lpstr>
      <vt:lpstr>Пример out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</dc:title>
  <dc:creator>Dmitry Vereskun</dc:creator>
  <cp:lastModifiedBy>Anton Pudikov</cp:lastModifiedBy>
  <cp:revision>338</cp:revision>
  <cp:lastPrinted>2015-07-29T15:20:55Z</cp:lastPrinted>
  <dcterms:created xsi:type="dcterms:W3CDTF">2015-06-23T10:29:18Z</dcterms:created>
  <dcterms:modified xsi:type="dcterms:W3CDTF">2020-05-20T15:21:20Z</dcterms:modified>
</cp:coreProperties>
</file>