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9"/>
  </p:notesMasterIdLst>
  <p:handoutMasterIdLst>
    <p:handoutMasterId r:id="rId30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277" r:id="rId28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system.string.asp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8%D1%88%D1%83%D1%89%D0%B0%D1%8F_%D0%BC%D0%B0%D1%88%D0%B8%D0%BD%D0%BA%D0%B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B%D0%B0%D0%B7%D0%B5%D1%80%D0%BD%D1%8B%D0%B9_%D0%BF%D1%80%D0%B8%D0%BD%D1%82%D0%B5%D1%80" TargetMode="External"/><Relationship Id="rId4" Type="http://schemas.openxmlformats.org/officeDocument/2006/relationships/hyperlink" Target="https://ru.wikipedia.org/wiki/%D0%A2%D0%B5%D0%BB%D0%B5%D1%82%D0%B0%D0%B9%D0%B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system.string.compare(v=vs.90)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ru-ru/library/t4411bks(v=vs.90).asp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system.string.concat(v=vs.90)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sdn.microsoft.com/ru-ru/library/system.text.stringbuilder.append(v=vs.90).aspx" TargetMode="External"/><Relationship Id="rId5" Type="http://schemas.openxmlformats.org/officeDocument/2006/relationships/hyperlink" Target="http://msdn.microsoft.com/ru-ru/library/system.text.stringbuilder(v=vs.90).aspx" TargetMode="External"/><Relationship Id="rId4" Type="http://schemas.openxmlformats.org/officeDocument/2006/relationships/hyperlink" Target="http://msdn.microsoft.com/ru-ru/library/system.string.format(v=vs.90)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просто пример сравнения. При других</a:t>
            </a:r>
            <a:r>
              <a:rPr lang="ru-RU" baseline="0" dirty="0"/>
              <a:t> строках на другой платформе цифры могут сильно отличаться. Важно понять тренд, а не заучивать, при каком количестве символов что выгоднее.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данном случае на уровне </a:t>
            </a:r>
            <a:r>
              <a:rPr lang="en-US" dirty="0"/>
              <a:t>CIL </a:t>
            </a:r>
            <a:r>
              <a:rPr lang="ru-RU" dirty="0"/>
              <a:t>будет</a:t>
            </a:r>
            <a:r>
              <a:rPr lang="ru-RU" baseline="0" dirty="0"/>
              <a:t> использоваться одна строка: конкатенацию произведёт компилятор. Точно также предварительно можно конкатенировать любые строковые константы.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0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 являются </a:t>
            </a:r>
            <a:r>
              <a:rPr lang="ru-RU" dirty="0" err="1"/>
              <a:t>регистро</a:t>
            </a:r>
            <a:r>
              <a:rPr lang="ru-RU" dirty="0"/>
              <a:t>-нечувствительными,</a:t>
            </a:r>
            <a:r>
              <a:rPr lang="ru-RU" baseline="0" dirty="0"/>
              <a:t> т.е. </a:t>
            </a:r>
            <a:r>
              <a:rPr lang="en-US" baseline="0" dirty="0"/>
              <a:t>d </a:t>
            </a:r>
            <a:r>
              <a:rPr lang="ru-RU" baseline="0" dirty="0"/>
              <a:t>и </a:t>
            </a:r>
            <a:r>
              <a:rPr lang="en-US" baseline="0" dirty="0"/>
              <a:t>D – </a:t>
            </a:r>
            <a:r>
              <a:rPr lang="ru-RU" baseline="0" dirty="0"/>
              <a:t>это одно и то же.</a:t>
            </a:r>
          </a:p>
          <a:p>
            <a:r>
              <a:rPr lang="ru-RU" baseline="0" dirty="0"/>
              <a:t>Параметр </a:t>
            </a:r>
            <a:r>
              <a:rPr lang="en-US" baseline="0" dirty="0"/>
              <a:t>G </a:t>
            </a:r>
            <a:r>
              <a:rPr lang="ru-RU" baseline="0" dirty="0"/>
              <a:t>выбирает представление, более подходящее для передаваемого значения (целочисленный, вещественный или экспоненциальный).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Правило:</a:t>
            </a:r>
          </a:p>
          <a:p>
            <a:r>
              <a:rPr lang="en-US" dirty="0"/>
              <a:t>{</a:t>
            </a:r>
            <a:r>
              <a:rPr lang="ru-RU" dirty="0"/>
              <a:t>номер параметра ,</a:t>
            </a:r>
            <a:r>
              <a:rPr lang="ru-RU" baseline="0" dirty="0"/>
              <a:t> всего символов под число : тип форматирования число знаков под вещественную часть</a:t>
            </a:r>
            <a:r>
              <a:rPr lang="en-US" dirty="0"/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1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Точка с запятой (";") — это описатель условного формата, применяющий разное форматирование к числу в зависимости от того, является оно положительным числом, отрицательным числом или нулем. Для этого следует создать строку формата, состоящую из трех секций, разделенных точкой с запятой. Эти секции описаны в следующей таблице. </a:t>
            </a:r>
          </a:p>
          <a:p>
            <a:r>
              <a:rPr lang="ru-RU" dirty="0"/>
              <a:t>Число секций </a:t>
            </a:r>
          </a:p>
          <a:p>
            <a:r>
              <a:rPr lang="ru-RU" b="1" dirty="0"/>
              <a:t>Одна секция: </a:t>
            </a:r>
            <a:r>
              <a:rPr lang="ru-RU" dirty="0"/>
              <a:t>Строка форматирования применяется ко всем значениям. </a:t>
            </a:r>
          </a:p>
          <a:p>
            <a:r>
              <a:rPr lang="ru-RU" b="1" dirty="0"/>
              <a:t>Две секции</a:t>
            </a:r>
            <a:r>
              <a:rPr lang="ru-RU" dirty="0"/>
              <a:t>: Первая секция применяется для положительных значений и нулей, вторая секция применяется для отрицательных значений. Если форматируемое число является отрицательным, но становится нулем в результате округления в соответствии с форматом, заданным во второй секции, то результирующий ноль форматируется в соответствии с первой секцией. </a:t>
            </a:r>
          </a:p>
          <a:p>
            <a:r>
              <a:rPr lang="ru-RU" b="1" dirty="0"/>
              <a:t>Три секции</a:t>
            </a:r>
            <a:r>
              <a:rPr lang="en-US" b="1" dirty="0"/>
              <a:t>:</a:t>
            </a:r>
            <a:r>
              <a:rPr lang="ru-RU" dirty="0"/>
              <a:t>Первая секция применяется для положительных значений, вторая секция применяется для отрицательных значений, а третья — для нулей. Вторая секция может быть пустой (между двумя точками с запятой пусто), в этом случае первая секция будет использоваться для форматирования нулевых значений. Если форматируемое число является ненулевым, но становится нулем в результате округления в соответствии с форматом в первой или второй секции, то результирующий ноль форматируется в соответствии с третьей секцией. </a:t>
            </a:r>
            <a:endParaRPr lang="en-US" dirty="0"/>
          </a:p>
          <a:p>
            <a:r>
              <a:rPr lang="en-US" dirty="0"/>
              <a:t>0</a:t>
            </a:r>
            <a:r>
              <a:rPr lang="ru-RU" baseline="0" dirty="0"/>
              <a:t> – отображает 0, если числа не введены</a:t>
            </a:r>
          </a:p>
          <a:p>
            <a:r>
              <a:rPr lang="en-US" baseline="0" dirty="0"/>
              <a:t># </a:t>
            </a:r>
            <a:r>
              <a:rPr lang="ru-RU" baseline="0" dirty="0"/>
              <a:t>- отображает число, если оно есть. Если в дробной части значение заканчивается на ноль (даже если в результате округления, то ноль не отображается.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4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зависимости от числа символов подряд, может меняться формат вывода.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1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ввода в формат зарезервированных символов их нужно экранировать двумя</a:t>
            </a:r>
            <a:r>
              <a:rPr lang="ru-RU" baseline="0" dirty="0"/>
              <a:t> знаками </a:t>
            </a:r>
            <a:r>
              <a:rPr lang="ru-RU" dirty="0" err="1"/>
              <a:t>слэш</a:t>
            </a:r>
            <a:r>
              <a:rPr lang="ru-RU" dirty="0"/>
              <a:t>.</a:t>
            </a:r>
          </a:p>
          <a:p>
            <a:r>
              <a:rPr lang="ru-RU" dirty="0"/>
              <a:t>В строку формата можно</a:t>
            </a:r>
            <a:r>
              <a:rPr lang="ru-RU" baseline="0" dirty="0"/>
              <a:t> вставлять другие специальные символы.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обычно, не увлекайтесь</a:t>
            </a:r>
            <a:r>
              <a:rPr lang="ru-RU" baseline="0" dirty="0"/>
              <a:t> </a:t>
            </a:r>
            <a:r>
              <a:rPr lang="ru-RU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.NET </a:t>
            </a:r>
            <a:r>
              <a:rPr lang="ru-RU" dirty="0" err="1"/>
              <a:t>Framework</a:t>
            </a:r>
            <a:r>
              <a:rPr lang="ru-RU" dirty="0"/>
              <a:t> использует структуру </a:t>
            </a:r>
            <a:r>
              <a:rPr lang="ru-RU" dirty="0" err="1"/>
              <a:t>Char</a:t>
            </a:r>
            <a:r>
              <a:rPr lang="ru-RU" dirty="0"/>
              <a:t>, чтобы представить символ Юникод. Стандарт Юникода идентифицирует каждый символ Юникода уникальным 21-битовым скалярным числом, называемым кодовой точкой, и определяет форму кодировки UTF-16, определяющую, как выполняется кодирование кодовой точки последовательностью из одного или более 16-битовых значений. Каждое 16-битовое значение лежит в диапазоне, ограниченном шестнадцатеричными значениями 0x0000 и 0xFFFF и хранится в структуре </a:t>
            </a:r>
            <a:r>
              <a:rPr lang="ru-RU" dirty="0" err="1"/>
              <a:t>Char</a:t>
            </a:r>
            <a:r>
              <a:rPr lang="ru-RU" dirty="0"/>
              <a:t>. </a:t>
            </a:r>
            <a:r>
              <a:rPr lang="ru-RU" b="1" dirty="0"/>
              <a:t>Значением объекта </a:t>
            </a:r>
            <a:r>
              <a:rPr lang="ru-RU" b="1" dirty="0" err="1"/>
              <a:t>Char</a:t>
            </a:r>
            <a:r>
              <a:rPr lang="ru-RU" b="1" dirty="0"/>
              <a:t> является 16-битовое числовое (порядковое) значение.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Большинство символов Юникода могут быть представлены одним объектом </a:t>
            </a:r>
            <a:r>
              <a:rPr lang="ru-RU" dirty="0" err="1"/>
              <a:t>Char</a:t>
            </a:r>
            <a:r>
              <a:rPr lang="ru-RU" dirty="0"/>
              <a:t>, но символы, кодируемые как базовые символы, суррогатные пары и (или) последовательности несамостоятельных знаков, представлены несколькими объектами </a:t>
            </a:r>
            <a:r>
              <a:rPr lang="ru-RU" dirty="0" err="1"/>
              <a:t>Char</a:t>
            </a:r>
            <a:r>
              <a:rPr lang="ru-RU" dirty="0"/>
              <a:t>. По этой причине структура </a:t>
            </a:r>
            <a:r>
              <a:rPr lang="ru-RU" dirty="0" err="1"/>
              <a:t>Char</a:t>
            </a:r>
            <a:r>
              <a:rPr lang="ru-RU" dirty="0"/>
              <a:t> необязательно должна быть эквивалентна отдельному символу Юникода в объекте </a:t>
            </a:r>
            <a:r>
              <a:rPr lang="ru-RU" dirty="0" err="1">
                <a:hlinkClick r:id="rId3"/>
              </a:rPr>
              <a:t>String</a:t>
            </a:r>
            <a:r>
              <a:rPr lang="ru-RU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Литералы: </a:t>
            </a:r>
            <a:r>
              <a:rPr lang="en-US" dirty="0"/>
              <a:t>https://metanit.com/sharp/tutorial/2.26.php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пары: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char.ConvertFromUtf32(0x14476)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 разницу приведения и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ConvertFromUtf32(0x14476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ребятам рассказать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54FB4-9AC5-4C11-B42E-1A08A5DC6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Вместо управляющей последовательности \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 использовать константу 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Enviropment</a:t>
            </a:r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NewLine</a:t>
            </a:r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Она более универсальна, т.к. ее значение зависит от контекста и операционной системы, в которой запускается программа.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="1" dirty="0"/>
              <a:t>CR+LF</a:t>
            </a:r>
          </a:p>
          <a:p>
            <a:r>
              <a:rPr lang="ru-RU" dirty="0"/>
              <a:t>На механических </a:t>
            </a:r>
            <a:r>
              <a:rPr lang="ru-RU" dirty="0">
                <a:hlinkClick r:id="rId3" tooltip="Пишущая машинка"/>
              </a:rPr>
              <a:t>пишущих машинках</a:t>
            </a:r>
            <a:r>
              <a:rPr lang="ru-RU" dirty="0"/>
              <a:t> был рычаг, который возвращал каретку к левому краю страницы и прокручивал вал, подвигая бумагу вверх на строку. На </a:t>
            </a:r>
            <a:r>
              <a:rPr lang="ru-RU" dirty="0">
                <a:hlinkClick r:id="rId4" tooltip="Телетайп"/>
              </a:rPr>
              <a:t>телетайпах</a:t>
            </a:r>
            <a:r>
              <a:rPr lang="ru-RU" dirty="0"/>
              <a:t> и более поздних алфавитно-цифровых печатающих устройствах (АЦПУ) вместо каретки была головка, в </a:t>
            </a:r>
            <a:r>
              <a:rPr lang="ru-RU" dirty="0">
                <a:hlinkClick r:id="rId5" tooltip="Лазерный принтер"/>
              </a:rPr>
              <a:t>лазерных принтерах</a:t>
            </a:r>
            <a:r>
              <a:rPr lang="ru-RU" dirty="0"/>
              <a:t> она перестала быть материальной, но в термине </a:t>
            </a:r>
            <a:r>
              <a:rPr lang="ru-RU" i="1" dirty="0"/>
              <a:t>возврат каретки</a:t>
            </a:r>
            <a:r>
              <a:rPr lang="ru-RU" dirty="0"/>
              <a:t> всё это продолжали называть кареткой, чтобы его не менять. На телетайпах возврат каретки и подачу строки разделили, откуда традиция представления перевода строки как CR+LF перешла и к текстовым файлам. </a:t>
            </a:r>
            <a:endParaRPr 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понимать, что под «цифрой»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подразумеваются не только «арабские» цифры (0−9), но и цифры других языков (к примеру, </a:t>
            </a:r>
            <a:r>
              <a:rPr lang="hi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४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цифра 4 из хинди).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ShowCharInfo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('①');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ShowCharInfo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('¹');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ShowCharInfo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('⅓');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ShowCharInfo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hi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४');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ShowCharInfo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六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  <a:endParaRPr lang="ru-RU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Thread.CurrentThread.CurrentCulture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CultureInfo.GetCultureInfo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-TR");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 =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c1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char.ToUpper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(c); // 304 'İ'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c2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char.ToUpperInvariant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(c); // 73 ‘I’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Turkey Test</a:t>
            </a:r>
          </a:p>
          <a:p>
            <a:r>
              <a:rPr lang="en-US" dirty="0"/>
              <a:t>https://habr.com/ru/company/enterra/blog/237209/</a:t>
            </a:r>
          </a:p>
          <a:p>
            <a:endParaRPr lang="en-US" dirty="0"/>
          </a:p>
          <a:p>
            <a:r>
              <a:rPr lang="en-US" dirty="0"/>
              <a:t>Culture Names - https://www.csharp-examples.net/culture-names/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методы строки возвращают новую строку. Модифицировать существующую нельзя.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предназначен в основном для использования при упорядочивании или сортировке строк. Не следует использовать метод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проверки совпадения (то есть для явного поиска возвращаемого значения 0 безотносительно того, какая строка больше другой). Для определения совпадения двух строк следует использовать метод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String.Equals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StringComparison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Строки корректно работают</a:t>
            </a:r>
            <a:r>
              <a:rPr lang="ru-RU" baseline="0" dirty="0"/>
              <a:t> с несколькими потоками – если один из них изменит строку, строка в других потоках не поменяется.</a:t>
            </a:r>
          </a:p>
          <a:p>
            <a:pPr marL="228600" indent="-228600">
              <a:buAutoNum type="arabicPeriod"/>
            </a:pPr>
            <a:r>
              <a:rPr lang="ru-RU" baseline="0" dirty="0"/>
              <a:t>Если на строку ведут 2 ссылки, то изменение значения по одной из них не ведет к изменению значения, хранящегося по другой. Аналогично, если строка передана в метод как параметр, то она гарантировано не изменится после окончания его работы.</a:t>
            </a:r>
          </a:p>
          <a:p>
            <a:pPr marL="228600" indent="-228600">
              <a:buAutoNum type="arabicPeriod"/>
            </a:pPr>
            <a:r>
              <a:rPr lang="ru-RU" baseline="0" dirty="0"/>
              <a:t>Одинаковые строки можно удалять, ставя 2 ссылки на одну строку.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Размер</a:t>
            </a:r>
            <a:r>
              <a:rPr lang="ru-RU" baseline="0" dirty="0"/>
              <a:t> в памяти 10.000 * 10.000/2 * 2 = примерно 100.000.000</a:t>
            </a:r>
            <a:r>
              <a:rPr lang="ru-RU" dirty="0"/>
              <a:t>. </a:t>
            </a:r>
            <a:r>
              <a:rPr lang="ru-RU" baseline="0" dirty="0"/>
              <a:t> Поколение сборщика мусора 256 кб (по умолчанию, потом расширяется).</a:t>
            </a:r>
          </a:p>
          <a:p>
            <a:endParaRPr lang="ru-RU" baseline="0" dirty="0"/>
          </a:p>
          <a:p>
            <a:r>
              <a:rPr lang="ru-RU" baseline="0" dirty="0"/>
              <a:t>Для примера реально будет порядка 65 операций сборки мусора, т.к. приложение расширит размер кучи до 1.5 Мб.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Сборок мусора будет</a:t>
            </a:r>
            <a:r>
              <a:rPr lang="ru-RU" baseline="0" dirty="0"/>
              <a:t> намного меньше (только при превышении </a:t>
            </a:r>
            <a:r>
              <a:rPr lang="en-US" baseline="0" dirty="0"/>
              <a:t>Capacity)</a:t>
            </a:r>
            <a:r>
              <a:rPr lang="ru-RU" baseline="0" dirty="0"/>
              <a:t>.</a:t>
            </a:r>
            <a:endParaRPr lang="ru-RU" dirty="0"/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не выполняется объединения большого количества строк (например, в цикле), то снижение производительности этого кода, вероятно, будет незначительным. Это также относится к методам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String.Concat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String.Format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если самым важным является производительность, то для объединения строк всегда следует использовать класс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StringBuilder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следующем коде используется метод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Append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класса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StringBuilder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объединения строк без "эффекта цепочки" оператора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  <a:p>
            <a:r>
              <a:rPr lang="ru-RU" baseline="0" dirty="0"/>
              <a:t>Помнить о </a:t>
            </a:r>
            <a:r>
              <a:rPr lang="en-US" baseline="0" dirty="0"/>
              <a:t>Capacity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</a:t>
            </a:r>
            <a:r>
              <a:rPr lang="ru-RU" dirty="0">
                <a:solidFill>
                  <a:srgbClr val="464547"/>
                </a:solidFill>
                <a:latin typeface="Oswald Regular" panose="02000503000000000000" pitchFamily="2" charset="-52"/>
              </a:rPr>
              <a:t>2020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215321"/>
            <a:ext cx="6800240" cy="826380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cap="small" dirty="0">
                <a:latin typeface="Oswald Regular" panose="02000503000000000000" pitchFamily="2" charset="-52"/>
              </a:rPr>
              <a:t>SYMBOLS &amp;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7200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04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Потокобезопасность</a:t>
            </a:r>
            <a:endParaRPr lang="ru-RU" dirty="0"/>
          </a:p>
          <a:p>
            <a:r>
              <a:rPr lang="ru-RU" dirty="0"/>
              <a:t>Неизменность</a:t>
            </a:r>
          </a:p>
          <a:p>
            <a:r>
              <a:rPr lang="ru-RU" dirty="0"/>
              <a:t>Сокращение затрат памяти (интернирование)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Строки – неизменяемые объекты!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3527104"/>
            <a:ext cx="3429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902843"/>
            <a:ext cx="3438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каждой модификации строки создается отдельный объект</a:t>
            </a:r>
          </a:p>
          <a:p>
            <a:r>
              <a:rPr lang="ru-RU" dirty="0"/>
              <a:t>Сколько строк будет создано?</a:t>
            </a:r>
          </a:p>
          <a:p>
            <a:r>
              <a:rPr lang="ru-RU" dirty="0"/>
              <a:t>Сколько памяти будет занято?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Неправильная модификация строк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0263" y="1905001"/>
            <a:ext cx="1970087" cy="197008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1" y="3298410"/>
            <a:ext cx="356235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1" y="5257800"/>
            <a:ext cx="4181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сложения большого числа разных строк используйте класс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StringBuilder</a:t>
            </a:r>
            <a:r>
              <a:rPr lang="en-US" dirty="0"/>
              <a:t>: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модификация строк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2466975"/>
            <a:ext cx="5362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8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55832"/>
              </p:ext>
            </p:extLst>
          </p:nvPr>
        </p:nvGraphicFramePr>
        <p:xfrm>
          <a:off x="469900" y="1438275"/>
          <a:ext cx="9690290" cy="41358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Число слов</a:t>
                      </a:r>
                    </a:p>
                  </a:txBody>
                  <a:tcPr marL="122409" marR="12240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Длина</a:t>
                      </a:r>
                    </a:p>
                  </a:txBody>
                  <a:tcPr marL="122409" marR="12240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String</a:t>
                      </a:r>
                    </a:p>
                  </a:txBody>
                  <a:tcPr marL="122409" marR="12240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err="1"/>
                        <a:t>StringBuilder</a:t>
                      </a:r>
                      <a:endParaRPr lang="en-US" dirty="0"/>
                    </a:p>
                  </a:txBody>
                  <a:tcPr marL="122409" marR="12240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String</a:t>
                      </a:r>
                    </a:p>
                  </a:txBody>
                  <a:tcPr marL="122409" marR="12240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err="1"/>
                        <a:t>StringBuilder</a:t>
                      </a:r>
                      <a:endParaRPr lang="en-US" dirty="0"/>
                    </a:p>
                  </a:txBody>
                  <a:tcPr marL="122409" marR="12240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0.163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0.22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32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4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20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0.252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0.373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96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25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0.336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0.39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150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96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6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30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0.464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rgbClr val="464547"/>
                          </a:solidFill>
                        </a:rPr>
                        <a:t>0.463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210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96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7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35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0.565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67" kern="1200" dirty="0">
                          <a:solidFill>
                            <a:srgbClr val="464547"/>
                          </a:solidFill>
                          <a:latin typeface="+mn-lt"/>
                          <a:ea typeface="+mn-ea"/>
                          <a:cs typeface="+mn-cs"/>
                        </a:rPr>
                        <a:t>0.591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280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224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75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1.779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1.125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1 200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480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20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100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2.697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1.354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2 100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480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25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125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3.811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1.571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3 250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480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50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250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11.45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3.03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12 750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992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/>
                        <a:t>90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450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/>
                        <a:t>32.13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5.419</a:t>
                      </a:r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40 950</a:t>
                      </a:r>
                      <a:endParaRPr lang="ru-RU" dirty="0"/>
                    </a:p>
                  </a:txBody>
                  <a:tcPr marL="122409" marR="122409"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2 016</a:t>
                      </a:r>
                      <a:endParaRPr lang="ru-R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122409" marR="122409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Сравнение </a:t>
            </a:r>
            <a:r>
              <a:rPr lang="en-US"/>
              <a:t>String </a:t>
            </a:r>
            <a:r>
              <a:rPr lang="ru-RU"/>
              <a:t>и </a:t>
            </a:r>
            <a:r>
              <a:rPr lang="en-US"/>
              <a:t>StringBuilder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15535" y="1030523"/>
            <a:ext cx="25571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b="1" cap="all" dirty="0">
                <a:solidFill>
                  <a:schemeClr val="bg1"/>
                </a:solidFill>
              </a:rPr>
              <a:t>Время выполнения</a:t>
            </a:r>
            <a:endParaRPr lang="en-US" b="1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7154" y="1030523"/>
            <a:ext cx="22493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b="1" cap="all" dirty="0">
                <a:solidFill>
                  <a:schemeClr val="bg1"/>
                </a:solidFill>
              </a:rPr>
              <a:t>Затраты памяти</a:t>
            </a:r>
            <a:endParaRPr lang="en-US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9569"/>
              </p:ext>
            </p:extLst>
          </p:nvPr>
        </p:nvGraphicFramePr>
        <p:xfrm>
          <a:off x="469900" y="1438275"/>
          <a:ext cx="11118850" cy="47215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2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Метод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Действие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Length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 строки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Capacity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Емкость строки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Append()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Добавляет строку или текстовое представление объекта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AppendFormat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Добавляет форматированную строку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Insert</a:t>
                      </a: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ru-RU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Вставляет подстроку в строку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Remove()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Удаляет символы из текущей строки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Replace()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Заменяет в строке все вхождения подстроки на какой-либо другой текст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ToString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Преобразует в строку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и свойства класса </a:t>
            </a:r>
            <a:r>
              <a:rPr lang="en-US"/>
              <a:t>StringBuilder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03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Литеральные строки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сложение строк – не преступление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2" y="2197885"/>
            <a:ext cx="344805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582" y="4375131"/>
            <a:ext cx="94678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Строка, помеченная </a:t>
            </a:r>
            <a:r>
              <a:rPr lang="en-US" dirty="0"/>
              <a:t>@</a:t>
            </a:r>
            <a:r>
              <a:rPr lang="ru-RU" dirty="0"/>
              <a:t>, воспринимается буквально, без учета управляющих символов: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Буквальные строки (оператор </a:t>
            </a:r>
            <a:r>
              <a:rPr lang="en-US" dirty="0"/>
              <a:t>@</a:t>
            </a:r>
            <a:r>
              <a:rPr lang="ru-RU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09" y="2424547"/>
            <a:ext cx="7924800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5" y="5164282"/>
            <a:ext cx="1045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Поскольку 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ru-RU" sz="2000" dirty="0"/>
              <a:t> считается обычным символом, </a:t>
            </a:r>
            <a:r>
              <a:rPr lang="en-US" sz="2000" dirty="0"/>
              <a:t>escape-</a:t>
            </a:r>
            <a:r>
              <a:rPr lang="ru-RU" sz="2000" dirty="0"/>
              <a:t>последовательности не работают.</a:t>
            </a:r>
          </a:p>
          <a:p>
            <a:r>
              <a:rPr lang="ru-RU" sz="2000" dirty="0"/>
              <a:t>Для вывода знака кавычки 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ru-RU" sz="2000" dirty="0"/>
              <a:t> её следует задублировать: 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""</a:t>
            </a:r>
            <a:endParaRPr lang="en-US" sz="20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4704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13" y="1288184"/>
            <a:ext cx="6000750" cy="1362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1828800" y="1143001"/>
            <a:ext cx="8534400" cy="4983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ru-RU" sz="3200" dirty="0">
              <a:solidFill>
                <a:srgbClr val="002060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733800"/>
            <a:ext cx="6899449" cy="1998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806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9900" y="1438275"/>
          <a:ext cx="11118851" cy="40442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03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Параметр</a:t>
                      </a:r>
                      <a:endParaRPr lang="en-US" sz="2400" b="1" dirty="0">
                        <a:latin typeface="Times New Roman"/>
                        <a:ea typeface="Times-Roman"/>
                      </a:endParaRPr>
                    </a:p>
                  </a:txBody>
                  <a:tcPr marL="90153" marR="9015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Формат</a:t>
                      </a:r>
                      <a:endParaRPr lang="en-US" sz="2400" b="1" dirty="0">
                        <a:latin typeface="Times New Roman"/>
                        <a:ea typeface="Times-Roman"/>
                      </a:endParaRPr>
                    </a:p>
                  </a:txBody>
                  <a:tcPr marL="90153" marR="901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C,</a:t>
                      </a:r>
                      <a:r>
                        <a:rPr lang="en-US" sz="2400" baseline="0" dirty="0"/>
                        <a:t> c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Финансовый (</a:t>
                      </a:r>
                      <a:r>
                        <a:rPr lang="en-US" sz="2400" dirty="0"/>
                        <a:t>$</a:t>
                      </a:r>
                      <a:r>
                        <a:rPr lang="en-US" sz="2400" baseline="0" dirty="0"/>
                        <a:t>, €, ₽</a:t>
                      </a:r>
                      <a:r>
                        <a:rPr lang="ru-RU" sz="2400" baseline="0" dirty="0"/>
                        <a:t>)</a:t>
                      </a:r>
                      <a:endParaRPr lang="ru-RU" sz="2400" dirty="0"/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D, d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Целочисленный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E, e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Экспоненциальный (научный)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F, f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Вещественный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G, g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числовой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N, n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Стандартное форматирование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P, p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Процентный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X, x</a:t>
                      </a:r>
                      <a:endParaRPr lang="ru-RU" sz="2400" dirty="0"/>
                    </a:p>
                  </a:txBody>
                  <a:tcPr marL="120204" marR="120204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Шестнадцатеричный</a:t>
                      </a:r>
                    </a:p>
                  </a:txBody>
                  <a:tcPr marL="120204" marR="12020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форматирования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3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форматирования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9992" y="3581401"/>
            <a:ext cx="5648865" cy="20699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831" y="1355923"/>
            <a:ext cx="6915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Форматирование строк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9900" y="1438275"/>
          <a:ext cx="11118850" cy="3139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457189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Описатель формата</a:t>
                      </a:r>
                    </a:p>
                  </a:txBody>
                  <a:tcPr marL="14499" marR="14499" marT="5465" marB="5465" anchor="ctr"/>
                </a:tc>
                <a:tc>
                  <a:txBody>
                    <a:bodyPr/>
                    <a:lstStyle/>
                    <a:p>
                      <a:pPr marL="0" marR="0" algn="l" defTabSz="457189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14499" marR="14499" marT="5465" marB="54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Знак-заместитель</a:t>
                      </a:r>
                      <a:r>
                        <a:rPr lang="ru-RU" sz="2400" baseline="0" dirty="0"/>
                        <a:t> нуля</a:t>
                      </a:r>
                      <a:endParaRPr lang="ru-RU" sz="2400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</a:t>
                      </a:r>
                      <a:endParaRPr lang="ru-RU" sz="2400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Заместитель</a:t>
                      </a:r>
                      <a:r>
                        <a:rPr lang="ru-RU" sz="2400" baseline="0" dirty="0"/>
                        <a:t> цифры</a:t>
                      </a:r>
                      <a:endParaRPr lang="ru-RU" sz="2400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Разделитель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,</a:t>
                      </a:r>
                      <a:endParaRPr lang="ru-RU" sz="2400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Разделитель</a:t>
                      </a:r>
                      <a:r>
                        <a:rPr lang="ru-RU" sz="2400" baseline="0" dirty="0"/>
                        <a:t> групп и масштабирование чисел</a:t>
                      </a:r>
                      <a:endParaRPr lang="ru-RU" sz="2400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</a:t>
                      </a:r>
                      <a:r>
                        <a:rPr lang="ru-RU" sz="2400" dirty="0"/>
                        <a:t>строка</a:t>
                      </a:r>
                      <a:r>
                        <a:rPr lang="en-US" sz="2400" dirty="0"/>
                        <a:t>'</a:t>
                      </a:r>
                      <a:endParaRPr lang="ru-RU" sz="2400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Разделитель строк-литералов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;</a:t>
                      </a:r>
                      <a:endParaRPr lang="ru-RU" sz="2400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Разделитель секций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Настройки форматирования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7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расширенного форматирования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5310" y="4419209"/>
            <a:ext cx="7130049" cy="148715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0050" y="1375642"/>
            <a:ext cx="7829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форматирования даты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" y="1304203"/>
            <a:ext cx="7019925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873" y="1711805"/>
            <a:ext cx="4009293" cy="37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63033"/>
              </p:ext>
            </p:extLst>
          </p:nvPr>
        </p:nvGraphicFramePr>
        <p:xfrm>
          <a:off x="469900" y="1438275"/>
          <a:ext cx="11118850" cy="413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Описатель формата</a:t>
                      </a:r>
                      <a:endParaRPr lang="en-US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 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ddd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dddd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fff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ffff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Доли секунд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 FF  FFF  FFFF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Доли секунд (без</a:t>
                      </a:r>
                      <a:r>
                        <a:rPr lang="ru-RU" baseline="0" dirty="0"/>
                        <a:t> нулей)</a:t>
                      </a:r>
                      <a:endParaRPr lang="ru-RU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  </a:t>
                      </a:r>
                      <a:r>
                        <a:rPr lang="en-US" dirty="0" err="1"/>
                        <a:t>hh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Часы в</a:t>
                      </a:r>
                      <a:r>
                        <a:rPr lang="ru-RU" baseline="0" dirty="0"/>
                        <a:t> 12-часовом формате</a:t>
                      </a:r>
                      <a:endParaRPr lang="ru-RU" dirty="0"/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  HH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Часы в 24-часовом формате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  mm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Минуты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  MM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Месяц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 </a:t>
                      </a:r>
                      <a:r>
                        <a:rPr lang="en-US" dirty="0" err="1"/>
                        <a:t>ss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Секунды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 </a:t>
                      </a:r>
                      <a:r>
                        <a:rPr lang="en-US" dirty="0" err="1"/>
                        <a:t>yy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yyy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yyyy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Год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</a:t>
                      </a:r>
                      <a:r>
                        <a:rPr lang="en-US" baseline="0" dirty="0"/>
                        <a:t> ZZ  ZZZ</a:t>
                      </a:r>
                      <a:endParaRPr lang="ru-RU" dirty="0"/>
                    </a:p>
                  </a:txBody>
                  <a:tcPr marL="121297" marR="12129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Смещение времени</a:t>
                      </a:r>
                    </a:p>
                  </a:txBody>
                  <a:tcPr marL="121297" marR="12129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форматирования даты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настройки форматирования даты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744" y="1277360"/>
            <a:ext cx="7019925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1607129"/>
            <a:ext cx="3262494" cy="21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4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 строк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5116" y="283320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500" y="1491529"/>
            <a:ext cx="8143875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59" y="3262745"/>
            <a:ext cx="981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необходимо вывести в строку фигурные скобки, их нужно задублировать: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{{..}}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59" y="3924897"/>
            <a:ext cx="883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Интерполяция совместима с буквальными строками: </a:t>
            </a:r>
            <a:r>
              <a:rPr lang="en-US" b="1" dirty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$@"C:\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{fileName}</a:t>
            </a:r>
            <a:r>
              <a:rPr lang="en-US" b="1" dirty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.txt"</a:t>
            </a:r>
          </a:p>
        </p:txBody>
      </p:sp>
    </p:spTree>
    <p:extLst>
      <p:ext uri="{BB962C8B-B14F-4D97-AF65-F5344CB8AC3E}">
        <p14:creationId xmlns:p14="http://schemas.microsoft.com/office/powerpoint/2010/main" val="73752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Символы в </a:t>
            </a:r>
            <a:r>
              <a:rPr lang="en-US" dirty="0"/>
              <a:t>.NET </a:t>
            </a:r>
            <a:r>
              <a:rPr lang="ru-RU" dirty="0"/>
              <a:t>представлены структурами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</a:t>
            </a:r>
            <a:r>
              <a:rPr lang="ru-RU" dirty="0"/>
              <a:t>, содержащими 16-битное </a:t>
            </a:r>
            <a:r>
              <a:rPr lang="ru-RU" dirty="0" err="1"/>
              <a:t>беззнаковое</a:t>
            </a:r>
            <a:r>
              <a:rPr lang="ru-RU" dirty="0"/>
              <a:t> число: код символа из таблицы </a:t>
            </a:r>
            <a:r>
              <a:rPr lang="en-US" dirty="0"/>
              <a:t>Unicode</a:t>
            </a:r>
            <a:r>
              <a:rPr lang="ru-RU" dirty="0"/>
              <a:t>;</a:t>
            </a:r>
          </a:p>
          <a:p>
            <a:r>
              <a:rPr lang="ru-RU" dirty="0"/>
              <a:t>Некоторые символы таблицы </a:t>
            </a:r>
            <a:r>
              <a:rPr lang="en-US" dirty="0"/>
              <a:t>Unicode (</a:t>
            </a:r>
            <a:r>
              <a:rPr lang="ru-RU" dirty="0"/>
              <a:t>например, суррогатные пары) записываются последовательностью из нескольких структур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</a:t>
            </a:r>
            <a:r>
              <a:rPr lang="ru-RU" dirty="0"/>
              <a:t>;</a:t>
            </a:r>
          </a:p>
          <a:p>
            <a:r>
              <a:rPr lang="ru-RU" dirty="0"/>
              <a:t>Для создания объекта символа применяются апострофы</a:t>
            </a:r>
            <a:r>
              <a:rPr lang="en-US" dirty="0"/>
              <a:t> </a:t>
            </a:r>
            <a:r>
              <a:rPr lang="ru-RU" dirty="0"/>
              <a:t>и один из способов:</a:t>
            </a:r>
            <a:endParaRPr lang="en-US" dirty="0"/>
          </a:p>
          <a:p>
            <a:pPr lvl="1"/>
            <a:r>
              <a:rPr lang="ru-RU" dirty="0"/>
              <a:t>По образцу:</a:t>
            </a:r>
            <a:br>
              <a:rPr lang="ru-RU" dirty="0"/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 a = 'A';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ru-RU" dirty="0"/>
              <a:t>По шестнадцатеричному коду:</a:t>
            </a:r>
            <a:br>
              <a:rPr lang="ru-RU" dirty="0"/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 b = '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u0041';</a:t>
            </a:r>
            <a:endParaRPr lang="ru-RU" dirty="0"/>
          </a:p>
          <a:p>
            <a:pPr lvl="1"/>
            <a:r>
              <a:rPr lang="en-US" dirty="0"/>
              <a:t>Escape-</a:t>
            </a:r>
            <a:r>
              <a:rPr lang="ru-RU" dirty="0"/>
              <a:t>последовательность (управляющий символ):</a:t>
            </a:r>
            <a:br>
              <a:rPr lang="ru-RU" dirty="0"/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 c = '\n';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ru-RU" dirty="0"/>
              <a:t>Приведение числа — кода символа — к типу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</a:t>
            </a:r>
            <a:r>
              <a:rPr lang="ru-RU" dirty="0"/>
              <a:t>:</a:t>
            </a:r>
            <a:br>
              <a:rPr lang="ru-RU" dirty="0"/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 c =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char)65;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ru-RU" dirty="0">
                <a:ea typeface="PT Mono" panose="02060509020205020204" pitchFamily="49" charset="-52"/>
              </a:rPr>
              <a:t>К символам применимы операции сложения и вычитания.</a:t>
            </a:r>
          </a:p>
          <a:p>
            <a:r>
              <a:rPr lang="ru-RU" dirty="0"/>
              <a:t>Глубоко: </a:t>
            </a:r>
            <a:r>
              <a:rPr lang="en-US" dirty="0"/>
              <a:t>https://habr.com/ru/post/193048/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4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57452"/>
              </p:ext>
            </p:extLst>
          </p:nvPr>
        </p:nvGraphicFramePr>
        <p:xfrm>
          <a:off x="536575" y="1228068"/>
          <a:ext cx="11118850" cy="49530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7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+mn-lt"/>
                          <a:ea typeface="+mn-ea"/>
                        </a:rPr>
                        <a:t>Символ</a:t>
                      </a:r>
                      <a:endParaRPr lang="en-US" sz="2800" b="1" dirty="0"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dirty="0"/>
                        <a:t>Значение</a:t>
                      </a:r>
                      <a:endParaRPr lang="en-US" sz="2800" b="1" dirty="0"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\n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Перевод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строки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\r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64547"/>
                          </a:solidFill>
                        </a:rPr>
                        <a:t>Возврат каретки</a:t>
                      </a:r>
                      <a:endParaRPr lang="en-US" sz="240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\t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Горизонтальная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табуляция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\\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Обратная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косая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черта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\'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Апостроф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\"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Кавычки</a:t>
                      </a:r>
                      <a:endParaRPr lang="en-US" sz="2400" b="1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\a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Звуковой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сигнал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6348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\b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Возврат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на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шаг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назад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69012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64547"/>
                          </a:solidFill>
                        </a:rPr>
                        <a:t>\f</a:t>
                      </a:r>
                      <a:endParaRPr lang="en-US" sz="240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Перевод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страницы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96915"/>
                  </a:ext>
                </a:extLst>
              </a:tr>
              <a:tr h="44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\v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Вертикальная</a:t>
                      </a:r>
                      <a:r>
                        <a:rPr lang="en-US" sz="2400" dirty="0">
                          <a:solidFill>
                            <a:srgbClr val="464547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64547"/>
                          </a:solidFill>
                        </a:rPr>
                        <a:t>табуляция</a:t>
                      </a:r>
                      <a:endParaRPr lang="en-US" sz="2400" dirty="0">
                        <a:solidFill>
                          <a:srgbClr val="464547"/>
                        </a:solidFill>
                        <a:latin typeface="Times New Roman"/>
                        <a:ea typeface="Times-Roman"/>
                      </a:endParaRPr>
                    </a:p>
                  </a:txBody>
                  <a:tcPr marL="107602" marR="10760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745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Управляющие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4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2"/>
          <p:cNvGraphicFramePr>
            <a:graphicFrameLocks noGrp="1"/>
          </p:cNvGraphicFramePr>
          <p:nvPr>
            <p:ph idx="1"/>
          </p:nvPr>
        </p:nvGraphicFramePr>
        <p:xfrm>
          <a:off x="469900" y="1168111"/>
          <a:ext cx="11118611" cy="41011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Метод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Действие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IsDigit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является цифрой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IsLetter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является буквой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kern="1200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IsNumber</a:t>
                      </a:r>
                      <a:r>
                        <a:rPr kumimoji="0" lang="en-US" sz="2000" b="1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+mn-cs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Символ является числом</a:t>
                      </a:r>
                      <a:endParaRPr kumimoji="0" lang="ru-RU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IsPunctuation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является знаком пунктуации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IsSeparator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является разделителем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IsLower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относится к нижнему регистру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IsUpper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Символ относится к верхнему регистру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ToLower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Преобразование к нижнему регистру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ToUpper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Преобразование к верхнему регистру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17470" marR="11747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методы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Char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77" y="5351318"/>
            <a:ext cx="7200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Представляют собой неизменяемые последовательности символов;</a:t>
            </a:r>
          </a:p>
          <a:p>
            <a:r>
              <a:rPr lang="ru-RU" dirty="0"/>
              <a:t>Не существует способа изменить строку или её часть;</a:t>
            </a:r>
          </a:p>
          <a:p>
            <a:r>
              <a:rPr lang="ru-RU" dirty="0"/>
              <a:t>За хранение отвечает класс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dirty="0"/>
              <a:t>;</a:t>
            </a:r>
          </a:p>
          <a:p>
            <a:r>
              <a:rPr lang="ru-RU" dirty="0"/>
              <a:t>Для создания объекта строки применяются следующие способы:</a:t>
            </a:r>
          </a:p>
          <a:p>
            <a:pPr lvl="1"/>
            <a:r>
              <a:rPr lang="ru-RU" dirty="0"/>
              <a:t>Явное создание по образцу при помощи кавычек;</a:t>
            </a:r>
          </a:p>
          <a:p>
            <a:pPr lvl="1"/>
            <a:r>
              <a:rPr lang="ru-RU" dirty="0"/>
              <a:t>Конструктор класса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Метод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ToString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en-US" dirty="0"/>
              <a:t> </a:t>
            </a:r>
            <a:r>
              <a:rPr lang="ru-RU" dirty="0"/>
              <a:t>объекта любого класса;</a:t>
            </a:r>
          </a:p>
          <a:p>
            <a:r>
              <a:rPr lang="ru-RU" dirty="0"/>
              <a:t>Строка может содержать суррогатные пары, записанные при помощи управляющей последовательности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\U</a:t>
            </a:r>
            <a:r>
              <a:rPr lang="en-US" dirty="0"/>
              <a:t> (</a:t>
            </a:r>
            <a:r>
              <a:rPr lang="ru-RU" dirty="0"/>
              <a:t>например,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"\U0001D11E"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026" y="1438275"/>
            <a:ext cx="6738324" cy="45116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Способы создания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6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77857"/>
              </p:ext>
            </p:extLst>
          </p:nvPr>
        </p:nvGraphicFramePr>
        <p:xfrm>
          <a:off x="469900" y="1438275"/>
          <a:ext cx="11438082" cy="41097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Метод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Действие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Length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Свойство, возвращает длину строки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число объектов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char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Contains()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Проверяет, содержится ли в строке подстрока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Compare()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Сравнивает две строки (меньше/больше/равны)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2968602737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Equals()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Сравнивает две строки на равенство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768322850"/>
                  </a:ext>
                </a:extLst>
              </a:tr>
              <a:tr h="4137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Format()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Позволяет задать форматирование строки.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Insert()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Вставляет в строку подстроку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Remove()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Удаляет из строки символы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3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Replace()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Заменяет в строке все вхождения подстроки на какой-либо другой текст</a:t>
                      </a:r>
                      <a:endParaRPr kumimoji="0" lang="ru-RU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Substring()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Вырезает из строки подстроку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Ключевые свойства и 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00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739122"/>
              </p:ext>
            </p:extLst>
          </p:nvPr>
        </p:nvGraphicFramePr>
        <p:xfrm>
          <a:off x="469900" y="1438275"/>
          <a:ext cx="11157527" cy="4480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Метод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Действие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StartsWith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Проверяет, начинается ли строка с подстроки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323518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EndsWith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Проверяет, заканчивается ли строка на</a:t>
                      </a:r>
                      <a:r>
                        <a:rPr lang="ru-RU" sz="2000" kern="1200" baseline="0" dirty="0">
                          <a:effectLst/>
                        </a:rPr>
                        <a:t> </a:t>
                      </a:r>
                      <a:r>
                        <a:rPr lang="ru-RU" sz="2000" kern="1200" dirty="0">
                          <a:effectLst/>
                        </a:rPr>
                        <a:t>подстроку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2409" marR="122409" horzOverflow="overflow"/>
                </a:tc>
                <a:extLst>
                  <a:ext uri="{0D108BD9-81ED-4DB2-BD59-A6C34878D82A}">
                    <a16:rowId xmlns:a16="http://schemas.microsoft.com/office/drawing/2014/main" val="1823665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ToCharArray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Конвертирует строку к массиву символов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ToUpper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Переводит все символы строки в верхний регистр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 т. ч. символы национальных алфавитов).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ToLower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Переводит все символы строки в нижний регистр. Корректно работает в том числе и с русскими символами.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Trim()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Удаляет из начала и конца строки пробельные, либо другие спецсимволы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IndexOf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Определяет номер позиции первого вхождения подстроки в строку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LastIndexOf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T Mono" panose="02060509020205020204" pitchFamily="49" charset="-52"/>
                        <a:ea typeface="PT Mono" panose="02060509020205020204" pitchFamily="49" charset="-52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Определяет номер позиции последнего вхождения подстроки в строку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3543" marR="12354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Ключевые свойства и 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325678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12221</TotalTime>
  <Words>2018</Words>
  <Application>Microsoft Office PowerPoint</Application>
  <PresentationFormat>Широкоэкранный</PresentationFormat>
  <Paragraphs>370</Paragraphs>
  <Slides>26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Oswald Regular</vt:lpstr>
      <vt:lpstr>PT Mono</vt:lpstr>
      <vt:lpstr>Times New Roman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Символы</vt:lpstr>
      <vt:lpstr>Управляющие символы</vt:lpstr>
      <vt:lpstr>Ключевые методы типа Char</vt:lpstr>
      <vt:lpstr>Строки</vt:lpstr>
      <vt:lpstr>Способы создания строки</vt:lpstr>
      <vt:lpstr>Ключевые свойства и методы</vt:lpstr>
      <vt:lpstr>Ключевые свойства и методы</vt:lpstr>
      <vt:lpstr>Строки – неизменяемые объекты!</vt:lpstr>
      <vt:lpstr>Неправильная модификация строк</vt:lpstr>
      <vt:lpstr>Правильная модификация строк</vt:lpstr>
      <vt:lpstr>Сравнение String и StringBuilder</vt:lpstr>
      <vt:lpstr>Методы и свойства класса StringBuilder</vt:lpstr>
      <vt:lpstr>Когда сложение строк – не преступление</vt:lpstr>
      <vt:lpstr>Буквальные строки (оператор @)</vt:lpstr>
      <vt:lpstr>Форматирование строк</vt:lpstr>
      <vt:lpstr>Параметры форматирования</vt:lpstr>
      <vt:lpstr>Пример форматирования</vt:lpstr>
      <vt:lpstr>Настройки форматирования</vt:lpstr>
      <vt:lpstr>Пример расширенного форматирования</vt:lpstr>
      <vt:lpstr>Пример форматирования даты</vt:lpstr>
      <vt:lpstr>Настройки форматирования даты</vt:lpstr>
      <vt:lpstr>Пример настройки форматирования даты</vt:lpstr>
      <vt:lpstr>Интерполяция строк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Dmitry Vereskun</dc:creator>
  <cp:lastModifiedBy>Anton Pudikov</cp:lastModifiedBy>
  <cp:revision>345</cp:revision>
  <cp:lastPrinted>2015-07-29T15:20:55Z</cp:lastPrinted>
  <dcterms:created xsi:type="dcterms:W3CDTF">2015-06-23T10:29:18Z</dcterms:created>
  <dcterms:modified xsi:type="dcterms:W3CDTF">2020-05-25T16:58:34Z</dcterms:modified>
</cp:coreProperties>
</file>