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40"/>
  </p:notesMasterIdLst>
  <p:handoutMasterIdLst>
    <p:handoutMasterId r:id="rId41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8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9" r:id="rId37"/>
    <p:sldId id="490" r:id="rId38"/>
    <p:sldId id="277" r:id="rId39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B1A6-CCF7-4D13-8396-93987A18FA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ADBCB5F-7B8A-402A-8541-2BFDFEB39488}">
      <dgm:prSet phldrT="[Text]"/>
      <dgm:spPr/>
      <dgm:t>
        <a:bodyPr/>
        <a:lstStyle/>
        <a:p>
          <a:r>
            <a:rPr lang="en-US" dirty="0"/>
            <a:t>S</a:t>
          </a:r>
          <a:endParaRPr lang="ru-RU" dirty="0"/>
        </a:p>
      </dgm:t>
    </dgm:pt>
    <dgm:pt modelId="{16C2DEB5-7FB8-493F-8D6B-35E72AF34221}" type="parTrans" cxnId="{41709575-BEFD-45BF-A091-3F20E8A72472}">
      <dgm:prSet/>
      <dgm:spPr/>
      <dgm:t>
        <a:bodyPr/>
        <a:lstStyle/>
        <a:p>
          <a:endParaRPr lang="ru-RU"/>
        </a:p>
      </dgm:t>
    </dgm:pt>
    <dgm:pt modelId="{A0BEC939-D85A-4F9F-9B0B-FC6149289961}" type="sibTrans" cxnId="{41709575-BEFD-45BF-A091-3F20E8A72472}">
      <dgm:prSet/>
      <dgm:spPr/>
      <dgm:t>
        <a:bodyPr/>
        <a:lstStyle/>
        <a:p>
          <a:endParaRPr lang="ru-RU"/>
        </a:p>
      </dgm:t>
    </dgm:pt>
    <dgm:pt modelId="{0F01207C-D25B-4AF5-9E31-50275D5DFDC5}">
      <dgm:prSet phldrT="[Text]"/>
      <dgm:spPr/>
      <dgm:t>
        <a:bodyPr/>
        <a:lstStyle/>
        <a:p>
          <a:r>
            <a:rPr lang="en-US" dirty="0">
              <a:noFill/>
            </a:rPr>
            <a:t> </a:t>
          </a:r>
          <a:r>
            <a:rPr lang="en-US" dirty="0"/>
            <a:t>SRP </a:t>
          </a:r>
          <a:r>
            <a:rPr lang="ru-RU" dirty="0"/>
            <a:t>—</a:t>
          </a:r>
          <a:r>
            <a:rPr lang="en-US" dirty="0"/>
            <a:t> Single Responsibility Principle</a:t>
          </a:r>
          <a:endParaRPr lang="ru-RU" dirty="0"/>
        </a:p>
      </dgm:t>
    </dgm:pt>
    <dgm:pt modelId="{72A4E2B6-BFB1-4737-A692-C17EA4493D5E}" type="parTrans" cxnId="{80CF8106-F452-4318-9B5F-224078260057}">
      <dgm:prSet/>
      <dgm:spPr/>
      <dgm:t>
        <a:bodyPr/>
        <a:lstStyle/>
        <a:p>
          <a:endParaRPr lang="ru-RU"/>
        </a:p>
      </dgm:t>
    </dgm:pt>
    <dgm:pt modelId="{FCA794EF-3BE6-46C6-89D8-9C6EBC774750}" type="sibTrans" cxnId="{80CF8106-F452-4318-9B5F-224078260057}">
      <dgm:prSet/>
      <dgm:spPr/>
      <dgm:t>
        <a:bodyPr/>
        <a:lstStyle/>
        <a:p>
          <a:endParaRPr lang="ru-RU"/>
        </a:p>
      </dgm:t>
    </dgm:pt>
    <dgm:pt modelId="{10251FBF-5FFE-4CA3-B9E1-CFEA8A3D5468}">
      <dgm:prSet phldrT="[Text]"/>
      <dgm:spPr/>
      <dgm:t>
        <a:bodyPr/>
        <a:lstStyle/>
        <a:p>
          <a:r>
            <a:rPr lang="en-US" dirty="0"/>
            <a:t>O</a:t>
          </a:r>
          <a:endParaRPr lang="ru-RU" dirty="0"/>
        </a:p>
      </dgm:t>
    </dgm:pt>
    <dgm:pt modelId="{8B10E15D-18A7-4EBB-9B35-73A01A8F3F4A}" type="parTrans" cxnId="{016B04CA-3820-4B77-8F5C-3983E0F1A282}">
      <dgm:prSet/>
      <dgm:spPr/>
      <dgm:t>
        <a:bodyPr/>
        <a:lstStyle/>
        <a:p>
          <a:endParaRPr lang="ru-RU"/>
        </a:p>
      </dgm:t>
    </dgm:pt>
    <dgm:pt modelId="{AA846DC7-7219-44A6-BA49-17F1D3364FD2}" type="sibTrans" cxnId="{016B04CA-3820-4B77-8F5C-3983E0F1A282}">
      <dgm:prSet/>
      <dgm:spPr/>
      <dgm:t>
        <a:bodyPr/>
        <a:lstStyle/>
        <a:p>
          <a:endParaRPr lang="ru-RU"/>
        </a:p>
      </dgm:t>
    </dgm:pt>
    <dgm:pt modelId="{8BF8801A-FC21-43D5-9E60-600520F687A6}">
      <dgm:prSet phldrT="[Text]"/>
      <dgm:spPr/>
      <dgm:t>
        <a:bodyPr/>
        <a:lstStyle/>
        <a:p>
          <a:r>
            <a:rPr lang="en-US" dirty="0">
              <a:noFill/>
            </a:rPr>
            <a:t> </a:t>
          </a:r>
          <a:r>
            <a:rPr lang="en-US" dirty="0"/>
            <a:t>OCP </a:t>
          </a:r>
          <a:r>
            <a:rPr lang="ru-RU" dirty="0"/>
            <a:t>—</a:t>
          </a:r>
          <a:r>
            <a:rPr lang="en-US" dirty="0"/>
            <a:t> Open/Closed Principle</a:t>
          </a:r>
          <a:endParaRPr lang="ru-RU" dirty="0"/>
        </a:p>
      </dgm:t>
    </dgm:pt>
    <dgm:pt modelId="{7162B6ED-6E4E-4F12-8455-78A34D1B7E7B}" type="parTrans" cxnId="{39047357-F470-40CC-B17F-F17BDD9B7C8B}">
      <dgm:prSet/>
      <dgm:spPr/>
      <dgm:t>
        <a:bodyPr/>
        <a:lstStyle/>
        <a:p>
          <a:endParaRPr lang="ru-RU"/>
        </a:p>
      </dgm:t>
    </dgm:pt>
    <dgm:pt modelId="{9D94C767-F697-42EE-99DD-120BFFC7E724}" type="sibTrans" cxnId="{39047357-F470-40CC-B17F-F17BDD9B7C8B}">
      <dgm:prSet/>
      <dgm:spPr/>
      <dgm:t>
        <a:bodyPr/>
        <a:lstStyle/>
        <a:p>
          <a:endParaRPr lang="ru-RU"/>
        </a:p>
      </dgm:t>
    </dgm:pt>
    <dgm:pt modelId="{04A4B235-E4AB-4810-B1B2-343B8210488C}">
      <dgm:prSet phldrT="[Text]"/>
      <dgm:spPr/>
      <dgm:t>
        <a:bodyPr/>
        <a:lstStyle/>
        <a:p>
          <a:r>
            <a:rPr lang="en-US" dirty="0"/>
            <a:t>L</a:t>
          </a:r>
          <a:endParaRPr lang="ru-RU" dirty="0"/>
        </a:p>
      </dgm:t>
    </dgm:pt>
    <dgm:pt modelId="{FCBCA91A-AA15-47AF-BB25-048DAFFB9416}" type="parTrans" cxnId="{F0D6B886-FEF0-40E7-BDCE-D7FD77E77837}">
      <dgm:prSet/>
      <dgm:spPr/>
      <dgm:t>
        <a:bodyPr/>
        <a:lstStyle/>
        <a:p>
          <a:endParaRPr lang="ru-RU"/>
        </a:p>
      </dgm:t>
    </dgm:pt>
    <dgm:pt modelId="{A23D8AC4-49E0-4C45-9DD4-5065D4F830C7}" type="sibTrans" cxnId="{F0D6B886-FEF0-40E7-BDCE-D7FD77E77837}">
      <dgm:prSet/>
      <dgm:spPr/>
      <dgm:t>
        <a:bodyPr/>
        <a:lstStyle/>
        <a:p>
          <a:endParaRPr lang="ru-RU"/>
        </a:p>
      </dgm:t>
    </dgm:pt>
    <dgm:pt modelId="{F2AEED06-3C17-429B-A314-8BC46F17B10D}">
      <dgm:prSet phldrT="[Text]"/>
      <dgm:spPr/>
      <dgm:t>
        <a:bodyPr/>
        <a:lstStyle/>
        <a:p>
          <a:r>
            <a:rPr lang="en-US" dirty="0">
              <a:noFill/>
            </a:rPr>
            <a:t> </a:t>
          </a:r>
          <a:r>
            <a:rPr lang="en-US" dirty="0"/>
            <a:t>LSP </a:t>
          </a:r>
          <a:r>
            <a:rPr lang="ru-RU" dirty="0"/>
            <a:t>—</a:t>
          </a:r>
          <a:r>
            <a:rPr lang="en-US" dirty="0"/>
            <a:t> </a:t>
          </a:r>
          <a:r>
            <a:rPr lang="en-US" dirty="0" err="1"/>
            <a:t>Liskov</a:t>
          </a:r>
          <a:r>
            <a:rPr lang="en-US" dirty="0"/>
            <a:t> Substitution Principle</a:t>
          </a:r>
          <a:endParaRPr lang="ru-RU" dirty="0"/>
        </a:p>
      </dgm:t>
    </dgm:pt>
    <dgm:pt modelId="{95A480F7-8660-4C53-9981-5277A0DE0178}" type="parTrans" cxnId="{2F716F7F-A3E3-4502-9BA0-20C9A71288B2}">
      <dgm:prSet/>
      <dgm:spPr/>
      <dgm:t>
        <a:bodyPr/>
        <a:lstStyle/>
        <a:p>
          <a:endParaRPr lang="ru-RU"/>
        </a:p>
      </dgm:t>
    </dgm:pt>
    <dgm:pt modelId="{AEB8A09B-665A-4D9B-A6EA-A76B45FD4D8C}" type="sibTrans" cxnId="{2F716F7F-A3E3-4502-9BA0-20C9A71288B2}">
      <dgm:prSet/>
      <dgm:spPr/>
      <dgm:t>
        <a:bodyPr/>
        <a:lstStyle/>
        <a:p>
          <a:endParaRPr lang="ru-RU"/>
        </a:p>
      </dgm:t>
    </dgm:pt>
    <dgm:pt modelId="{516FF269-8774-493D-88C0-A1F7AA0A4497}">
      <dgm:prSet phldrT="[Text]"/>
      <dgm:spPr/>
      <dgm:t>
        <a:bodyPr/>
        <a:lstStyle/>
        <a:p>
          <a:r>
            <a:rPr lang="en-US" dirty="0"/>
            <a:t>I</a:t>
          </a:r>
          <a:endParaRPr lang="ru-RU" dirty="0"/>
        </a:p>
      </dgm:t>
    </dgm:pt>
    <dgm:pt modelId="{CA1830D5-3EAF-4B70-953C-E9C24F26C63F}" type="parTrans" cxnId="{FDB04706-AF45-4900-BEDD-2F06902B801F}">
      <dgm:prSet/>
      <dgm:spPr/>
      <dgm:t>
        <a:bodyPr/>
        <a:lstStyle/>
        <a:p>
          <a:endParaRPr lang="ru-RU"/>
        </a:p>
      </dgm:t>
    </dgm:pt>
    <dgm:pt modelId="{A73E4993-94F0-4C26-AD2C-F70FEF30C93F}" type="sibTrans" cxnId="{FDB04706-AF45-4900-BEDD-2F06902B801F}">
      <dgm:prSet/>
      <dgm:spPr/>
      <dgm:t>
        <a:bodyPr/>
        <a:lstStyle/>
        <a:p>
          <a:endParaRPr lang="ru-RU"/>
        </a:p>
      </dgm:t>
    </dgm:pt>
    <dgm:pt modelId="{EFC56A55-5C00-46DE-AB1C-6E936402FEB8}">
      <dgm:prSet phldrT="[Text]"/>
      <dgm:spPr/>
      <dgm:t>
        <a:bodyPr/>
        <a:lstStyle/>
        <a:p>
          <a:r>
            <a:rPr lang="en-US" dirty="0"/>
            <a:t>D</a:t>
          </a:r>
          <a:endParaRPr lang="ru-RU" dirty="0"/>
        </a:p>
      </dgm:t>
    </dgm:pt>
    <dgm:pt modelId="{D103CA46-6183-46CE-A142-6E2328A9A46B}" type="parTrans" cxnId="{6D80262D-38D1-44F9-999E-C2BF4FDEADBB}">
      <dgm:prSet/>
      <dgm:spPr/>
      <dgm:t>
        <a:bodyPr/>
        <a:lstStyle/>
        <a:p>
          <a:endParaRPr lang="ru-RU"/>
        </a:p>
      </dgm:t>
    </dgm:pt>
    <dgm:pt modelId="{F38E3B04-ABA7-44B0-B9BC-E4E1383A6D43}" type="sibTrans" cxnId="{6D80262D-38D1-44F9-999E-C2BF4FDEADBB}">
      <dgm:prSet/>
      <dgm:spPr/>
      <dgm:t>
        <a:bodyPr/>
        <a:lstStyle/>
        <a:p>
          <a:endParaRPr lang="ru-RU"/>
        </a:p>
      </dgm:t>
    </dgm:pt>
    <dgm:pt modelId="{C600181F-F0EB-4139-BB2A-7718D0D5A82D}">
      <dgm:prSet phldrT="[Text]"/>
      <dgm:spPr/>
      <dgm:t>
        <a:bodyPr/>
        <a:lstStyle/>
        <a:p>
          <a:r>
            <a:rPr lang="en-US" dirty="0">
              <a:noFill/>
            </a:rPr>
            <a:t> </a:t>
          </a:r>
          <a:r>
            <a:rPr lang="en-US" dirty="0"/>
            <a:t>ISP </a:t>
          </a:r>
          <a:r>
            <a:rPr lang="ru-RU" dirty="0"/>
            <a:t>—</a:t>
          </a:r>
          <a:r>
            <a:rPr lang="en-US" dirty="0"/>
            <a:t> Interface Segregation Principle</a:t>
          </a:r>
          <a:endParaRPr lang="ru-RU" dirty="0"/>
        </a:p>
      </dgm:t>
    </dgm:pt>
    <dgm:pt modelId="{F9BF54EF-6119-4946-A334-F3609F9B5411}" type="parTrans" cxnId="{BFC51E95-8906-41D6-B33D-CB58F91090B5}">
      <dgm:prSet/>
      <dgm:spPr/>
      <dgm:t>
        <a:bodyPr/>
        <a:lstStyle/>
        <a:p>
          <a:endParaRPr lang="ru-RU"/>
        </a:p>
      </dgm:t>
    </dgm:pt>
    <dgm:pt modelId="{B6CEDAF9-5AB9-42ED-8625-5B7EE322D93F}" type="sibTrans" cxnId="{BFC51E95-8906-41D6-B33D-CB58F91090B5}">
      <dgm:prSet/>
      <dgm:spPr/>
      <dgm:t>
        <a:bodyPr/>
        <a:lstStyle/>
        <a:p>
          <a:endParaRPr lang="ru-RU"/>
        </a:p>
      </dgm:t>
    </dgm:pt>
    <dgm:pt modelId="{5DAD2F2B-E7F4-4C25-B424-3EAE2C2B0C18}">
      <dgm:prSet phldrT="[Text]"/>
      <dgm:spPr/>
      <dgm:t>
        <a:bodyPr/>
        <a:lstStyle/>
        <a:p>
          <a:r>
            <a:rPr lang="en-US" dirty="0">
              <a:noFill/>
            </a:rPr>
            <a:t> </a:t>
          </a:r>
          <a:r>
            <a:rPr lang="en-US" dirty="0"/>
            <a:t>DIP </a:t>
          </a:r>
          <a:r>
            <a:rPr lang="ru-RU" dirty="0"/>
            <a:t>—</a:t>
          </a:r>
          <a:r>
            <a:rPr lang="en-US" dirty="0"/>
            <a:t> Dependency Inversion Principle</a:t>
          </a:r>
          <a:endParaRPr lang="ru-RU" dirty="0"/>
        </a:p>
      </dgm:t>
    </dgm:pt>
    <dgm:pt modelId="{6BA7A54B-BE63-4D78-A995-DD2E45BD8351}" type="parTrans" cxnId="{0DB2E44B-5846-4664-A319-ADD6E4B5BA26}">
      <dgm:prSet/>
      <dgm:spPr/>
      <dgm:t>
        <a:bodyPr/>
        <a:lstStyle/>
        <a:p>
          <a:endParaRPr lang="ru-RU"/>
        </a:p>
      </dgm:t>
    </dgm:pt>
    <dgm:pt modelId="{77BCF08E-FD7B-447F-A823-8EBF1C419F5F}" type="sibTrans" cxnId="{0DB2E44B-5846-4664-A319-ADD6E4B5BA26}">
      <dgm:prSet/>
      <dgm:spPr/>
      <dgm:t>
        <a:bodyPr/>
        <a:lstStyle/>
        <a:p>
          <a:endParaRPr lang="ru-RU"/>
        </a:p>
      </dgm:t>
    </dgm:pt>
    <dgm:pt modelId="{0B193EB1-D0A4-4C9A-B6C2-30D0D62FB9F9}" type="pres">
      <dgm:prSet presAssocID="{3D09B1A6-CCF7-4D13-8396-93987A18FAD3}" presName="Name0" presStyleCnt="0">
        <dgm:presLayoutVars>
          <dgm:dir/>
          <dgm:animLvl val="lvl"/>
          <dgm:resizeHandles val="exact"/>
        </dgm:presLayoutVars>
      </dgm:prSet>
      <dgm:spPr/>
    </dgm:pt>
    <dgm:pt modelId="{E4DFC944-9352-4065-88C7-DE52E0064887}" type="pres">
      <dgm:prSet presAssocID="{4ADBCB5F-7B8A-402A-8541-2BFDFEB39488}" presName="linNode" presStyleCnt="0"/>
      <dgm:spPr/>
    </dgm:pt>
    <dgm:pt modelId="{0C849F60-516A-4954-8599-B1C261692E95}" type="pres">
      <dgm:prSet presAssocID="{4ADBCB5F-7B8A-402A-8541-2BFDFEB39488}" presName="parentText" presStyleLbl="node1" presStyleIdx="0" presStyleCnt="5" custScaleX="46465">
        <dgm:presLayoutVars>
          <dgm:chMax val="1"/>
          <dgm:bulletEnabled val="1"/>
        </dgm:presLayoutVars>
      </dgm:prSet>
      <dgm:spPr/>
    </dgm:pt>
    <dgm:pt modelId="{99110744-EBA6-482D-9E56-4535BFD9D29B}" type="pres">
      <dgm:prSet presAssocID="{4ADBCB5F-7B8A-402A-8541-2BFDFEB39488}" presName="descendantText" presStyleLbl="alignAccFollowNode1" presStyleIdx="0" presStyleCnt="5">
        <dgm:presLayoutVars>
          <dgm:bulletEnabled val="1"/>
        </dgm:presLayoutVars>
      </dgm:prSet>
      <dgm:spPr/>
    </dgm:pt>
    <dgm:pt modelId="{39509513-8458-4F3E-8D05-F0C8185A1402}" type="pres">
      <dgm:prSet presAssocID="{A0BEC939-D85A-4F9F-9B0B-FC6149289961}" presName="sp" presStyleCnt="0"/>
      <dgm:spPr/>
    </dgm:pt>
    <dgm:pt modelId="{C1A379F1-D821-4A04-8AD9-42687B0D8801}" type="pres">
      <dgm:prSet presAssocID="{10251FBF-5FFE-4CA3-B9E1-CFEA8A3D5468}" presName="linNode" presStyleCnt="0"/>
      <dgm:spPr/>
    </dgm:pt>
    <dgm:pt modelId="{CB60B2F7-2538-46F9-9943-18042F62C6AB}" type="pres">
      <dgm:prSet presAssocID="{10251FBF-5FFE-4CA3-B9E1-CFEA8A3D5468}" presName="parentText" presStyleLbl="node1" presStyleIdx="1" presStyleCnt="5" custScaleX="46528">
        <dgm:presLayoutVars>
          <dgm:chMax val="1"/>
          <dgm:bulletEnabled val="1"/>
        </dgm:presLayoutVars>
      </dgm:prSet>
      <dgm:spPr/>
    </dgm:pt>
    <dgm:pt modelId="{395121D7-AEEC-4FB6-AE80-FD88FAC43353}" type="pres">
      <dgm:prSet presAssocID="{10251FBF-5FFE-4CA3-B9E1-CFEA8A3D5468}" presName="descendantText" presStyleLbl="alignAccFollowNode1" presStyleIdx="1" presStyleCnt="5">
        <dgm:presLayoutVars>
          <dgm:bulletEnabled val="1"/>
        </dgm:presLayoutVars>
      </dgm:prSet>
      <dgm:spPr/>
    </dgm:pt>
    <dgm:pt modelId="{A62381EE-8F51-4DE1-953F-0267F143C06E}" type="pres">
      <dgm:prSet presAssocID="{AA846DC7-7219-44A6-BA49-17F1D3364FD2}" presName="sp" presStyleCnt="0"/>
      <dgm:spPr/>
    </dgm:pt>
    <dgm:pt modelId="{EF6CA746-6654-4AFA-B140-3FE65426860B}" type="pres">
      <dgm:prSet presAssocID="{04A4B235-E4AB-4810-B1B2-343B8210488C}" presName="linNode" presStyleCnt="0"/>
      <dgm:spPr/>
    </dgm:pt>
    <dgm:pt modelId="{E77AD4D0-50AB-4E74-805C-795F08E1857D}" type="pres">
      <dgm:prSet presAssocID="{04A4B235-E4AB-4810-B1B2-343B8210488C}" presName="parentText" presStyleLbl="node1" presStyleIdx="2" presStyleCnt="5" custScaleX="46528">
        <dgm:presLayoutVars>
          <dgm:chMax val="1"/>
          <dgm:bulletEnabled val="1"/>
        </dgm:presLayoutVars>
      </dgm:prSet>
      <dgm:spPr/>
    </dgm:pt>
    <dgm:pt modelId="{15F93F77-73F8-4835-9C14-68C1012807C2}" type="pres">
      <dgm:prSet presAssocID="{04A4B235-E4AB-4810-B1B2-343B8210488C}" presName="descendantText" presStyleLbl="alignAccFollowNode1" presStyleIdx="2" presStyleCnt="5">
        <dgm:presLayoutVars>
          <dgm:bulletEnabled val="1"/>
        </dgm:presLayoutVars>
      </dgm:prSet>
      <dgm:spPr/>
    </dgm:pt>
    <dgm:pt modelId="{A67B4B25-F9CF-4470-8A8F-8FEED834FB65}" type="pres">
      <dgm:prSet presAssocID="{A23D8AC4-49E0-4C45-9DD4-5065D4F830C7}" presName="sp" presStyleCnt="0"/>
      <dgm:spPr/>
    </dgm:pt>
    <dgm:pt modelId="{A991FCFA-BE73-4C7B-8847-DB9EA3EA3B09}" type="pres">
      <dgm:prSet presAssocID="{516FF269-8774-493D-88C0-A1F7AA0A4497}" presName="linNode" presStyleCnt="0"/>
      <dgm:spPr/>
    </dgm:pt>
    <dgm:pt modelId="{97EAFB39-44A0-45CA-9E34-679B90F33724}" type="pres">
      <dgm:prSet presAssocID="{516FF269-8774-493D-88C0-A1F7AA0A4497}" presName="parentText" presStyleLbl="node1" presStyleIdx="3" presStyleCnt="5" custScaleX="46528">
        <dgm:presLayoutVars>
          <dgm:chMax val="1"/>
          <dgm:bulletEnabled val="1"/>
        </dgm:presLayoutVars>
      </dgm:prSet>
      <dgm:spPr/>
    </dgm:pt>
    <dgm:pt modelId="{7C2573E6-0AB1-4F60-95F6-AB967E9FA8AD}" type="pres">
      <dgm:prSet presAssocID="{516FF269-8774-493D-88C0-A1F7AA0A4497}" presName="descendantText" presStyleLbl="alignAccFollowNode1" presStyleIdx="3" presStyleCnt="5">
        <dgm:presLayoutVars>
          <dgm:bulletEnabled val="1"/>
        </dgm:presLayoutVars>
      </dgm:prSet>
      <dgm:spPr/>
    </dgm:pt>
    <dgm:pt modelId="{1C24A4F1-D7D6-4096-9CD5-48D845110B88}" type="pres">
      <dgm:prSet presAssocID="{A73E4993-94F0-4C26-AD2C-F70FEF30C93F}" presName="sp" presStyleCnt="0"/>
      <dgm:spPr/>
    </dgm:pt>
    <dgm:pt modelId="{8ABBC9F3-9B12-428C-B9F6-ED3839FC5FBE}" type="pres">
      <dgm:prSet presAssocID="{EFC56A55-5C00-46DE-AB1C-6E936402FEB8}" presName="linNode" presStyleCnt="0"/>
      <dgm:spPr/>
    </dgm:pt>
    <dgm:pt modelId="{0BDF7B5E-DF37-4835-B808-EB37F5669EEE}" type="pres">
      <dgm:prSet presAssocID="{EFC56A55-5C00-46DE-AB1C-6E936402FEB8}" presName="parentText" presStyleLbl="node1" presStyleIdx="4" presStyleCnt="5" custScaleX="46528">
        <dgm:presLayoutVars>
          <dgm:chMax val="1"/>
          <dgm:bulletEnabled val="1"/>
        </dgm:presLayoutVars>
      </dgm:prSet>
      <dgm:spPr/>
    </dgm:pt>
    <dgm:pt modelId="{FF9B2A05-FED7-48C8-A51D-5D11EED1B9B9}" type="pres">
      <dgm:prSet presAssocID="{EFC56A55-5C00-46DE-AB1C-6E936402FEB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DB04706-AF45-4900-BEDD-2F06902B801F}" srcId="{3D09B1A6-CCF7-4D13-8396-93987A18FAD3}" destId="{516FF269-8774-493D-88C0-A1F7AA0A4497}" srcOrd="3" destOrd="0" parTransId="{CA1830D5-3EAF-4B70-953C-E9C24F26C63F}" sibTransId="{A73E4993-94F0-4C26-AD2C-F70FEF30C93F}"/>
    <dgm:cxn modelId="{80CF8106-F452-4318-9B5F-224078260057}" srcId="{4ADBCB5F-7B8A-402A-8541-2BFDFEB39488}" destId="{0F01207C-D25B-4AF5-9E31-50275D5DFDC5}" srcOrd="0" destOrd="0" parTransId="{72A4E2B6-BFB1-4737-A692-C17EA4493D5E}" sibTransId="{FCA794EF-3BE6-46C6-89D8-9C6EBC774750}"/>
    <dgm:cxn modelId="{0EF8EF0D-D61B-4250-A074-40923B64AFD3}" type="presOf" srcId="{EFC56A55-5C00-46DE-AB1C-6E936402FEB8}" destId="{0BDF7B5E-DF37-4835-B808-EB37F5669EEE}" srcOrd="0" destOrd="0" presId="urn:microsoft.com/office/officeart/2005/8/layout/vList5"/>
    <dgm:cxn modelId="{BC097318-2C81-4C41-9D33-71DA3F626B0E}" type="presOf" srcId="{F2AEED06-3C17-429B-A314-8BC46F17B10D}" destId="{15F93F77-73F8-4835-9C14-68C1012807C2}" srcOrd="0" destOrd="0" presId="urn:microsoft.com/office/officeart/2005/8/layout/vList5"/>
    <dgm:cxn modelId="{05FAB427-AC72-44C1-B38F-B249E2E5F505}" type="presOf" srcId="{5DAD2F2B-E7F4-4C25-B424-3EAE2C2B0C18}" destId="{FF9B2A05-FED7-48C8-A51D-5D11EED1B9B9}" srcOrd="0" destOrd="0" presId="urn:microsoft.com/office/officeart/2005/8/layout/vList5"/>
    <dgm:cxn modelId="{A5AC952C-E733-44EC-9C04-C50A431CDF59}" type="presOf" srcId="{0F01207C-D25B-4AF5-9E31-50275D5DFDC5}" destId="{99110744-EBA6-482D-9E56-4535BFD9D29B}" srcOrd="0" destOrd="0" presId="urn:microsoft.com/office/officeart/2005/8/layout/vList5"/>
    <dgm:cxn modelId="{6D80262D-38D1-44F9-999E-C2BF4FDEADBB}" srcId="{3D09B1A6-CCF7-4D13-8396-93987A18FAD3}" destId="{EFC56A55-5C00-46DE-AB1C-6E936402FEB8}" srcOrd="4" destOrd="0" parTransId="{D103CA46-6183-46CE-A142-6E2328A9A46B}" sibTransId="{F38E3B04-ABA7-44B0-B9BC-E4E1383A6D43}"/>
    <dgm:cxn modelId="{860F5832-8E2D-4F75-9236-2AA26676658F}" type="presOf" srcId="{8BF8801A-FC21-43D5-9E60-600520F687A6}" destId="{395121D7-AEEC-4FB6-AE80-FD88FAC43353}" srcOrd="0" destOrd="0" presId="urn:microsoft.com/office/officeart/2005/8/layout/vList5"/>
    <dgm:cxn modelId="{FA81263F-02E9-4986-BBA9-C21B451DB642}" type="presOf" srcId="{3D09B1A6-CCF7-4D13-8396-93987A18FAD3}" destId="{0B193EB1-D0A4-4C9A-B6C2-30D0D62FB9F9}" srcOrd="0" destOrd="0" presId="urn:microsoft.com/office/officeart/2005/8/layout/vList5"/>
    <dgm:cxn modelId="{4D58C046-140A-48A7-98FD-31F2669ABBD5}" type="presOf" srcId="{04A4B235-E4AB-4810-B1B2-343B8210488C}" destId="{E77AD4D0-50AB-4E74-805C-795F08E1857D}" srcOrd="0" destOrd="0" presId="urn:microsoft.com/office/officeart/2005/8/layout/vList5"/>
    <dgm:cxn modelId="{0DB2E44B-5846-4664-A319-ADD6E4B5BA26}" srcId="{EFC56A55-5C00-46DE-AB1C-6E936402FEB8}" destId="{5DAD2F2B-E7F4-4C25-B424-3EAE2C2B0C18}" srcOrd="0" destOrd="0" parTransId="{6BA7A54B-BE63-4D78-A995-DD2E45BD8351}" sibTransId="{77BCF08E-FD7B-447F-A823-8EBF1C419F5F}"/>
    <dgm:cxn modelId="{41709575-BEFD-45BF-A091-3F20E8A72472}" srcId="{3D09B1A6-CCF7-4D13-8396-93987A18FAD3}" destId="{4ADBCB5F-7B8A-402A-8541-2BFDFEB39488}" srcOrd="0" destOrd="0" parTransId="{16C2DEB5-7FB8-493F-8D6B-35E72AF34221}" sibTransId="{A0BEC939-D85A-4F9F-9B0B-FC6149289961}"/>
    <dgm:cxn modelId="{39047357-F470-40CC-B17F-F17BDD9B7C8B}" srcId="{10251FBF-5FFE-4CA3-B9E1-CFEA8A3D5468}" destId="{8BF8801A-FC21-43D5-9E60-600520F687A6}" srcOrd="0" destOrd="0" parTransId="{7162B6ED-6E4E-4F12-8455-78A34D1B7E7B}" sibTransId="{9D94C767-F697-42EE-99DD-120BFFC7E724}"/>
    <dgm:cxn modelId="{2F716F7F-A3E3-4502-9BA0-20C9A71288B2}" srcId="{04A4B235-E4AB-4810-B1B2-343B8210488C}" destId="{F2AEED06-3C17-429B-A314-8BC46F17B10D}" srcOrd="0" destOrd="0" parTransId="{95A480F7-8660-4C53-9981-5277A0DE0178}" sibTransId="{AEB8A09B-665A-4D9B-A6EA-A76B45FD4D8C}"/>
    <dgm:cxn modelId="{F0D6B886-FEF0-40E7-BDCE-D7FD77E77837}" srcId="{3D09B1A6-CCF7-4D13-8396-93987A18FAD3}" destId="{04A4B235-E4AB-4810-B1B2-343B8210488C}" srcOrd="2" destOrd="0" parTransId="{FCBCA91A-AA15-47AF-BB25-048DAFFB9416}" sibTransId="{A23D8AC4-49E0-4C45-9DD4-5065D4F830C7}"/>
    <dgm:cxn modelId="{BCF4D990-0304-4519-B9F1-98B10D929D14}" type="presOf" srcId="{C600181F-F0EB-4139-BB2A-7718D0D5A82D}" destId="{7C2573E6-0AB1-4F60-95F6-AB967E9FA8AD}" srcOrd="0" destOrd="0" presId="urn:microsoft.com/office/officeart/2005/8/layout/vList5"/>
    <dgm:cxn modelId="{BFC51E95-8906-41D6-B33D-CB58F91090B5}" srcId="{516FF269-8774-493D-88C0-A1F7AA0A4497}" destId="{C600181F-F0EB-4139-BB2A-7718D0D5A82D}" srcOrd="0" destOrd="0" parTransId="{F9BF54EF-6119-4946-A334-F3609F9B5411}" sibTransId="{B6CEDAF9-5AB9-42ED-8625-5B7EE322D93F}"/>
    <dgm:cxn modelId="{7B7EA5BA-FE0A-43B2-8F08-6DE853F4921F}" type="presOf" srcId="{4ADBCB5F-7B8A-402A-8541-2BFDFEB39488}" destId="{0C849F60-516A-4954-8599-B1C261692E95}" srcOrd="0" destOrd="0" presId="urn:microsoft.com/office/officeart/2005/8/layout/vList5"/>
    <dgm:cxn modelId="{737AE7BD-08EF-4B42-8D4D-9CD94999D8B3}" type="presOf" srcId="{10251FBF-5FFE-4CA3-B9E1-CFEA8A3D5468}" destId="{CB60B2F7-2538-46F9-9943-18042F62C6AB}" srcOrd="0" destOrd="0" presId="urn:microsoft.com/office/officeart/2005/8/layout/vList5"/>
    <dgm:cxn modelId="{016B04CA-3820-4B77-8F5C-3983E0F1A282}" srcId="{3D09B1A6-CCF7-4D13-8396-93987A18FAD3}" destId="{10251FBF-5FFE-4CA3-B9E1-CFEA8A3D5468}" srcOrd="1" destOrd="0" parTransId="{8B10E15D-18A7-4EBB-9B35-73A01A8F3F4A}" sibTransId="{AA846DC7-7219-44A6-BA49-17F1D3364FD2}"/>
    <dgm:cxn modelId="{3CD9A3F0-3BF6-4A45-9039-B8FC31FF0666}" type="presOf" srcId="{516FF269-8774-493D-88C0-A1F7AA0A4497}" destId="{97EAFB39-44A0-45CA-9E34-679B90F33724}" srcOrd="0" destOrd="0" presId="urn:microsoft.com/office/officeart/2005/8/layout/vList5"/>
    <dgm:cxn modelId="{E5DCBBB1-7411-4AAA-A6A7-F59D7F4A99B8}" type="presParOf" srcId="{0B193EB1-D0A4-4C9A-B6C2-30D0D62FB9F9}" destId="{E4DFC944-9352-4065-88C7-DE52E0064887}" srcOrd="0" destOrd="0" presId="urn:microsoft.com/office/officeart/2005/8/layout/vList5"/>
    <dgm:cxn modelId="{9539B0A2-852A-44C8-BE10-00102263286B}" type="presParOf" srcId="{E4DFC944-9352-4065-88C7-DE52E0064887}" destId="{0C849F60-516A-4954-8599-B1C261692E95}" srcOrd="0" destOrd="0" presId="urn:microsoft.com/office/officeart/2005/8/layout/vList5"/>
    <dgm:cxn modelId="{3CC102D0-4023-42EA-97B5-2BC41036EA3A}" type="presParOf" srcId="{E4DFC944-9352-4065-88C7-DE52E0064887}" destId="{99110744-EBA6-482D-9E56-4535BFD9D29B}" srcOrd="1" destOrd="0" presId="urn:microsoft.com/office/officeart/2005/8/layout/vList5"/>
    <dgm:cxn modelId="{4582EC17-B4DF-4824-9C21-2CD788EC9850}" type="presParOf" srcId="{0B193EB1-D0A4-4C9A-B6C2-30D0D62FB9F9}" destId="{39509513-8458-4F3E-8D05-F0C8185A1402}" srcOrd="1" destOrd="0" presId="urn:microsoft.com/office/officeart/2005/8/layout/vList5"/>
    <dgm:cxn modelId="{3CA99B51-8F2B-4D46-B347-7267E7396F12}" type="presParOf" srcId="{0B193EB1-D0A4-4C9A-B6C2-30D0D62FB9F9}" destId="{C1A379F1-D821-4A04-8AD9-42687B0D8801}" srcOrd="2" destOrd="0" presId="urn:microsoft.com/office/officeart/2005/8/layout/vList5"/>
    <dgm:cxn modelId="{19DE1B26-555D-4BD4-B865-75E8290C7546}" type="presParOf" srcId="{C1A379F1-D821-4A04-8AD9-42687B0D8801}" destId="{CB60B2F7-2538-46F9-9943-18042F62C6AB}" srcOrd="0" destOrd="0" presId="urn:microsoft.com/office/officeart/2005/8/layout/vList5"/>
    <dgm:cxn modelId="{8E14A77E-56A0-4B91-9877-26A913969ED4}" type="presParOf" srcId="{C1A379F1-D821-4A04-8AD9-42687B0D8801}" destId="{395121D7-AEEC-4FB6-AE80-FD88FAC43353}" srcOrd="1" destOrd="0" presId="urn:microsoft.com/office/officeart/2005/8/layout/vList5"/>
    <dgm:cxn modelId="{2BCE7644-B670-45E1-8573-2B9380096B8C}" type="presParOf" srcId="{0B193EB1-D0A4-4C9A-B6C2-30D0D62FB9F9}" destId="{A62381EE-8F51-4DE1-953F-0267F143C06E}" srcOrd="3" destOrd="0" presId="urn:microsoft.com/office/officeart/2005/8/layout/vList5"/>
    <dgm:cxn modelId="{427CF7A0-C410-45EB-8D4A-DCFD79BA9440}" type="presParOf" srcId="{0B193EB1-D0A4-4C9A-B6C2-30D0D62FB9F9}" destId="{EF6CA746-6654-4AFA-B140-3FE65426860B}" srcOrd="4" destOrd="0" presId="urn:microsoft.com/office/officeart/2005/8/layout/vList5"/>
    <dgm:cxn modelId="{92FAB250-0B89-4C5F-B8F2-0242336ACB28}" type="presParOf" srcId="{EF6CA746-6654-4AFA-B140-3FE65426860B}" destId="{E77AD4D0-50AB-4E74-805C-795F08E1857D}" srcOrd="0" destOrd="0" presId="urn:microsoft.com/office/officeart/2005/8/layout/vList5"/>
    <dgm:cxn modelId="{C2822CDB-D3C9-4998-8FCA-F0573F3288A4}" type="presParOf" srcId="{EF6CA746-6654-4AFA-B140-3FE65426860B}" destId="{15F93F77-73F8-4835-9C14-68C1012807C2}" srcOrd="1" destOrd="0" presId="urn:microsoft.com/office/officeart/2005/8/layout/vList5"/>
    <dgm:cxn modelId="{32B1B68B-3BB6-4F42-BF39-81295727A9D9}" type="presParOf" srcId="{0B193EB1-D0A4-4C9A-B6C2-30D0D62FB9F9}" destId="{A67B4B25-F9CF-4470-8A8F-8FEED834FB65}" srcOrd="5" destOrd="0" presId="urn:microsoft.com/office/officeart/2005/8/layout/vList5"/>
    <dgm:cxn modelId="{F9EE6A7D-FA27-4C20-98A7-4B1D38364102}" type="presParOf" srcId="{0B193EB1-D0A4-4C9A-B6C2-30D0D62FB9F9}" destId="{A991FCFA-BE73-4C7B-8847-DB9EA3EA3B09}" srcOrd="6" destOrd="0" presId="urn:microsoft.com/office/officeart/2005/8/layout/vList5"/>
    <dgm:cxn modelId="{1ECFA5E8-3553-4825-BB51-EE02C8C261FD}" type="presParOf" srcId="{A991FCFA-BE73-4C7B-8847-DB9EA3EA3B09}" destId="{97EAFB39-44A0-45CA-9E34-679B90F33724}" srcOrd="0" destOrd="0" presId="urn:microsoft.com/office/officeart/2005/8/layout/vList5"/>
    <dgm:cxn modelId="{5189EC66-C8F2-49F4-BCEB-E4BF5B65A792}" type="presParOf" srcId="{A991FCFA-BE73-4C7B-8847-DB9EA3EA3B09}" destId="{7C2573E6-0AB1-4F60-95F6-AB967E9FA8AD}" srcOrd="1" destOrd="0" presId="urn:microsoft.com/office/officeart/2005/8/layout/vList5"/>
    <dgm:cxn modelId="{7D5BA0E6-11E1-4344-AD2A-9A471AE50FFB}" type="presParOf" srcId="{0B193EB1-D0A4-4C9A-B6C2-30D0D62FB9F9}" destId="{1C24A4F1-D7D6-4096-9CD5-48D845110B88}" srcOrd="7" destOrd="0" presId="urn:microsoft.com/office/officeart/2005/8/layout/vList5"/>
    <dgm:cxn modelId="{CD19A7E2-3B65-429D-9105-0098648C92B5}" type="presParOf" srcId="{0B193EB1-D0A4-4C9A-B6C2-30D0D62FB9F9}" destId="{8ABBC9F3-9B12-428C-B9F6-ED3839FC5FBE}" srcOrd="8" destOrd="0" presId="urn:microsoft.com/office/officeart/2005/8/layout/vList5"/>
    <dgm:cxn modelId="{472F37A1-5F84-41E0-AAF2-C23787492D04}" type="presParOf" srcId="{8ABBC9F3-9B12-428C-B9F6-ED3839FC5FBE}" destId="{0BDF7B5E-DF37-4835-B808-EB37F5669EEE}" srcOrd="0" destOrd="0" presId="urn:microsoft.com/office/officeart/2005/8/layout/vList5"/>
    <dgm:cxn modelId="{CE21EE9C-B71F-4642-8B5F-45ACD3C4293F}" type="presParOf" srcId="{8ABBC9F3-9B12-428C-B9F6-ED3839FC5FBE}" destId="{FF9B2A05-FED7-48C8-A51D-5D11EED1B9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10744-EBA6-482D-9E56-4535BFD9D29B}">
      <dsp:nvSpPr>
        <dsp:cNvPr id="0" name=""/>
        <dsp:cNvSpPr/>
      </dsp:nvSpPr>
      <dsp:spPr>
        <a:xfrm rot="5400000">
          <a:off x="6141364" y="-3122615"/>
          <a:ext cx="693493" cy="71160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noFill/>
            </a:rPr>
            <a:t> </a:t>
          </a:r>
          <a:r>
            <a:rPr lang="en-US" sz="3000" kern="1200" dirty="0"/>
            <a:t>SRP </a:t>
          </a:r>
          <a:r>
            <a:rPr lang="ru-RU" sz="3000" kern="1200" dirty="0"/>
            <a:t>—</a:t>
          </a:r>
          <a:r>
            <a:rPr lang="en-US" sz="3000" kern="1200" dirty="0"/>
            <a:t> Single Responsibility Principle</a:t>
          </a:r>
          <a:endParaRPr lang="ru-RU" sz="3000" kern="1200" dirty="0"/>
        </a:p>
      </dsp:txBody>
      <dsp:txXfrm rot="-5400000">
        <a:off x="2930079" y="122524"/>
        <a:ext cx="7082210" cy="625785"/>
      </dsp:txXfrm>
    </dsp:sp>
    <dsp:sp modelId="{0C849F60-516A-4954-8599-B1C261692E95}">
      <dsp:nvSpPr>
        <dsp:cNvPr id="0" name=""/>
        <dsp:cNvSpPr/>
      </dsp:nvSpPr>
      <dsp:spPr>
        <a:xfrm>
          <a:off x="1070184" y="1982"/>
          <a:ext cx="1859894" cy="8668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</a:t>
          </a:r>
          <a:endParaRPr lang="ru-RU" sz="4500" kern="1200" dirty="0"/>
        </a:p>
      </dsp:txBody>
      <dsp:txXfrm>
        <a:off x="1112501" y="44299"/>
        <a:ext cx="1775260" cy="782233"/>
      </dsp:txXfrm>
    </dsp:sp>
    <dsp:sp modelId="{395121D7-AEEC-4FB6-AE80-FD88FAC43353}">
      <dsp:nvSpPr>
        <dsp:cNvPr id="0" name=""/>
        <dsp:cNvSpPr/>
      </dsp:nvSpPr>
      <dsp:spPr>
        <a:xfrm rot="5400000">
          <a:off x="6143886" y="-2212405"/>
          <a:ext cx="693493" cy="71160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noFill/>
            </a:rPr>
            <a:t> </a:t>
          </a:r>
          <a:r>
            <a:rPr lang="en-US" sz="3000" kern="1200" dirty="0"/>
            <a:t>OCP </a:t>
          </a:r>
          <a:r>
            <a:rPr lang="ru-RU" sz="3000" kern="1200" dirty="0"/>
            <a:t>—</a:t>
          </a:r>
          <a:r>
            <a:rPr lang="en-US" sz="3000" kern="1200" dirty="0"/>
            <a:t> Open/Closed Principle</a:t>
          </a:r>
          <a:endParaRPr lang="ru-RU" sz="3000" kern="1200" dirty="0"/>
        </a:p>
      </dsp:txBody>
      <dsp:txXfrm rot="-5400000">
        <a:off x="2932601" y="1032734"/>
        <a:ext cx="7082210" cy="625785"/>
      </dsp:txXfrm>
    </dsp:sp>
    <dsp:sp modelId="{CB60B2F7-2538-46F9-9943-18042F62C6AB}">
      <dsp:nvSpPr>
        <dsp:cNvPr id="0" name=""/>
        <dsp:cNvSpPr/>
      </dsp:nvSpPr>
      <dsp:spPr>
        <a:xfrm>
          <a:off x="1070184" y="912193"/>
          <a:ext cx="1862416" cy="8668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</a:t>
          </a:r>
          <a:endParaRPr lang="ru-RU" sz="4500" kern="1200" dirty="0"/>
        </a:p>
      </dsp:txBody>
      <dsp:txXfrm>
        <a:off x="1112501" y="954510"/>
        <a:ext cx="1777782" cy="782233"/>
      </dsp:txXfrm>
    </dsp:sp>
    <dsp:sp modelId="{15F93F77-73F8-4835-9C14-68C1012807C2}">
      <dsp:nvSpPr>
        <dsp:cNvPr id="0" name=""/>
        <dsp:cNvSpPr/>
      </dsp:nvSpPr>
      <dsp:spPr>
        <a:xfrm rot="5400000">
          <a:off x="6143886" y="-1302194"/>
          <a:ext cx="693493" cy="711606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noFill/>
            </a:rPr>
            <a:t> </a:t>
          </a:r>
          <a:r>
            <a:rPr lang="en-US" sz="3000" kern="1200" dirty="0"/>
            <a:t>LSP </a:t>
          </a:r>
          <a:r>
            <a:rPr lang="ru-RU" sz="3000" kern="1200" dirty="0"/>
            <a:t>—</a:t>
          </a:r>
          <a:r>
            <a:rPr lang="en-US" sz="3000" kern="1200" dirty="0"/>
            <a:t> </a:t>
          </a:r>
          <a:r>
            <a:rPr lang="en-US" sz="3000" kern="1200" dirty="0" err="1"/>
            <a:t>Liskov</a:t>
          </a:r>
          <a:r>
            <a:rPr lang="en-US" sz="3000" kern="1200" dirty="0"/>
            <a:t> Substitution Principle</a:t>
          </a:r>
          <a:endParaRPr lang="ru-RU" sz="3000" kern="1200" dirty="0"/>
        </a:p>
      </dsp:txBody>
      <dsp:txXfrm rot="-5400000">
        <a:off x="2932601" y="1942945"/>
        <a:ext cx="7082210" cy="625785"/>
      </dsp:txXfrm>
    </dsp:sp>
    <dsp:sp modelId="{E77AD4D0-50AB-4E74-805C-795F08E1857D}">
      <dsp:nvSpPr>
        <dsp:cNvPr id="0" name=""/>
        <dsp:cNvSpPr/>
      </dsp:nvSpPr>
      <dsp:spPr>
        <a:xfrm>
          <a:off x="1070184" y="1822403"/>
          <a:ext cx="1862416" cy="866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</a:t>
          </a:r>
          <a:endParaRPr lang="ru-RU" sz="4500" kern="1200" dirty="0"/>
        </a:p>
      </dsp:txBody>
      <dsp:txXfrm>
        <a:off x="1112501" y="1864720"/>
        <a:ext cx="1777782" cy="782233"/>
      </dsp:txXfrm>
    </dsp:sp>
    <dsp:sp modelId="{7C2573E6-0AB1-4F60-95F6-AB967E9FA8AD}">
      <dsp:nvSpPr>
        <dsp:cNvPr id="0" name=""/>
        <dsp:cNvSpPr/>
      </dsp:nvSpPr>
      <dsp:spPr>
        <a:xfrm rot="5400000">
          <a:off x="6143886" y="-391983"/>
          <a:ext cx="693493" cy="711606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noFill/>
            </a:rPr>
            <a:t> </a:t>
          </a:r>
          <a:r>
            <a:rPr lang="en-US" sz="3000" kern="1200" dirty="0"/>
            <a:t>ISP </a:t>
          </a:r>
          <a:r>
            <a:rPr lang="ru-RU" sz="3000" kern="1200" dirty="0"/>
            <a:t>—</a:t>
          </a:r>
          <a:r>
            <a:rPr lang="en-US" sz="3000" kern="1200" dirty="0"/>
            <a:t> Interface Segregation Principle</a:t>
          </a:r>
          <a:endParaRPr lang="ru-RU" sz="3000" kern="1200" dirty="0"/>
        </a:p>
      </dsp:txBody>
      <dsp:txXfrm rot="-5400000">
        <a:off x="2932601" y="2853156"/>
        <a:ext cx="7082210" cy="625785"/>
      </dsp:txXfrm>
    </dsp:sp>
    <dsp:sp modelId="{97EAFB39-44A0-45CA-9E34-679B90F33724}">
      <dsp:nvSpPr>
        <dsp:cNvPr id="0" name=""/>
        <dsp:cNvSpPr/>
      </dsp:nvSpPr>
      <dsp:spPr>
        <a:xfrm>
          <a:off x="1070184" y="2732614"/>
          <a:ext cx="1862416" cy="8668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</a:t>
          </a:r>
          <a:endParaRPr lang="ru-RU" sz="4500" kern="1200" dirty="0"/>
        </a:p>
      </dsp:txBody>
      <dsp:txXfrm>
        <a:off x="1112501" y="2774931"/>
        <a:ext cx="1777782" cy="782233"/>
      </dsp:txXfrm>
    </dsp:sp>
    <dsp:sp modelId="{FF9B2A05-FED7-48C8-A51D-5D11EED1B9B9}">
      <dsp:nvSpPr>
        <dsp:cNvPr id="0" name=""/>
        <dsp:cNvSpPr/>
      </dsp:nvSpPr>
      <dsp:spPr>
        <a:xfrm rot="5400000">
          <a:off x="6143886" y="518226"/>
          <a:ext cx="693493" cy="711606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noFill/>
            </a:rPr>
            <a:t> </a:t>
          </a:r>
          <a:r>
            <a:rPr lang="en-US" sz="3000" kern="1200" dirty="0"/>
            <a:t>DIP </a:t>
          </a:r>
          <a:r>
            <a:rPr lang="ru-RU" sz="3000" kern="1200" dirty="0"/>
            <a:t>—</a:t>
          </a:r>
          <a:r>
            <a:rPr lang="en-US" sz="3000" kern="1200" dirty="0"/>
            <a:t> Dependency Inversion Principle</a:t>
          </a:r>
          <a:endParaRPr lang="ru-RU" sz="3000" kern="1200" dirty="0"/>
        </a:p>
      </dsp:txBody>
      <dsp:txXfrm rot="-5400000">
        <a:off x="2932601" y="3763365"/>
        <a:ext cx="7082210" cy="625785"/>
      </dsp:txXfrm>
    </dsp:sp>
    <dsp:sp modelId="{0BDF7B5E-DF37-4835-B808-EB37F5669EEE}">
      <dsp:nvSpPr>
        <dsp:cNvPr id="0" name=""/>
        <dsp:cNvSpPr/>
      </dsp:nvSpPr>
      <dsp:spPr>
        <a:xfrm>
          <a:off x="1070184" y="3642825"/>
          <a:ext cx="1862416" cy="866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</a:t>
          </a:r>
          <a:endParaRPr lang="ru-RU" sz="4500" kern="1200" dirty="0"/>
        </a:p>
      </dsp:txBody>
      <dsp:txXfrm>
        <a:off x="1112501" y="3685142"/>
        <a:ext cx="1777782" cy="782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Транзитивный</a:t>
            </a:r>
            <a:r>
              <a:rPr lang="ru-RU" baseline="0" dirty="0"/>
              <a:t> вызов вида </a:t>
            </a:r>
            <a:r>
              <a:rPr lang="en-US" baseline="0" dirty="0" err="1"/>
              <a:t>base.base.Name</a:t>
            </a:r>
            <a:r>
              <a:rPr lang="en-US" baseline="0" dirty="0"/>
              <a:t> </a:t>
            </a:r>
            <a:r>
              <a:rPr lang="ru-RU" baseline="0" dirty="0"/>
              <a:t>невозможен в любом случае.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Позднее</a:t>
            </a:r>
            <a:r>
              <a:rPr lang="ru-RU" baseline="0" dirty="0"/>
              <a:t> связывание есть суть динамического полиморфизма.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Фактически, </a:t>
            </a:r>
            <a:r>
              <a:rPr lang="en-US" dirty="0"/>
              <a:t>abstract </a:t>
            </a:r>
            <a:r>
              <a:rPr lang="ru-RU" dirty="0"/>
              <a:t>порождает виртуальное семейство</a:t>
            </a:r>
            <a:r>
              <a:rPr lang="ru-RU" baseline="0" dirty="0"/>
              <a:t> методов, а </a:t>
            </a:r>
            <a:r>
              <a:rPr lang="en-US" baseline="0" dirty="0"/>
              <a:t>virtual</a:t>
            </a:r>
            <a:r>
              <a:rPr lang="ru-RU" baseline="0" dirty="0"/>
              <a:t> представляет собой </a:t>
            </a:r>
            <a:r>
              <a:rPr lang="en-US" baseline="0" dirty="0"/>
              <a:t>abstract + override</a:t>
            </a:r>
            <a:r>
              <a:rPr lang="ru-RU" baseline="0" dirty="0"/>
              <a:t> одновременно.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3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автоматическое переопределение в </a:t>
            </a:r>
            <a:r>
              <a:rPr lang="en-US" baseline="0" dirty="0"/>
              <a:t>VS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9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Грубо: Вася </a:t>
            </a:r>
            <a:r>
              <a:rPr lang="ru-RU" dirty="0" err="1"/>
              <a:t>Пупкин</a:t>
            </a:r>
            <a:r>
              <a:rPr lang="ru-RU" dirty="0"/>
              <a:t> пишет по</a:t>
            </a:r>
            <a:r>
              <a:rPr lang="en-US" dirty="0"/>
              <a:t>-</a:t>
            </a:r>
            <a:r>
              <a:rPr lang="ru-RU" dirty="0"/>
              <a:t>своему, а Федя </a:t>
            </a:r>
            <a:r>
              <a:rPr lang="ru-RU" dirty="0" err="1"/>
              <a:t>Пупкин</a:t>
            </a:r>
            <a:r>
              <a:rPr lang="ru-RU" dirty="0"/>
              <a:t> – по</a:t>
            </a:r>
            <a:r>
              <a:rPr lang="en-US" dirty="0"/>
              <a:t>-</a:t>
            </a:r>
            <a:r>
              <a:rPr lang="ru-RU" dirty="0"/>
              <a:t>своему. В результате Вася считает, что у класса </a:t>
            </a:r>
            <a:r>
              <a:rPr lang="en-US" dirty="0"/>
              <a:t>Ring</a:t>
            </a:r>
            <a:r>
              <a:rPr lang="en-US" baseline="0" dirty="0"/>
              <a:t> </a:t>
            </a:r>
            <a:r>
              <a:rPr lang="ru-RU" baseline="0" dirty="0"/>
              <a:t>есть два радиуса</a:t>
            </a:r>
            <a:r>
              <a:rPr lang="en-US" baseline="0" dirty="0"/>
              <a:t>: </a:t>
            </a:r>
            <a:r>
              <a:rPr lang="en-US" baseline="0" dirty="0" err="1"/>
              <a:t>InlineRadius</a:t>
            </a:r>
            <a:r>
              <a:rPr lang="ru-RU" baseline="0" dirty="0"/>
              <a:t> и </a:t>
            </a:r>
            <a:r>
              <a:rPr lang="en-US" baseline="0" dirty="0" err="1"/>
              <a:t>OutlineRadius</a:t>
            </a:r>
            <a:r>
              <a:rPr lang="ru-RU" baseline="0" dirty="0"/>
              <a:t>, а Федя говорит: </a:t>
            </a:r>
            <a:r>
              <a:rPr lang="ru-RU" baseline="0" dirty="0" err="1"/>
              <a:t>нифига</a:t>
            </a:r>
            <a:r>
              <a:rPr lang="ru-RU" baseline="0" dirty="0"/>
              <a:t>, есть структура </a:t>
            </a:r>
            <a:r>
              <a:rPr lang="en-US" baseline="0" dirty="0"/>
              <a:t>Radiuses</a:t>
            </a:r>
            <a:r>
              <a:rPr lang="ru-RU" baseline="0" dirty="0"/>
              <a:t> и в ней радиусы называются с маленькой буквы.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4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 </a:t>
            </a:r>
            <a:r>
              <a:rPr lang="en-US" dirty="0"/>
              <a:t>—</a:t>
            </a:r>
            <a:r>
              <a:rPr lang="ru-RU" dirty="0"/>
              <a:t> убрать</a:t>
            </a:r>
            <a:r>
              <a:rPr lang="ru-RU" baseline="0" dirty="0"/>
              <a:t> чехарду.</a:t>
            </a:r>
            <a:r>
              <a:rPr lang="en-US" baseline="0" dirty="0"/>
              <a:t> </a:t>
            </a:r>
            <a:r>
              <a:rPr lang="ru-RU" baseline="0" dirty="0"/>
              <a:t>Есть разработчик класса и есть его «пользователь» </a:t>
            </a:r>
            <a:r>
              <a:rPr lang="en-US" baseline="0" dirty="0"/>
              <a:t>—</a:t>
            </a:r>
            <a:r>
              <a:rPr lang="ru-RU" baseline="0" dirty="0"/>
              <a:t> человек, который использует класс.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события будем говорить</a:t>
            </a:r>
            <a:r>
              <a:rPr lang="ru-RU" baseline="0" dirty="0"/>
              <a:t> позднее.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Обобщения будут рассмотрены в отдельной лекции.</a:t>
            </a:r>
            <a:endParaRPr lang="en-US" dirty="0"/>
          </a:p>
          <a:p>
            <a:r>
              <a:rPr lang="ru-RU" dirty="0"/>
              <a:t>Многие разработчики относят к полиморфизму только его</a:t>
            </a:r>
            <a:r>
              <a:rPr lang="ru-RU" baseline="0" dirty="0"/>
              <a:t> динамическую вариацию.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9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первом</a:t>
            </a:r>
            <a:r>
              <a:rPr lang="ru-RU" baseline="0" dirty="0"/>
              <a:t> случае метод </a:t>
            </a:r>
            <a:r>
              <a:rPr lang="en-US" baseline="0" dirty="0"/>
              <a:t>Print </a:t>
            </a:r>
            <a:r>
              <a:rPr lang="ru-RU" baseline="0" dirty="0"/>
              <a:t>является частью интерфейса класса, поэтому он может быть вызван напрямую через его объект.</a:t>
            </a:r>
          </a:p>
          <a:p>
            <a:r>
              <a:rPr lang="ru-RU" baseline="0" dirty="0"/>
              <a:t>Во втором случае метод является чистой реализацией интерфейса, поэтому он не включается в список членов данного класса. Для вызова метода необходимо привести объект к типу интерфейса.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раз,</a:t>
            </a:r>
            <a:r>
              <a:rPr lang="ru-RU" baseline="0" dirty="0"/>
              <a:t> интерфейс не является типом данных, создать его экземпляр невозможно. Однако синтаксис языка позволяет использовать ссылочную совместимость по аналогии с наследованием. Создание массива (коллекции) объектов, типы которых реализуют указанный интерфейс, также не запрещается.</a:t>
            </a:r>
          </a:p>
          <a:p>
            <a:r>
              <a:rPr lang="ru-RU" baseline="0" dirty="0"/>
              <a:t>Единственный подводный камень: объект интерфейса всегда предполагает работу с ним как с ссылочным. Для структур происходит упаковка.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3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не путать</a:t>
            </a:r>
            <a:r>
              <a:rPr lang="ru-RU" baseline="0" dirty="0"/>
              <a:t> терминологию: класс </a:t>
            </a:r>
            <a:r>
              <a:rPr lang="ru-RU" b="1" baseline="0" dirty="0"/>
              <a:t>наследует</a:t>
            </a:r>
            <a:r>
              <a:rPr lang="ru-RU" baseline="0" dirty="0"/>
              <a:t> класс, интерфейс </a:t>
            </a:r>
            <a:r>
              <a:rPr lang="ru-RU" b="1" baseline="0" dirty="0"/>
              <a:t>наследует</a:t>
            </a:r>
            <a:r>
              <a:rPr lang="ru-RU" baseline="0" dirty="0"/>
              <a:t> интерфейс, но класс </a:t>
            </a:r>
            <a:r>
              <a:rPr lang="ru-RU" b="1" baseline="0" dirty="0"/>
              <a:t>реализует</a:t>
            </a:r>
            <a:r>
              <a:rPr lang="ru-RU" baseline="0" dirty="0"/>
              <a:t> интерфейс.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4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/>
              <a:t>design by contract</a:t>
            </a:r>
            <a:r>
              <a:rPr lang="ru-RU" baseline="0" dirty="0"/>
              <a:t> (</a:t>
            </a:r>
            <a:r>
              <a:rPr lang="en-US" baseline="0" dirty="0" err="1"/>
              <a:t>DbC</a:t>
            </a:r>
            <a:r>
              <a:rPr lang="ru-RU" baseline="0" dirty="0"/>
              <a:t>), контрактное программирование.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057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Клиенты не должны зависеть от методов,</a:t>
            </a:r>
            <a:r>
              <a:rPr lang="ru-RU" baseline="0" dirty="0"/>
              <a:t> которые они не используют.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Одним из наиболее</a:t>
            </a:r>
            <a:r>
              <a:rPr lang="ru-RU" baseline="0" dirty="0"/>
              <a:t> частых решений является т.н. </a:t>
            </a:r>
            <a:r>
              <a:rPr lang="en-US" baseline="0" dirty="0"/>
              <a:t>Dependency Injection – </a:t>
            </a:r>
            <a:r>
              <a:rPr lang="ru-RU" baseline="0" dirty="0"/>
              <a:t>внедрение зависимости.</a:t>
            </a:r>
          </a:p>
          <a:p>
            <a:r>
              <a:rPr lang="ru-RU" baseline="0" dirty="0"/>
              <a:t>Для </a:t>
            </a:r>
            <a:r>
              <a:rPr lang="en-US" baseline="0" dirty="0"/>
              <a:t>.NET: </a:t>
            </a:r>
            <a:r>
              <a:rPr lang="en-US" baseline="0" dirty="0" err="1"/>
              <a:t>Ninject</a:t>
            </a:r>
            <a:r>
              <a:rPr lang="en-US" baseline="0" dirty="0"/>
              <a:t>, Unity,</a:t>
            </a:r>
            <a:r>
              <a:rPr lang="ru-RU" baseline="0" dirty="0"/>
              <a:t> </a:t>
            </a:r>
            <a:r>
              <a:rPr lang="en-US" baseline="0" dirty="0"/>
              <a:t>Microsoft DI Framework 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497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8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Перекрытие работает не только для методов, но</a:t>
            </a:r>
            <a:r>
              <a:rPr lang="ru-RU" baseline="0" dirty="0"/>
              <a:t> и, например, для полей.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Перегруженные методы/конструкторы</a:t>
            </a:r>
            <a:r>
              <a:rPr lang="ru-RU" baseline="0" dirty="0"/>
              <a:t> обязаны отличаться количеством и/или типом аргументов.</a:t>
            </a:r>
          </a:p>
          <a:p>
            <a:r>
              <a:rPr lang="ru-RU" baseline="0" dirty="0"/>
              <a:t>Перегруженные методы могут также отличаться типом возвращаемого значения, но при размещении в одном классе не могут отличаться ТОЛЬКО 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перегруженных методов,</a:t>
            </a:r>
            <a:r>
              <a:rPr lang="ru-RU" baseline="0" dirty="0"/>
              <a:t> находящихся в разных классах, ограничения отсутствуют.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ru-RU" dirty="0"/>
              <a:t>указывает на то, что возникающее</a:t>
            </a:r>
            <a:r>
              <a:rPr lang="ru-RU" baseline="0" dirty="0"/>
              <a:t> перекрытие входит в планы разработчика класса.</a:t>
            </a:r>
          </a:p>
          <a:p>
            <a:r>
              <a:rPr lang="ru-RU" baseline="0" dirty="0"/>
              <a:t>Фактически в классе </a:t>
            </a:r>
            <a:r>
              <a:rPr lang="en-US" baseline="0" dirty="0"/>
              <a:t>Ring </a:t>
            </a:r>
            <a:r>
              <a:rPr lang="ru-RU" baseline="0" dirty="0"/>
              <a:t>существуют </a:t>
            </a:r>
            <a:r>
              <a:rPr lang="ru-RU" dirty="0"/>
              <a:t>одновременно два разных метода </a:t>
            </a:r>
            <a:r>
              <a:rPr lang="en-US" dirty="0" err="1"/>
              <a:t>GetLength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ru-RU" baseline="0" dirty="0"/>
              <a:t>унаследованный от </a:t>
            </a:r>
            <a:r>
              <a:rPr lang="en-US" baseline="0" dirty="0"/>
              <a:t>Circle</a:t>
            </a:r>
            <a:r>
              <a:rPr lang="ru-RU" baseline="0" dirty="0"/>
              <a:t> и собственный. Какой из них будет вызван определяется компилятором на основании типа переменной.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уже динамический, «настоящий» полиморфизм.</a:t>
            </a:r>
            <a:r>
              <a:rPr lang="ru-RU" baseline="0" dirty="0"/>
              <a:t> </a:t>
            </a:r>
            <a:r>
              <a:rPr lang="ru-RU" dirty="0"/>
              <a:t>Важно понимать,</a:t>
            </a:r>
            <a:r>
              <a:rPr lang="ru-RU" baseline="0" dirty="0"/>
              <a:t> </a:t>
            </a:r>
            <a:r>
              <a:rPr lang="ru-RU" b="1" u="sng" baseline="0" dirty="0"/>
              <a:t>зачем</a:t>
            </a:r>
            <a:r>
              <a:rPr lang="ru-RU" dirty="0"/>
              <a:t> </a:t>
            </a:r>
            <a:r>
              <a:rPr lang="ru-RU" baseline="0" dirty="0"/>
              <a:t>это делается. Нельзя бездумно делать все методы подряд виртуальными: переопределение не должно противоречить неявному контракту метода.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 перекрытии виртуального метода цепочка переопределения обрывается.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данном случае объекты класса</a:t>
            </a:r>
            <a:r>
              <a:rPr lang="ru-RU" baseline="0" dirty="0"/>
              <a:t> </a:t>
            </a:r>
            <a:r>
              <a:rPr lang="en-US" dirty="0"/>
              <a:t>Ring </a:t>
            </a:r>
            <a:r>
              <a:rPr lang="ru-RU" dirty="0"/>
              <a:t>содержат</a:t>
            </a:r>
            <a:r>
              <a:rPr lang="ru-RU" baseline="0" dirty="0"/>
              <a:t> собственную реализацию </a:t>
            </a:r>
            <a:r>
              <a:rPr lang="ru-RU" dirty="0"/>
              <a:t>свойства</a:t>
            </a:r>
            <a:r>
              <a:rPr lang="ru-RU" baseline="0" dirty="0"/>
              <a:t> </a:t>
            </a:r>
            <a:r>
              <a:rPr lang="en-US" baseline="0" dirty="0"/>
              <a:t>Name </a:t>
            </a:r>
            <a:r>
              <a:rPr lang="ru-RU" baseline="0" dirty="0"/>
              <a:t>вместо унаследованной от </a:t>
            </a:r>
            <a:r>
              <a:rPr lang="en-US" baseline="0" dirty="0"/>
              <a:t>Round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OOP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POLYMORPHISM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14400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07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Виртуальный метод (виртуальное семейство методов) — метод, имеющий индивидуальную реализацию для каждого потомка;</a:t>
            </a:r>
          </a:p>
          <a:p>
            <a:r>
              <a:rPr lang="ru-RU" dirty="0"/>
              <a:t>Потомок, не указавший реализацию унаследованного виртуального метода, наследует его вместе с реализацией предка;</a:t>
            </a:r>
          </a:p>
          <a:p>
            <a:r>
              <a:rPr lang="ru-RU" dirty="0"/>
              <a:t>Виртуальные методы обозначаются ключевым словом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virtual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61515" y="5950904"/>
            <a:ext cx="853807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Свойства и индексаторы — тоже методы, они также могут быть виртуальными</a:t>
            </a:r>
          </a:p>
        </p:txBody>
      </p:sp>
    </p:spTree>
    <p:extLst>
      <p:ext uri="{BB962C8B-B14F-4D97-AF65-F5344CB8AC3E}">
        <p14:creationId xmlns:p14="http://schemas.microsoft.com/office/powerpoint/2010/main" val="227502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— определение новой реализации виртуального метода в конкретном классе;</a:t>
            </a:r>
          </a:p>
          <a:p>
            <a:r>
              <a:rPr lang="ru-RU" dirty="0"/>
              <a:t>Необходимо указать 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override</a:t>
            </a:r>
            <a:r>
              <a:rPr lang="ru-RU" dirty="0"/>
              <a:t>, иначе метод будет считаться независимым, и произойдёт перекрытие виртуального семейства;</a:t>
            </a:r>
          </a:p>
          <a:p>
            <a:r>
              <a:rPr lang="ru-RU" dirty="0"/>
              <a:t>Возобновить переопределение перекрытого виртуального метода нельзя </a:t>
            </a:r>
            <a:r>
              <a:rPr lang="ru-RU" dirty="0">
                <a:sym typeface="Wingdings" panose="05000000000000000000" pitchFamily="2" charset="2"/>
              </a:rPr>
              <a:t> ;</a:t>
            </a:r>
            <a:endParaRPr lang="en-US" dirty="0"/>
          </a:p>
          <a:p>
            <a:r>
              <a:rPr lang="ru-RU" dirty="0"/>
              <a:t>Комбинация ключевых слов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new virtual</a:t>
            </a:r>
            <a:r>
              <a:rPr lang="ru-RU" dirty="0"/>
              <a:t> позволяет перекрыть метод предка новым виртуальным семейством методов;</a:t>
            </a:r>
            <a:endParaRPr lang="en-US" dirty="0"/>
          </a:p>
          <a:p>
            <a:r>
              <a:rPr lang="ru-RU" dirty="0"/>
              <a:t>Реализацию можно «запечатать» — указать ключевым словом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sealed</a:t>
            </a:r>
            <a:r>
              <a:rPr lang="ru-RU" dirty="0"/>
              <a:t>, что данная реализация является финальной и не подлежит переопределению в потомках.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82618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62" y="1439863"/>
            <a:ext cx="5464339" cy="45116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/>
              <a:t>Переменная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child</a:t>
            </a:r>
            <a:r>
              <a:rPr lang="ru-RU" sz="1870" dirty="0"/>
              <a:t> имеет тип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Parent</a:t>
            </a:r>
            <a:r>
              <a:rPr lang="en-US" sz="187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/>
              <a:t>Свойство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Name</a:t>
            </a:r>
            <a:r>
              <a:rPr lang="ru-RU" sz="1870" dirty="0"/>
              <a:t> в классе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Parent</a:t>
            </a:r>
            <a:r>
              <a:rPr lang="en-US" sz="1870" dirty="0"/>
              <a:t> </a:t>
            </a:r>
            <a:r>
              <a:rPr lang="ru-RU" sz="1870" dirty="0"/>
              <a:t>является виртуальным, поэтому среда выполнения </a:t>
            </a:r>
            <a:r>
              <a:rPr lang="en-US" sz="1870" dirty="0"/>
              <a:t>(CLR) </a:t>
            </a:r>
            <a:r>
              <a:rPr lang="ru-RU" sz="1870" dirty="0"/>
              <a:t>будет искать последнее переопределение вплоть до класса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Child</a:t>
            </a:r>
            <a:r>
              <a:rPr lang="en-US" sz="187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/>
              <a:t>Найдено переопределение в классе 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Child</a:t>
            </a:r>
            <a:r>
              <a:rPr lang="ru-RU" sz="1870" dirty="0"/>
              <a:t>.</a:t>
            </a:r>
          </a:p>
          <a:p>
            <a:endParaRPr lang="en-US" sz="187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переопределения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08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13" y="1240352"/>
            <a:ext cx="11119104" cy="4511040"/>
          </a:xfrm>
        </p:spPr>
        <p:txBody>
          <a:bodyPr/>
          <a:lstStyle/>
          <a:p>
            <a:r>
              <a:rPr lang="ru-RU" dirty="0"/>
              <a:t>При переопределении есть возможность обратиться к предыдущей реализации при помощи префикса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base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Обращение к предыдущей реализации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2220685"/>
            <a:ext cx="6458987" cy="41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разработать заготовку для простейшего векторного редактора, позволяющего создавать и выводить на экран следующие объекты:</a:t>
            </a:r>
          </a:p>
          <a:p>
            <a:pPr lvl="1"/>
            <a:r>
              <a:rPr lang="ru-RU" dirty="0"/>
              <a:t>прямоугольник;</a:t>
            </a:r>
          </a:p>
          <a:p>
            <a:pPr lvl="1"/>
            <a:r>
              <a:rPr lang="ru-RU" dirty="0"/>
              <a:t>круг;</a:t>
            </a:r>
          </a:p>
          <a:p>
            <a:pPr lvl="1"/>
            <a:r>
              <a:rPr lang="ru-RU" dirty="0"/>
              <a:t>кольцо;</a:t>
            </a:r>
          </a:p>
          <a:p>
            <a:r>
              <a:rPr lang="ru-RU" dirty="0"/>
              <a:t>Какие проблемы могут возникнуть при разработке заготовки?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Векторный графический редактор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50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Проблема:</a:t>
            </a:r>
          </a:p>
          <a:p>
            <a:pPr lvl="1"/>
            <a:r>
              <a:rPr lang="ru-RU"/>
              <a:t> Хранение объектов различных типов в одной коллекции (массиве);</a:t>
            </a:r>
          </a:p>
          <a:p>
            <a:pPr lvl="0"/>
            <a:r>
              <a:rPr lang="ru-RU"/>
              <a:t>Способ решения:</a:t>
            </a:r>
          </a:p>
          <a:p>
            <a:pPr lvl="1"/>
            <a:r>
              <a:rPr lang="ru-RU"/>
              <a:t> Создание базового класса;</a:t>
            </a:r>
          </a:p>
          <a:p>
            <a:pPr lvl="1"/>
            <a:r>
              <a:rPr lang="ru-RU"/>
              <a:t> Использование ссылочной совместимости.</a:t>
            </a:r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Векторный графический редактор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38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На этапе компиляции ничего не известно о том, объект какого типа будет храниться по ссылке;</a:t>
            </a:r>
          </a:p>
          <a:p>
            <a:pPr>
              <a:lnSpc>
                <a:spcPct val="110000"/>
              </a:lnSpc>
            </a:pPr>
            <a:r>
              <a:rPr lang="ru-RU" dirty="0"/>
              <a:t>При вызове виртуального метода фактически указывается только семейство методов;</a:t>
            </a:r>
          </a:p>
          <a:p>
            <a:pPr>
              <a:lnSpc>
                <a:spcPct val="110000"/>
              </a:lnSpc>
            </a:pPr>
            <a:r>
              <a:rPr lang="ru-RU" dirty="0"/>
              <a:t>Среда исполнения сама вызывает нужную реализацию метода в зависимости от конкретного типа объекта.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Позднее связывание</a:t>
            </a:r>
          </a:p>
        </p:txBody>
      </p:sp>
    </p:spTree>
    <p:extLst>
      <p:ext uri="{BB962C8B-B14F-4D97-AF65-F5344CB8AC3E}">
        <p14:creationId xmlns:p14="http://schemas.microsoft.com/office/powerpoint/2010/main" val="51439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метод при объявлении может не иметь изначальной реализации — в таком случае он считается </a:t>
            </a:r>
            <a:r>
              <a:rPr lang="ru-RU" b="1" dirty="0"/>
              <a:t>абстрактным</a:t>
            </a:r>
            <a:r>
              <a:rPr lang="ru-RU" dirty="0"/>
              <a:t>;</a:t>
            </a:r>
          </a:p>
          <a:p>
            <a:r>
              <a:rPr lang="ru-RU" dirty="0"/>
              <a:t>Класс, содержащий хотя бы один абстрактный метод, должен стать абстрактным;</a:t>
            </a:r>
          </a:p>
          <a:p>
            <a:r>
              <a:rPr lang="ru-RU" dirty="0"/>
              <a:t>Объект абстрактного класса непосредственно создать нельзя;</a:t>
            </a:r>
          </a:p>
          <a:p>
            <a:r>
              <a:rPr lang="ru-RU" dirty="0"/>
              <a:t>Потомки абстрактного класса должны либо реализовать (переопределить) все его абстрактные методы, либо также стать абстрактными;</a:t>
            </a:r>
          </a:p>
          <a:p>
            <a:r>
              <a:rPr lang="ru-RU" dirty="0"/>
              <a:t>Абстрактные члены класса и классы помечаются ключевым словом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abstract</a:t>
            </a:r>
            <a:r>
              <a:rPr lang="ru-RU" dirty="0"/>
              <a:t> (вместо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virtual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Абстрактные методы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абстрактных методов в потомках происходит посредством переопределения с ключевым словом </a:t>
            </a:r>
            <a:r>
              <a:rPr lang="en-US" b="1" dirty="0"/>
              <a:t>override</a:t>
            </a:r>
            <a:r>
              <a:rPr lang="ru-RU" dirty="0"/>
              <a:t>, как и для обычных виртуальных методов.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реализации абстрактного метода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14601"/>
            <a:ext cx="6477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Классы-предки желательно делать абстрактными;</a:t>
            </a:r>
            <a:endParaRPr lang="en-US" dirty="0"/>
          </a:p>
          <a:p>
            <a:r>
              <a:rPr lang="ru-RU" dirty="0"/>
              <a:t>Создавать экземпляры абстрактного класса нельзя, но доступ к его конструктору необходим для потомков, поэтому рекомендуется устанавливать для конструкторов абстрактных классов спецификатор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protected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Полиморфизм</a:t>
            </a:r>
            <a:endParaRPr lang="en-US" dirty="0"/>
          </a:p>
          <a:p>
            <a:r>
              <a:rPr lang="ru-RU" dirty="0"/>
              <a:t>Виртуальные и абстрактные методы</a:t>
            </a:r>
          </a:p>
          <a:p>
            <a:r>
              <a:rPr lang="ru-RU" dirty="0"/>
              <a:t>Интерфейсы</a:t>
            </a:r>
          </a:p>
          <a:p>
            <a:r>
              <a:rPr lang="ru-RU" dirty="0"/>
              <a:t>Принципы </a:t>
            </a:r>
            <a:r>
              <a:rPr lang="en-US" dirty="0"/>
              <a:t>SOLID</a:t>
            </a:r>
            <a:endParaRPr lang="ru-R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Большая команда</a:t>
            </a:r>
          </a:p>
          <a:p>
            <a:pPr lvl="0"/>
            <a:r>
              <a:rPr lang="ru-RU"/>
              <a:t>Разный уровень разработчиков</a:t>
            </a:r>
          </a:p>
          <a:p>
            <a:pPr lvl="0"/>
            <a:r>
              <a:rPr lang="ru-RU"/>
              <a:t>Очень много разного кода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 разработки крупных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78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Контракт (договор) </a:t>
            </a:r>
            <a:r>
              <a:rPr lang="en-US" sz="2400" dirty="0"/>
              <a:t>—</a:t>
            </a:r>
            <a:r>
              <a:rPr lang="ru-RU" sz="2400" dirty="0"/>
              <a:t> соглашение двух или более лиц, устанавливающее, изменяющее или прекращающее их права и обязанности;</a:t>
            </a:r>
          </a:p>
          <a:p>
            <a:r>
              <a:rPr lang="ru-RU" sz="2400" dirty="0"/>
              <a:t>Контракт оговаривает только требования к субъектам, но не затрагивает их внутренние особенности.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контрактов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601391"/>
            <a:ext cx="5584825" cy="4188618"/>
          </a:xfrm>
        </p:spPr>
      </p:pic>
    </p:spTree>
    <p:extLst>
      <p:ext uri="{BB962C8B-B14F-4D97-AF65-F5344CB8AC3E}">
        <p14:creationId xmlns:p14="http://schemas.microsoft.com/office/powerpoint/2010/main" val="180804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Интерфейс — это контракт на поведение объектов заданного типа данных;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Интерфейс не может регламентировать внутреннее устройство типа, только внешний интерфейс;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Для объявления применяется ключевое слово 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interface</a:t>
            </a:r>
            <a:r>
              <a:rPr lang="ru-RU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70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Сигнатуры методов;</a:t>
            </a:r>
          </a:p>
          <a:p>
            <a:r>
              <a:rPr lang="ru-RU" dirty="0"/>
              <a:t>Сигнатуры свойств;</a:t>
            </a:r>
          </a:p>
          <a:p>
            <a:r>
              <a:rPr lang="ru-RU" dirty="0"/>
              <a:t>Сигнатуры индексаторов;</a:t>
            </a:r>
          </a:p>
          <a:p>
            <a:r>
              <a:rPr lang="ru-RU" dirty="0"/>
              <a:t>Сигнатуры событий.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Поля и константы;</a:t>
            </a:r>
          </a:p>
          <a:p>
            <a:r>
              <a:rPr lang="ru-RU" dirty="0"/>
              <a:t>Реализации методов, свойств и т.п.;</a:t>
            </a:r>
          </a:p>
          <a:p>
            <a:r>
              <a:rPr lang="ru-RU" dirty="0"/>
              <a:t>Конструкторы и деструкторы;</a:t>
            </a:r>
          </a:p>
          <a:p>
            <a:r>
              <a:rPr lang="ru-RU" dirty="0"/>
              <a:t>Статические члены (включая операторы);</a:t>
            </a:r>
          </a:p>
          <a:p>
            <a:r>
              <a:rPr lang="ru-RU" dirty="0"/>
              <a:t>Спецификаторы доступа.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интерфейса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57531" y="1335234"/>
            <a:ext cx="2360262" cy="315920"/>
          </a:xfrm>
        </p:spPr>
        <p:txBody>
          <a:bodyPr/>
          <a:lstStyle/>
          <a:p>
            <a:r>
              <a:rPr lang="ru-RU" dirty="0"/>
              <a:t>Могут содержаться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7542" y="1335234"/>
            <a:ext cx="2684068" cy="315920"/>
          </a:xfrm>
        </p:spPr>
        <p:txBody>
          <a:bodyPr/>
          <a:lstStyle/>
          <a:p>
            <a:r>
              <a:rPr lang="ru-RU" dirty="0"/>
              <a:t>Не могут содержаться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1" y="4417378"/>
            <a:ext cx="3962400" cy="1533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5214" y="5875579"/>
            <a:ext cx="660950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Интерфейс — это не тип данных, а контракт-ограничитель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1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интерфейса синтаксически выглядит как наследование (оператор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:</a:t>
            </a:r>
            <a:r>
              <a:rPr lang="ru-RU" dirty="0"/>
              <a:t> );</a:t>
            </a:r>
          </a:p>
          <a:p>
            <a:r>
              <a:rPr lang="ru-RU" dirty="0"/>
              <a:t>Допускается одновременная реализация нескольких интерфейсов;</a:t>
            </a:r>
          </a:p>
          <a:p>
            <a:r>
              <a:rPr lang="ru-RU" dirty="0"/>
              <a:t>Реализация интерфейсов не противоречит и не препятствует наследованию в рамках иерархии классов.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Существует два способа реализации интерфейса:</a:t>
            </a:r>
          </a:p>
          <a:p>
            <a:r>
              <a:rPr lang="ru-RU" dirty="0"/>
              <a:t>неявная реализация публичным (</a:t>
            </a:r>
            <a:r>
              <a:rPr lang="en-US" dirty="0"/>
              <a:t>public) </a:t>
            </a:r>
            <a:r>
              <a:rPr lang="ru-RU" dirty="0"/>
              <a:t>нестатическим членом класса;</a:t>
            </a:r>
          </a:p>
          <a:p>
            <a:r>
              <a:rPr lang="ru-RU" dirty="0"/>
              <a:t>явная реализация с указанием имени интерфейса.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Правила реализации интерфейса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32" y="4874579"/>
            <a:ext cx="7096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749" y="1421022"/>
            <a:ext cx="5352359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неявной и явной реализации интерфейса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6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Ссылочная совместимость с интерфейсом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32736"/>
            <a:ext cx="6153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057147"/>
            <a:ext cx="6838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Структуры, как и классы, могут реализовывать интерфейсы;</a:t>
            </a:r>
          </a:p>
          <a:p>
            <a:r>
              <a:rPr lang="ru-RU" dirty="0"/>
              <a:t>Переменная «интерфейсного типа» фактически может ссылаться на объект любого типа данных, т.е. ведёт себя как переменная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en-US" dirty="0"/>
              <a:t>;</a:t>
            </a:r>
          </a:p>
          <a:p>
            <a:r>
              <a:rPr lang="ru-RU" dirty="0"/>
              <a:t>При помещении в такую переменную объекта структуры происходит его упаковка.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 структурой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Интерфейсы могут наследоваться от других интерфейсов;</a:t>
            </a:r>
          </a:p>
          <a:p>
            <a:r>
              <a:rPr lang="ru-RU"/>
              <a:t>Допустимо множественное наследование интерфейсов;</a:t>
            </a:r>
          </a:p>
          <a:p>
            <a:r>
              <a:rPr lang="ru-RU"/>
              <a:t>Класс, реализующий интерфейс-потомок, должен реализовать и всех его предков.</a:t>
            </a:r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 интерфейсов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05" y="3306074"/>
            <a:ext cx="68865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9900" y="1438275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Принципы </a:t>
            </a:r>
            <a:r>
              <a:rPr lang="en-US"/>
              <a:t>SOLID</a:t>
            </a:r>
            <a:r>
              <a:rPr lang="ru-RU"/>
              <a:t> от Роберта Мартина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2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концепция:</a:t>
            </a:r>
            <a:br>
              <a:rPr lang="ru-RU" dirty="0"/>
            </a:br>
            <a:r>
              <a:rPr lang="ru-RU" dirty="0"/>
              <a:t>«Один интерфейс — множество реализаций»;</a:t>
            </a:r>
          </a:p>
          <a:p>
            <a:r>
              <a:rPr lang="ru-RU" dirty="0"/>
              <a:t>Однотипные действия, производимые с различными компонентами, должны использовать схожий подход.</a:t>
            </a:r>
          </a:p>
        </p:txBody>
      </p:sp>
      <p:pic>
        <p:nvPicPr>
          <p:cNvPr id="5" name="Content Placeholder 4" descr="59"/>
          <p:cNvPicPr>
            <a:picLocks noGrp="1" noChangeAspect="1" noChangeArrowheads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8588" y="1536970"/>
            <a:ext cx="3809524" cy="431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227266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SRP — Single Responsibility Principle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 единственной ответственности: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«Каждый модуль должен обладать только одним предназначением»</a:t>
            </a:r>
          </a:p>
        </p:txBody>
      </p:sp>
    </p:spTree>
    <p:extLst>
      <p:ext uri="{BB962C8B-B14F-4D97-AF65-F5344CB8AC3E}">
        <p14:creationId xmlns:p14="http://schemas.microsoft.com/office/powerpoint/2010/main" val="343656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OCP — Open/Closed Principle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 открытости/закрытости: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«Сущности должны быть открыты для расширения, но закрыты для модификации»</a:t>
            </a:r>
          </a:p>
        </p:txBody>
      </p:sp>
    </p:spTree>
    <p:extLst>
      <p:ext uri="{BB962C8B-B14F-4D97-AF65-F5344CB8AC3E}">
        <p14:creationId xmlns:p14="http://schemas.microsoft.com/office/powerpoint/2010/main" val="14015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LSP —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 подстановки Барбары Лисков: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«Объекты классов должны легко заменяться на экземпляры любых своих потомков без нарушения функциональности»</a:t>
            </a:r>
          </a:p>
        </p:txBody>
      </p:sp>
    </p:spTree>
    <p:extLst>
      <p:ext uri="{BB962C8B-B14F-4D97-AF65-F5344CB8AC3E}">
        <p14:creationId xmlns:p14="http://schemas.microsoft.com/office/powerpoint/2010/main" val="103046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ISP — Interface Segregation Principle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 разделения интерфейсов: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«Множество специфичных, ориентированных на конкретные задачи, интерфейсов лучше одного </a:t>
            </a:r>
            <a:r>
              <a:rPr lang="ru-RU" dirty="0" err="1"/>
              <a:t>сверх-интерфейса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5776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DIP — Dependency Inversion Principle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«Модули верхних уровней не должны зависеть от модулей нижних уровней. Оба типа модулей должны зависеть от абстракций»</a:t>
            </a:r>
          </a:p>
          <a:p>
            <a:r>
              <a:rPr lang="ru-RU" dirty="0"/>
              <a:t>«Абстракции не должны зависеть от деталей. Детали должны зависеть от абстракций»</a:t>
            </a:r>
          </a:p>
        </p:txBody>
      </p:sp>
    </p:spTree>
    <p:extLst>
      <p:ext uri="{BB962C8B-B14F-4D97-AF65-F5344CB8AC3E}">
        <p14:creationId xmlns:p14="http://schemas.microsoft.com/office/powerpoint/2010/main" val="292670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Всё, с чем мы работаем – объект;</a:t>
            </a:r>
          </a:p>
          <a:p>
            <a:pPr lvl="0"/>
            <a:r>
              <a:rPr lang="ru-RU" dirty="0"/>
              <a:t>Для удобства взаимодействия объекты сгруппированы в типы данных:</a:t>
            </a:r>
          </a:p>
          <a:p>
            <a:pPr lvl="1"/>
            <a:r>
              <a:rPr lang="ru-RU" dirty="0"/>
              <a:t>Определяет, чем объект является;</a:t>
            </a:r>
          </a:p>
          <a:p>
            <a:pPr lvl="1"/>
            <a:r>
              <a:rPr lang="ru-RU" dirty="0"/>
              <a:t>Набор его свойств (что хранится);</a:t>
            </a:r>
          </a:p>
          <a:p>
            <a:pPr lvl="1"/>
            <a:r>
              <a:rPr lang="ru-RU" dirty="0"/>
              <a:t>Поведение (что умеет делать);</a:t>
            </a:r>
          </a:p>
          <a:p>
            <a:r>
              <a:rPr lang="ru-RU" dirty="0"/>
              <a:t>Типы организованы в иерархии:</a:t>
            </a:r>
          </a:p>
          <a:p>
            <a:pPr lvl="1"/>
            <a:r>
              <a:rPr lang="ru-RU" dirty="0"/>
              <a:t>Нижние типы иерархии наследуют составляющие верхних;</a:t>
            </a:r>
          </a:p>
          <a:p>
            <a:pPr lvl="1"/>
            <a:r>
              <a:rPr lang="ru-RU" dirty="0"/>
              <a:t>Невозможно «сужение» логики наследниками;</a:t>
            </a:r>
          </a:p>
          <a:p>
            <a:r>
              <a:rPr lang="ru-RU" dirty="0"/>
              <a:t>Каждая иерархия может содержать элементы, доступные определенному кругу наблюдателей (спецификаторы доступа);</a:t>
            </a:r>
          </a:p>
          <a:p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2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В рамках определения типа мы можем формировать правила и ограничения работы с его составляющими (инкапсулировать):</a:t>
            </a:r>
          </a:p>
          <a:p>
            <a:pPr lvl="1"/>
            <a:r>
              <a:rPr lang="ru-RU" dirty="0"/>
              <a:t>Мы можем определить внешний интерфейс и внутреннюю реализацию членов типа;</a:t>
            </a:r>
          </a:p>
          <a:p>
            <a:pPr lvl="1"/>
            <a:r>
              <a:rPr lang="ru-RU" dirty="0"/>
              <a:t>Изменить, размыть или урезать внутреннюю реализацию нельзя даже в потомках;</a:t>
            </a:r>
          </a:p>
          <a:p>
            <a:pPr lvl="1"/>
            <a:r>
              <a:rPr lang="ru-RU" dirty="0"/>
              <a:t>Каждый потомок в любом случае согласует свои действия с интерфейсом предка;</a:t>
            </a:r>
          </a:p>
          <a:p>
            <a:r>
              <a:rPr lang="ru-RU" dirty="0"/>
              <a:t>Работая с иерархиями типов, мы можем не указывать конкретную реализацию, а строить взаимодействие обобщенных типов, если их реализации достаточно для выполнения задачи;</a:t>
            </a:r>
          </a:p>
          <a:p>
            <a:r>
              <a:rPr lang="ru-RU" dirty="0"/>
              <a:t>Задача построения «горизонтальных связей», т.е. выделения общего поведения типов разных иерархий, решается с помощью интерфейсов:</a:t>
            </a:r>
          </a:p>
          <a:p>
            <a:pPr lvl="1"/>
            <a:r>
              <a:rPr lang="ru-RU" dirty="0"/>
              <a:t>ИНТЕРФЕЙС НЕ ПОРОЖДАЕТ ИЕРАРХИЮ!</a:t>
            </a:r>
          </a:p>
          <a:p>
            <a:pPr lvl="1"/>
            <a:r>
              <a:rPr lang="ru-RU" dirty="0"/>
              <a:t>Классы – наследуются, интерфейсы – </a:t>
            </a:r>
            <a:r>
              <a:rPr lang="ru-RU" b="1" u="sng" dirty="0"/>
              <a:t>реализуются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985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Статический</a:t>
            </a:r>
          </a:p>
          <a:p>
            <a:pPr lvl="1"/>
            <a:r>
              <a:rPr lang="ru-RU" dirty="0"/>
              <a:t>Является своего рода «синтаксическим сахаром» для разработчика;</a:t>
            </a:r>
          </a:p>
          <a:p>
            <a:pPr lvl="1"/>
            <a:r>
              <a:rPr lang="ru-RU" dirty="0"/>
              <a:t>Конкретная реализация определена уже на этапе компиляции;</a:t>
            </a:r>
          </a:p>
          <a:p>
            <a:pPr lvl="1"/>
            <a:r>
              <a:rPr lang="ru-RU" dirty="0"/>
              <a:t>Цель: упрощение восприятия кода;</a:t>
            </a:r>
          </a:p>
          <a:p>
            <a:pPr lvl="1"/>
            <a:r>
              <a:rPr lang="ru-RU" dirty="0"/>
              <a:t>Пример: перегрузка, обобщения.</a:t>
            </a:r>
          </a:p>
          <a:p>
            <a:pPr lvl="1"/>
            <a:endParaRPr lang="ru-RU" dirty="0"/>
          </a:p>
          <a:p>
            <a:r>
              <a:rPr lang="ru-RU" dirty="0"/>
              <a:t>Динамический</a:t>
            </a:r>
          </a:p>
          <a:p>
            <a:pPr lvl="1"/>
            <a:r>
              <a:rPr lang="ru-RU" dirty="0"/>
              <a:t>Реализация определяется только на этапе выполнения;</a:t>
            </a:r>
          </a:p>
          <a:p>
            <a:pPr lvl="1"/>
            <a:r>
              <a:rPr lang="ru-RU" dirty="0"/>
              <a:t>Цель: унификация и универсализация алгоритмов;</a:t>
            </a:r>
          </a:p>
          <a:p>
            <a:pPr lvl="1"/>
            <a:r>
              <a:rPr lang="ru-RU" dirty="0"/>
              <a:t>Пример: виртуальные методы.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полиморфизма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6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Перегруженные методы — методы с одним именем. Могут располагаться как в одном классе, так и в разных классах;</a:t>
            </a:r>
          </a:p>
          <a:p>
            <a:r>
              <a:rPr lang="ru-RU" dirty="0"/>
              <a:t>Предполагается, что перегруженные методы выполняют схожие действия;</a:t>
            </a:r>
          </a:p>
          <a:p>
            <a:r>
              <a:rPr lang="ru-RU" dirty="0"/>
              <a:t>Конструкторы также могут быть перегруженными;</a:t>
            </a:r>
          </a:p>
          <a:p>
            <a:r>
              <a:rPr lang="ru-RU" dirty="0"/>
              <a:t>Если какой-либо член класса конфликтует с унаследованным от предка, возникает </a:t>
            </a:r>
            <a:r>
              <a:rPr lang="ru-RU" b="1" dirty="0"/>
              <a:t>перекрытие</a:t>
            </a:r>
            <a:r>
              <a:rPr lang="ru-RU" dirty="0"/>
              <a:t>. При осознанном перекрытии рекомендуется использование ключевого слова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ru-RU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Статический 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390931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в одном классе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19100" y="1223010"/>
            <a:ext cx="5676900" cy="389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20" y="5577744"/>
            <a:ext cx="4171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28" y="1392555"/>
            <a:ext cx="4930553" cy="4511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в разных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73867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923" y="1301115"/>
            <a:ext cx="6601384" cy="4511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Перекрытие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155389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" y="1447275"/>
            <a:ext cx="7572375" cy="26098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перекрытого метода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69" y="4732021"/>
            <a:ext cx="3758973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6352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12973</TotalTime>
  <Words>1753</Words>
  <Application>Microsoft Office PowerPoint</Application>
  <PresentationFormat>Широкоэкранный</PresentationFormat>
  <Paragraphs>217</Paragraphs>
  <Slides>37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Полиморфизм</vt:lpstr>
      <vt:lpstr>Виды полиморфизма</vt:lpstr>
      <vt:lpstr>Статический полиморфизм</vt:lpstr>
      <vt:lpstr>Перегрузка в одном классе</vt:lpstr>
      <vt:lpstr>Перегрузка в разных классах</vt:lpstr>
      <vt:lpstr>Перекрытие метода</vt:lpstr>
      <vt:lpstr>Вызов перекрытого метода</vt:lpstr>
      <vt:lpstr>Виртуальные методы</vt:lpstr>
      <vt:lpstr>Переопределение</vt:lpstr>
      <vt:lpstr>Пример переопределения</vt:lpstr>
      <vt:lpstr>Обращение к предыдущей реализации</vt:lpstr>
      <vt:lpstr>Векторный графический редактор</vt:lpstr>
      <vt:lpstr>Векторный графический редактор</vt:lpstr>
      <vt:lpstr>Позднее связывание</vt:lpstr>
      <vt:lpstr>Абстрактные методы</vt:lpstr>
      <vt:lpstr>Пример реализации абстрактного метода</vt:lpstr>
      <vt:lpstr>Рекомендации</vt:lpstr>
      <vt:lpstr>Проблемы разработки крупных проектов</vt:lpstr>
      <vt:lpstr>Понятие контрактов</vt:lpstr>
      <vt:lpstr>Интерфейсы</vt:lpstr>
      <vt:lpstr>Возможности интерфейса</vt:lpstr>
      <vt:lpstr>Правила реализации интерфейса</vt:lpstr>
      <vt:lpstr>Пример неявной и явной реализации интерфейса</vt:lpstr>
      <vt:lpstr>Ссылочная совместимость с интерфейсом</vt:lpstr>
      <vt:lpstr>Реализация Интерфейса структурой</vt:lpstr>
      <vt:lpstr>Наследование интерфейсов</vt:lpstr>
      <vt:lpstr>Принципы SOLID от Роберта Мартина</vt:lpstr>
      <vt:lpstr>SRP — Single Responsibility Principle</vt:lpstr>
      <vt:lpstr>OCP — Open/Closed Principle</vt:lpstr>
      <vt:lpstr>LSP — Liskov Substitution Principle</vt:lpstr>
      <vt:lpstr>ISP — Interface Segregation Principle</vt:lpstr>
      <vt:lpstr>DIP — Dependency Inversion Principle</vt:lpstr>
      <vt:lpstr>SUMMARY</vt:lpstr>
      <vt:lpstr>SUMMARY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Polymorphism</dc:title>
  <dc:creator>Dmitry Vereskun</dc:creator>
  <cp:lastModifiedBy>Anton Pudikov</cp:lastModifiedBy>
  <cp:revision>364</cp:revision>
  <cp:lastPrinted>2015-07-29T15:20:55Z</cp:lastPrinted>
  <dcterms:created xsi:type="dcterms:W3CDTF">2015-06-23T10:29:18Z</dcterms:created>
  <dcterms:modified xsi:type="dcterms:W3CDTF">2020-06-01T16:57:09Z</dcterms:modified>
</cp:coreProperties>
</file>