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22"/>
  </p:notesMasterIdLst>
  <p:handoutMasterIdLst>
    <p:handoutMasterId r:id="rId23"/>
  </p:handoutMasterIdLst>
  <p:sldIdLst>
    <p:sldId id="455" r:id="rId3"/>
    <p:sldId id="456" r:id="rId4"/>
    <p:sldId id="457" r:id="rId5"/>
    <p:sldId id="458" r:id="rId6"/>
    <p:sldId id="459" r:id="rId7"/>
    <p:sldId id="460" r:id="rId8"/>
    <p:sldId id="461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277" r:id="rId21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547"/>
    <a:srgbClr val="000000"/>
    <a:srgbClr val="232323"/>
    <a:srgbClr val="2E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5406" autoAdjust="0"/>
  </p:normalViewPr>
  <p:slideViewPr>
    <p:cSldViewPr snapToGrid="0">
      <p:cViewPr varScale="1">
        <p:scale>
          <a:sx n="86" d="100"/>
          <a:sy n="86" d="100"/>
        </p:scale>
        <p:origin x="15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6D691-7D92-46A8-9FC7-2933B4D37BA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2F4C-51DD-4F3E-8BCF-33D777912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8265-EB08-4DF7-A82A-6AFB52D83FBF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D87D-C1CF-4466-9601-59552356D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6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Имя аргумента</a:t>
            </a:r>
            <a:r>
              <a:rPr lang="ru-RU" baseline="0" dirty="0"/>
              <a:t> типа может быть любым, но исторически сложилось для единственного аргумента давать имя </a:t>
            </a:r>
            <a:r>
              <a:rPr lang="en-US" baseline="0" dirty="0"/>
              <a:t>T</a:t>
            </a:r>
            <a:r>
              <a:rPr lang="ru-RU" baseline="0" dirty="0"/>
              <a:t>, а для множества либо </a:t>
            </a:r>
            <a:r>
              <a:rPr lang="en-US" baseline="0" dirty="0"/>
              <a:t>T1, T2, …</a:t>
            </a:r>
            <a:r>
              <a:rPr lang="ru-RU" baseline="0" dirty="0"/>
              <a:t>, либо именованные с префиксом </a:t>
            </a:r>
            <a:r>
              <a:rPr lang="en-US" baseline="0" dirty="0"/>
              <a:t>T: </a:t>
            </a:r>
            <a:r>
              <a:rPr lang="en-US" baseline="0" dirty="0" err="1"/>
              <a:t>TKey</a:t>
            </a:r>
            <a:r>
              <a:rPr lang="en-US" baseline="0" dirty="0"/>
              <a:t>, TValue,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8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 данном примере видно, что компилятор не нуждается в явном указании аргумента типа, если он очевиден из контекста (по принимаемым аргументам). Это называется «выведением типа».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</a:t>
            </a:r>
            <a:r>
              <a:rPr lang="ru-RU" baseline="0" dirty="0"/>
              <a:t> наличие перегрузки оператора нельзя вынести в интерфейс, первый пример для обобщённых типов работать не будет в принципе.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Каких ограничений нет?</a:t>
            </a:r>
          </a:p>
          <a:p>
            <a:r>
              <a:rPr lang="ru-RU" dirty="0"/>
              <a:t>• Наличие конкретных перегруженных операторов;</a:t>
            </a:r>
          </a:p>
          <a:p>
            <a:r>
              <a:rPr lang="ru-RU" dirty="0"/>
              <a:t>• Наличие конструктора с заданным набором аргументов;</a:t>
            </a:r>
          </a:p>
          <a:p>
            <a:r>
              <a:rPr lang="ru-RU" dirty="0"/>
              <a:t>• Возможность хранения в объекте значения</a:t>
            </a:r>
            <a:r>
              <a:rPr lang="ru-RU" baseline="0" dirty="0"/>
              <a:t> </a:t>
            </a:r>
            <a:r>
              <a:rPr lang="en-US" baseline="0" dirty="0"/>
              <a:t>null (</a:t>
            </a:r>
            <a:r>
              <a:rPr lang="ru-RU" baseline="0" dirty="0"/>
              <a:t>можно </a:t>
            </a:r>
            <a:r>
              <a:rPr lang="en-US" baseline="0" dirty="0"/>
              <a:t>class</a:t>
            </a:r>
            <a:r>
              <a:rPr lang="ru-RU" baseline="0" dirty="0"/>
              <a:t>, но не захватывает </a:t>
            </a:r>
            <a:r>
              <a:rPr lang="en-US" baseline="0" dirty="0"/>
              <a:t>Nullable)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Вопрос:</a:t>
            </a:r>
            <a:r>
              <a:rPr lang="ru-RU" baseline="0" dirty="0"/>
              <a:t> нет ли противоречия с </a:t>
            </a:r>
            <a:r>
              <a:rPr lang="en-US" baseline="0" dirty="0" err="1"/>
              <a:t>int</a:t>
            </a:r>
            <a:r>
              <a:rPr lang="en-US" baseline="0" dirty="0"/>
              <a:t>?</a:t>
            </a:r>
          </a:p>
          <a:p>
            <a:r>
              <a:rPr lang="ru-RU" baseline="0" dirty="0"/>
              <a:t>Ответ: </a:t>
            </a:r>
            <a:r>
              <a:rPr lang="en-US" baseline="0" dirty="0" err="1"/>
              <a:t>int</a:t>
            </a:r>
            <a:r>
              <a:rPr lang="en-US" baseline="0" dirty="0"/>
              <a:t> — </a:t>
            </a:r>
            <a:r>
              <a:rPr lang="ru-RU" baseline="0" dirty="0"/>
              <a:t>структура, у любой структуры есть конструктор по умолчанию (</a:t>
            </a:r>
            <a:r>
              <a:rPr lang="en-US" b="1" baseline="0" dirty="0">
                <a:latin typeface="PT Mono" panose="02060509020205020204" pitchFamily="49" charset="-52"/>
                <a:ea typeface="PT Mono" panose="02060509020205020204" pitchFamily="49" charset="-52"/>
              </a:rPr>
              <a:t>new </a:t>
            </a:r>
            <a:r>
              <a:rPr lang="en-US" b="1" baseline="0" dirty="0" err="1">
                <a:latin typeface="PT Mono" panose="02060509020205020204" pitchFamily="49" charset="-52"/>
                <a:ea typeface="PT Mono" panose="02060509020205020204" pitchFamily="49" charset="-52"/>
              </a:rPr>
              <a:t>int</a:t>
            </a:r>
            <a:r>
              <a:rPr lang="en-US" b="1" baseline="0" dirty="0">
                <a:latin typeface="PT Mono" panose="02060509020205020204" pitchFamily="49" charset="-52"/>
                <a:ea typeface="PT Mono" panose="02060509020205020204" pitchFamily="49" charset="-52"/>
              </a:rPr>
              <a:t>()</a:t>
            </a:r>
            <a:r>
              <a:rPr lang="en-US" baseline="0" dirty="0"/>
              <a:t>)</a:t>
            </a:r>
            <a:r>
              <a:rPr lang="ru-RU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TChild</a:t>
            </a:r>
            <a:r>
              <a:rPr lang="en-US" dirty="0"/>
              <a:t> </a:t>
            </a:r>
            <a:r>
              <a:rPr lang="ru-RU" dirty="0"/>
              <a:t>выводится</a:t>
            </a:r>
            <a:r>
              <a:rPr lang="ru-RU" baseline="0" dirty="0"/>
              <a:t> из аргументов, но </a:t>
            </a:r>
            <a:r>
              <a:rPr lang="en-US" baseline="0" dirty="0" err="1"/>
              <a:t>TBase</a:t>
            </a:r>
            <a:r>
              <a:rPr lang="en-US" baseline="0" dirty="0"/>
              <a:t> — </a:t>
            </a:r>
            <a:r>
              <a:rPr lang="ru-RU" baseline="0" dirty="0"/>
              <a:t>нет, поэтому указывать нужно полный перечень. Либо ни одного, либо все.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Обратить внимание на отсутствие</a:t>
            </a:r>
            <a:r>
              <a:rPr lang="ru-RU" baseline="0" dirty="0"/>
              <a:t> ограничений на тип </a:t>
            </a:r>
            <a:r>
              <a:rPr lang="en-US" baseline="0" dirty="0"/>
              <a:t>T: </a:t>
            </a:r>
            <a:r>
              <a:rPr lang="ru-RU" baseline="0" dirty="0"/>
              <a:t>оператор </a:t>
            </a:r>
            <a:r>
              <a:rPr lang="en-US" baseline="0" dirty="0"/>
              <a:t>default </a:t>
            </a:r>
            <a:r>
              <a:rPr lang="ru-RU" baseline="0" dirty="0"/>
              <a:t>работает для всех типов.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2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Часто говорят Ковариантность, </a:t>
            </a:r>
            <a:r>
              <a:rPr lang="ru-RU" dirty="0" err="1"/>
              <a:t>Контравариантность</a:t>
            </a:r>
            <a:r>
              <a:rPr lang="ru-RU"/>
              <a:t> и Инвариантность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D87D-C1CF-4466-9601-59552356DE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9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106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lang="en-US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48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arg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742938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439864"/>
            <a:ext cx="5583432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</a:defRPr>
            </a:lvl1pPr>
            <a:lvl2pPr marL="800088" indent="-3429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rebuchet MS" panose="020B0603020202020204" pitchFamily="34" charset="0"/>
              <a:buChar char="∙"/>
              <a:defRPr sz="20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10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1454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6231579" y="1754658"/>
            <a:ext cx="5583432" cy="41962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457188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00000"/>
              <a:buFontTx/>
              <a:buNone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0754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765343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93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latin typeface="Trebuchet MS" panose="020B0603020202020204" pitchFamily="34" charset="0"/>
                <a:cs typeface="Trebuchet MS" panose="020B0603020202020204" pitchFamily="34" charset="0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6158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1647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3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cap="all" spc="-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cap="sm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1101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8530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493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63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 baseline="0">
                <a:solidFill>
                  <a:schemeClr val="bg1"/>
                </a:solidFill>
                <a:latin typeface="Arial Black" panose="020B0A04020102020204" pitchFamily="34" charset="0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6956713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 cap="sm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7559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5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1058269"/>
            <a:ext cx="10385988" cy="2387600"/>
          </a:xfrm>
          <a:prstGeom prst="rect">
            <a:avLst/>
          </a:prstGeom>
        </p:spPr>
        <p:txBody>
          <a:bodyPr anchor="t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6" y="3687496"/>
            <a:ext cx="10385988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55E0FA-2B8C-4471-A27C-8012C1886DB0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BABA8C-6B13-433A-816E-6672240FA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0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>
                <a:latin typeface="+mn-lt"/>
              </a:defRPr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97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>
                <a:latin typeface="Trebuchet MS" panose="020B0603020202020204" pitchFamily="34" charset="0"/>
              </a:defRPr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5" r:id="rId4"/>
    <p:sldLayoutId id="2147483680" r:id="rId5"/>
    <p:sldLayoutId id="2147483710" r:id="rId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708" r:id="rId5"/>
    <p:sldLayoutId id="2147483690" r:id="rId6"/>
    <p:sldLayoutId id="2147483713" r:id="rId7"/>
    <p:sldLayoutId id="2147483691" r:id="rId8"/>
    <p:sldLayoutId id="2147483701" r:id="rId9"/>
    <p:sldLayoutId id="2147483693" r:id="rId10"/>
    <p:sldLayoutId id="2147483694" r:id="rId11"/>
    <p:sldLayoutId id="2147483695" r:id="rId12"/>
    <p:sldLayoutId id="2147483696" r:id="rId13"/>
    <p:sldLayoutId id="2147483699" r:id="rId14"/>
    <p:sldLayoutId id="2147483700" r:id="rId15"/>
  </p:sldLayoutIdLst>
  <p:txStyles>
    <p:titleStyle>
      <a:lvl1pPr algn="l" defTabSz="457189" rtl="0" eaLnBrk="1" latinLnBrk="0" hangingPunct="1">
        <a:spcBef>
          <a:spcPct val="0"/>
        </a:spcBef>
        <a:buNone/>
        <a:defRPr lang="en-US" sz="2667" kern="1200" cap="all" baseline="0" smtClean="0">
          <a:solidFill>
            <a:schemeClr val="tx1"/>
          </a:solidFill>
          <a:latin typeface="Arial Black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otnet/csharp/language-reference/builtin-types/unmanaged-typ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7628351" cy="5122844"/>
          </a:xfrm>
          <a:prstGeom prst="rect">
            <a:avLst/>
          </a:prstGeom>
          <a:solidFill>
            <a:srgbClr val="46454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51" y="-1"/>
            <a:ext cx="4590239" cy="6885359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13361" y="1294271"/>
            <a:ext cx="6940876" cy="1054135"/>
          </a:xfrm>
          <a:noFill/>
        </p:spPr>
        <p:txBody>
          <a:bodyPr anchor="ctr"/>
          <a:lstStyle/>
          <a:p>
            <a:r>
              <a:rPr lang="en-US" sz="8000" dirty="0">
                <a:latin typeface="Oswald Regular" panose="02000503000000000000" pitchFamily="2" charset="-52"/>
              </a:rPr>
              <a:t>C#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80534" y="5417868"/>
            <a:ext cx="6121515" cy="356572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External Training .NET/Web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880532" y="5885614"/>
            <a:ext cx="4866216" cy="373063"/>
          </a:xfrm>
        </p:spPr>
        <p:txBody>
          <a:bodyPr/>
          <a:lstStyle/>
          <a:p>
            <a:r>
              <a:rPr lang="en-US" dirty="0">
                <a:solidFill>
                  <a:srgbClr val="464547"/>
                </a:solidFill>
                <a:latin typeface="Oswald Regular" panose="02000503000000000000" pitchFamily="2" charset="-52"/>
              </a:rPr>
              <a:t>EPAM Saratov · 20</a:t>
            </a:r>
            <a:r>
              <a:rPr lang="ru-RU" dirty="0">
                <a:solidFill>
                  <a:srgbClr val="464547"/>
                </a:solidFill>
                <a:latin typeface="Oswald Regular" panose="02000503000000000000" pitchFamily="2" charset="-52"/>
              </a:rPr>
              <a:t>20</a:t>
            </a:r>
            <a:endParaRPr lang="en-US" dirty="0">
              <a:solidFill>
                <a:srgbClr val="464547"/>
              </a:solidFill>
              <a:latin typeface="Oswald Regular" panose="02000503000000000000" pitchFamily="2" charset="-52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3361" y="3177458"/>
            <a:ext cx="6800240" cy="902106"/>
          </a:xfrm>
          <a:prstGeom prst="rect">
            <a:avLst/>
          </a:prstGeom>
          <a:noFill/>
        </p:spPr>
        <p:txBody>
          <a:bodyPr wrap="square" lIns="68580" tIns="34290" rIns="68580" bIns="34290" anchor="ctr">
            <a:spAutoFit/>
          </a:bodyPr>
          <a:lstStyle>
            <a:lvl1pPr marL="0" indent="0" algn="l" defTabSz="457189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5467" kern="1200" cap="all" spc="-200" baseline="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cap="small" dirty="0">
                <a:latin typeface="Oswald Regular" panose="02000503000000000000" pitchFamily="2" charset="-52"/>
              </a:rPr>
              <a:t>GENERICS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4175" y="4871231"/>
            <a:ext cx="7200000" cy="110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ounded Rectangle 9"/>
          <p:cNvSpPr/>
          <p:nvPr/>
        </p:nvSpPr>
        <p:spPr>
          <a:xfrm>
            <a:off x="214174" y="4871231"/>
            <a:ext cx="1960313" cy="1101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021119" y="45291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0</a:t>
            </a:r>
            <a:r>
              <a:rPr lang="ru-RU" sz="1600" dirty="0">
                <a:solidFill>
                  <a:schemeClr val="bg1"/>
                </a:solidFill>
                <a:latin typeface="Oswald Regular" panose="02000503000000000000" pitchFamily="2" charset="-52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190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17202"/>
              </p:ext>
            </p:extLst>
          </p:nvPr>
        </p:nvGraphicFramePr>
        <p:xfrm>
          <a:off x="481013" y="1439863"/>
          <a:ext cx="11118850" cy="39726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8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Синтаксис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 T: </a:t>
                      </a:r>
                      <a:r>
                        <a:rPr lang="en-US" sz="2000" b="1" kern="1200" dirty="0" err="1"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struct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Тип </a:t>
                      </a:r>
                      <a:r>
                        <a:rPr lang="en-US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</a:t>
                      </a:r>
                      <a:r>
                        <a:rPr lang="ru-RU" sz="2000" dirty="0"/>
                        <a:t> должен быть структурой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effectLst/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 T: class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Тип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PT Mono" panose="02060509020205020204" pitchFamily="49" charset="-52"/>
                          <a:ea typeface="PT Mono" panose="02060509020205020204" pitchFamily="49" charset="-52"/>
                          <a:cs typeface="+mn-cs"/>
                        </a:rPr>
                        <a:t>T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должен быть классом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 T: new()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Тип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PT Mono" panose="02060509020205020204" pitchFamily="49" charset="-52"/>
                          <a:ea typeface="PT Mono" panose="02060509020205020204" pitchFamily="49" charset="-52"/>
                          <a:cs typeface="+mn-cs"/>
                        </a:rPr>
                        <a:t>T</a:t>
                      </a:r>
                      <a:r>
                        <a:rPr lang="en-US" sz="2000" baseline="0" dirty="0"/>
                        <a:t> </a:t>
                      </a:r>
                      <a:r>
                        <a:rPr lang="ru-RU" sz="2000" dirty="0"/>
                        <a:t>должен иметь конструктор по умолчанию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</a:t>
                      </a:r>
                      <a:r>
                        <a:rPr lang="en-US" sz="2000" b="1" baseline="0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 T:</a:t>
                      </a:r>
                      <a:r>
                        <a:rPr lang="ru-RU" sz="2000" b="1" baseline="0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 </a:t>
                      </a:r>
                      <a:r>
                        <a:rPr lang="en-US" sz="2000" b="1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SomeClass</a:t>
                      </a:r>
                      <a:br>
                        <a:rPr lang="en-US" sz="2000" b="1" baseline="0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</a:br>
                      <a:r>
                        <a:rPr lang="en-US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 T:</a:t>
                      </a:r>
                      <a:r>
                        <a:rPr lang="ru-RU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 </a:t>
                      </a:r>
                      <a:r>
                        <a:rPr lang="en-US" sz="2000" b="1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TBase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/>
                        <a:t>Тип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PT Mono" panose="02060509020205020204" pitchFamily="49" charset="-52"/>
                          <a:ea typeface="PT Mono" panose="02060509020205020204" pitchFamily="49" charset="-52"/>
                          <a:cs typeface="+mn-cs"/>
                        </a:rPr>
                        <a:t>T</a:t>
                      </a:r>
                      <a:r>
                        <a:rPr lang="ru-RU" sz="2000" baseline="0" dirty="0"/>
                        <a:t> должен соответствовать типу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PT Mono" panose="02060509020205020204" pitchFamily="49" charset="-52"/>
                          <a:ea typeface="PT Mono" panose="02060509020205020204" pitchFamily="49" charset="-52"/>
                          <a:cs typeface="+mn-cs"/>
                        </a:rPr>
                        <a:t>SomeClass</a:t>
                      </a:r>
                      <a:r>
                        <a:rPr lang="ru-RU" sz="2000" baseline="0" dirty="0"/>
                        <a:t> или какому-либо его потомку. Возможно указание другого аргумента типа в качестве требуемого предка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</a:t>
                      </a:r>
                      <a:r>
                        <a:rPr lang="en-US" sz="2000" b="1" baseline="0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 T:</a:t>
                      </a:r>
                      <a:r>
                        <a:rPr lang="ru-RU" sz="2000" b="1" baseline="0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 </a:t>
                      </a:r>
                      <a:r>
                        <a:rPr lang="en-US" sz="2000" b="1" baseline="0" dirty="0" err="1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ISomeInterface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Тип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PT Mono" panose="02060509020205020204" pitchFamily="49" charset="-52"/>
                          <a:ea typeface="PT Mono" panose="02060509020205020204" pitchFamily="49" charset="-52"/>
                          <a:cs typeface="+mn-cs"/>
                        </a:rPr>
                        <a:t>T</a:t>
                      </a:r>
                      <a:r>
                        <a:rPr lang="en-US" sz="2000" dirty="0"/>
                        <a:t> </a:t>
                      </a:r>
                      <a:r>
                        <a:rPr lang="ru-RU" sz="2000" dirty="0"/>
                        <a:t>должен явно или по праву наследования реализовать интерфейс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PT Mono" panose="02060509020205020204" pitchFamily="49" charset="-52"/>
                          <a:ea typeface="PT Mono" panose="02060509020205020204" pitchFamily="49" charset="-52"/>
                          <a:cs typeface="+mn-cs"/>
                        </a:rPr>
                        <a:t>ISomeInterface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PT Mono" panose="02060509020205020204" pitchFamily="49" charset="-52"/>
                          <a:ea typeface="PT Mono" panose="02060509020205020204" pitchFamily="49" charset="-52"/>
                        </a:rPr>
                        <a:t>where T : unmanaged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Аргумент типа должен быть </a:t>
                      </a:r>
                      <a:r>
                        <a:rPr lang="ru-RU" sz="2000" dirty="0">
                          <a:hlinkClick r:id="rId3"/>
                        </a:rPr>
                        <a:t>неуправляемым типом</a:t>
                      </a:r>
                      <a:r>
                        <a:rPr lang="ru-RU" sz="2000" dirty="0"/>
                        <a:t>, не допускающим значения NULL. 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PT Mono" panose="02060509020205020204" pitchFamily="49" charset="-52"/>
                        <a:ea typeface="PT Mono" panose="02060509020205020204" pitchFamily="49" charset="-5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705360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ограничений обобщений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13" y="5615150"/>
            <a:ext cx="10208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Если ограничений несколько, они должны указываться через запятую.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Ограничения на каждый конкретный тип указываются отдельным блоком </a:t>
            </a:r>
            <a:r>
              <a:rPr lang="en-US" sz="2000" b="1" dirty="0">
                <a:latin typeface="PT Mono" panose="02060509020205020204" pitchFamily="49" charset="-52"/>
                <a:ea typeface="PT Mono" panose="02060509020205020204" pitchFamily="49" charset="-52"/>
              </a:rPr>
              <a:t>where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02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Генератор массивов: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Использование: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один 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32" y="1941167"/>
            <a:ext cx="5962650" cy="2990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132" y="5631816"/>
            <a:ext cx="67056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Преобразователь типов: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Использование: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ещё пример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93" y="1862040"/>
            <a:ext cx="7905750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193" y="5733148"/>
            <a:ext cx="7600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7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получения значения по умолчанию любого типа (в том числе аргумента обобщённого типа) применяется оператор </a:t>
            </a:r>
            <a:r>
              <a:rPr lang="en-US" dirty="0"/>
              <a:t>default(T)</a:t>
            </a:r>
            <a:r>
              <a:rPr lang="ru-RU" dirty="0"/>
              <a:t>;</a:t>
            </a:r>
          </a:p>
          <a:p>
            <a:r>
              <a:rPr lang="ru-RU" dirty="0"/>
              <a:t>Он возвращает объект указанного типа, содержащий нули в стековой памяти переменной:</a:t>
            </a:r>
          </a:p>
          <a:p>
            <a:pPr lvl="1"/>
            <a:r>
              <a:rPr lang="ru-RU" dirty="0"/>
              <a:t>0 для числовых типов;</a:t>
            </a:r>
          </a:p>
          <a:p>
            <a:pPr lvl="1"/>
            <a:r>
              <a:rPr lang="en-US" dirty="0"/>
              <a:t>false </a:t>
            </a:r>
            <a:r>
              <a:rPr lang="ru-RU" dirty="0"/>
              <a:t>для </a:t>
            </a:r>
            <a:r>
              <a:rPr lang="en-US" dirty="0"/>
              <a:t>bool;</a:t>
            </a:r>
          </a:p>
          <a:p>
            <a:pPr lvl="1"/>
            <a:r>
              <a:rPr lang="ru-RU" dirty="0"/>
              <a:t>\0 для символов;</a:t>
            </a:r>
          </a:p>
          <a:p>
            <a:pPr lvl="1"/>
            <a:r>
              <a:rPr lang="en-US" dirty="0"/>
              <a:t>null </a:t>
            </a:r>
            <a:r>
              <a:rPr lang="ru-RU" dirty="0"/>
              <a:t>для объектов классов и структур</a:t>
            </a:r>
            <a:r>
              <a:rPr lang="en-US" dirty="0"/>
              <a:t> Nullable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2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значения по умолчанию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47" y="1267260"/>
            <a:ext cx="4105275" cy="26860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9737" y="4288170"/>
          <a:ext cx="2850018" cy="37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92743" y="5776689"/>
          <a:ext cx="3886206" cy="37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rot="19186584">
            <a:off x="2341121" y="4436193"/>
            <a:ext cx="506052" cy="40945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2727785">
            <a:off x="3087665" y="5527410"/>
            <a:ext cx="506052" cy="40945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47" y="4869560"/>
            <a:ext cx="67056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4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полиморфизма там, где его нет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9" y="1260085"/>
            <a:ext cx="4562475" cy="1266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19" y="3042698"/>
            <a:ext cx="8220075" cy="2428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219" y="5917721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Storage&lt;Parent&gt;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Storage&lt;Child&gt;</a:t>
            </a:r>
            <a:r>
              <a:rPr lang="ru-RU" dirty="0"/>
              <a:t> — два независимых типа данных!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0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с несовместимостью обобщённых типов между собой решается вариативностью интерфейсов;</a:t>
            </a:r>
          </a:p>
          <a:p>
            <a:r>
              <a:rPr lang="ru-RU" dirty="0"/>
              <a:t>Ковариация: обобщённый интерфейс с аргументом класса-предка может быть совместим с обобщённым типом с аргументом класса-потомка, но не может принимать такие объекты;</a:t>
            </a:r>
          </a:p>
          <a:p>
            <a:r>
              <a:rPr lang="ru-RU" dirty="0"/>
              <a:t>Контравариация: обобщённый интерфейс с аргументом класса-потомка может быть совместим с обобщённым типом с аргументом класса-предка, но не может возвращать такие объекты.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Вариативность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ковариации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" y="3431021"/>
            <a:ext cx="58578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8" y="1328737"/>
            <a:ext cx="3971925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" y="5247555"/>
            <a:ext cx="67151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6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контравариации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" y="1290637"/>
            <a:ext cx="3819525" cy="153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8" y="3411971"/>
            <a:ext cx="6143625" cy="1247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8" y="5247555"/>
            <a:ext cx="66770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6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091809" y="5013523"/>
            <a:ext cx="5857706" cy="1285677"/>
          </a:xfrm>
          <a:solidFill>
            <a:srgbClr val="2E2D2F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Oswald Regular" panose="02000503000000000000" pitchFamily="2" charset="-52"/>
              </a:rPr>
              <a:t>Thanks for attention!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016" y="5013523"/>
            <a:ext cx="1640994" cy="16409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1" y="5528529"/>
            <a:ext cx="1629287" cy="610983"/>
          </a:xfrm>
        </p:spPr>
      </p:pic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091808" y="6300425"/>
            <a:ext cx="5857707" cy="356572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2E2D2F"/>
                </a:solidFill>
                <a:latin typeface="Oswald Regular" panose="02000503000000000000" pitchFamily="2" charset="-52"/>
              </a:rPr>
              <a:t>ANTON PUDIKOV, Saratov, Russia</a:t>
            </a:r>
          </a:p>
        </p:txBody>
      </p:sp>
    </p:spTree>
    <p:extLst>
      <p:ext uri="{BB962C8B-B14F-4D97-AF65-F5344CB8AC3E}">
        <p14:creationId xmlns:p14="http://schemas.microsoft.com/office/powerpoint/2010/main" val="17812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Обобщённые методы</a:t>
            </a:r>
          </a:p>
          <a:p>
            <a:r>
              <a:rPr lang="ru-RU" dirty="0"/>
              <a:t>Обобщённые типы данных</a:t>
            </a:r>
          </a:p>
          <a:p>
            <a:r>
              <a:rPr lang="ru-RU" dirty="0"/>
              <a:t>Ковариация и контравариация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1846818"/>
            <a:ext cx="5584825" cy="36977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Метод может быть спроектирован таким образом, что его выполнение не зависит от конкретного используемого типа данных;</a:t>
            </a:r>
          </a:p>
          <a:p>
            <a:r>
              <a:rPr lang="ru-RU" dirty="0"/>
              <a:t>Сигнатура метода может содержать специальный тип-аргумент (</a:t>
            </a:r>
            <a:r>
              <a:rPr lang="en-US" dirty="0"/>
              <a:t>type argument)</a:t>
            </a:r>
            <a:r>
              <a:rPr lang="ru-RU" dirty="0"/>
              <a:t>, который может использоваться в рамках метода в качестве одного любого типа данных;</a:t>
            </a:r>
            <a:endParaRPr lang="en-US" dirty="0"/>
          </a:p>
          <a:p>
            <a:r>
              <a:rPr lang="ru-RU" dirty="0"/>
              <a:t>Метод, содержащий хотя бы один тип-аргумент, считается обобщённым (</a:t>
            </a:r>
            <a:r>
              <a:rPr lang="en-US" dirty="0"/>
              <a:t>generic method)</a:t>
            </a:r>
            <a:r>
              <a:rPr lang="ru-RU" dirty="0"/>
              <a:t> и фактически является шаблоном для методов;</a:t>
            </a:r>
          </a:p>
          <a:p>
            <a:r>
              <a:rPr lang="ru-RU" dirty="0"/>
              <a:t>Для использования/вызова обобщённого метода необходимо указать значения для всех типов-аргументов. Этот процесс называется </a:t>
            </a:r>
            <a:r>
              <a:rPr lang="ru-RU" b="1" dirty="0"/>
              <a:t>закрытием обобщения</a:t>
            </a:r>
            <a:r>
              <a:rPr lang="ru-RU" dirty="0"/>
              <a:t>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Обобщённые </a:t>
            </a:r>
            <a:r>
              <a:rPr lang="en-US" dirty="0"/>
              <a:t>(generic) </a:t>
            </a:r>
            <a:r>
              <a:rPr lang="ru-RU" dirty="0"/>
              <a:t>методы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обобщённого метода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960" y="1439863"/>
            <a:ext cx="5097937" cy="4511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83897" y="4089769"/>
            <a:ext cx="4336649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вызова такого метода необходимо указать значение типа-аргумента 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293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Синтаксис </a:t>
            </a:r>
            <a:r>
              <a:rPr lang="en-US" dirty="0"/>
              <a:t>C#</a:t>
            </a:r>
            <a:r>
              <a:rPr lang="ru-RU" dirty="0"/>
              <a:t> поддерживает неявное выведение типов-аргументов на основании типов переданных аргументов;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Важно: подстановка типов-аргументов происходит на этапе </a:t>
            </a:r>
            <a:r>
              <a:rPr lang="en-US" dirty="0"/>
              <a:t>JIT</a:t>
            </a:r>
            <a:r>
              <a:rPr lang="ru-RU" dirty="0"/>
              <a:t>−компиляции, это можно считать </a:t>
            </a:r>
            <a:r>
              <a:rPr lang="ru-RU" u="sng" dirty="0"/>
              <a:t>статическим</a:t>
            </a:r>
            <a:r>
              <a:rPr lang="ru-RU" dirty="0"/>
              <a:t> полиморфизмом.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обобщённого метода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85" y="2499996"/>
            <a:ext cx="5972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32546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Типы данных (классы, структуры) и интерфейсы также могут быть обобщёнными;</a:t>
            </a:r>
          </a:p>
          <a:p>
            <a:r>
              <a:rPr lang="ru-RU" dirty="0"/>
              <a:t>Объявленные типы-аргументы могут использоваться на протяжении всего описания типа или интерфейса;</a:t>
            </a:r>
          </a:p>
          <a:p>
            <a:r>
              <a:rPr lang="ru-RU" dirty="0"/>
              <a:t>Выведение типов не работает при вызове конструктора;</a:t>
            </a:r>
          </a:p>
          <a:p>
            <a:r>
              <a:rPr lang="ru-RU" dirty="0"/>
              <a:t>Повторное объявление аргумента в сигнатурах методов не требуется и недопустимо.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Обобщённые типы данных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79" y="4694490"/>
            <a:ext cx="45624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Обобщённые типы представляют собой шаблоны для независимых типов с конкретными наборами типов-аргументов;</a:t>
            </a:r>
          </a:p>
          <a:p>
            <a:r>
              <a:rPr lang="ru-RU" dirty="0"/>
              <a:t>Типы, созданные по одному шаблону с разными типами-аргументами, никак не связаны между собой вне зависимости от отношений между их типами-аргументами;</a:t>
            </a:r>
          </a:p>
          <a:p>
            <a:r>
              <a:rPr lang="ru-RU" dirty="0"/>
              <a:t>Статические поля обобщённых типов реализуются независимо в каждом закрытом обобщении.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реализации обобщённых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3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Перечень действий, допустимых с объектами аргумента обобщённого типа, определяется ограничениями, наложенными на этот аргумент;</a:t>
            </a:r>
          </a:p>
          <a:p>
            <a:r>
              <a:rPr lang="ru-RU" dirty="0"/>
              <a:t>По умолчанию аргумент может соответствовать любому типу, поэтому компилятор разрешает использование только функционала класса </a:t>
            </a:r>
            <a:r>
              <a:rPr lang="en-US" b="1" dirty="0">
                <a:latin typeface="PT Mono" panose="02060509020205020204" pitchFamily="49" charset="-52"/>
                <a:ea typeface="PT Mono" panose="02060509020205020204" pitchFamily="49" charset="-52"/>
              </a:rPr>
              <a:t>object</a:t>
            </a:r>
            <a:r>
              <a:rPr lang="ru-RU" dirty="0"/>
              <a:t>;</a:t>
            </a:r>
          </a:p>
          <a:p>
            <a:r>
              <a:rPr lang="ru-RU" dirty="0"/>
              <a:t>Расширение возможностей достигается путём явного ограничения (конкретизации) типа-аргумента.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обобщений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" y="2720287"/>
            <a:ext cx="5372100" cy="133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ограничения аргумента типа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57531" y="1335234"/>
            <a:ext cx="2047676" cy="315920"/>
          </a:xfrm>
        </p:spPr>
        <p:txBody>
          <a:bodyPr/>
          <a:lstStyle/>
          <a:p>
            <a:r>
              <a:rPr lang="ru-RU" dirty="0"/>
              <a:t>Без ограничения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07542" y="1335234"/>
            <a:ext cx="1959511" cy="315920"/>
          </a:xfrm>
        </p:spPr>
        <p:txBody>
          <a:bodyPr/>
          <a:lstStyle/>
          <a:p>
            <a:r>
              <a:rPr lang="ru-RU" dirty="0"/>
              <a:t>С ограничением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307542" y="2720287"/>
            <a:ext cx="5534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91928"/>
      </p:ext>
    </p:extLst>
  </p:cSld>
  <p:clrMapOvr>
    <a:masterClrMapping/>
  </p:clrMapOvr>
</p:sld>
</file>

<file path=ppt/theme/theme1.xml><?xml version="1.0" encoding="utf-8"?>
<a:theme xmlns:a="http://schemas.openxmlformats.org/drawingml/2006/main" name="EPAM_General_No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PAM_General_With_Header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EPAM_PPT_General_Template_20150223</Template>
  <TotalTime>13474</TotalTime>
  <Words>821</Words>
  <Application>Microsoft Office PowerPoint</Application>
  <PresentationFormat>Широкоэкранный</PresentationFormat>
  <Paragraphs>127</Paragraphs>
  <Slides>19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Oswald Regular</vt:lpstr>
      <vt:lpstr>PT Mono</vt:lpstr>
      <vt:lpstr>Trebuchet MS</vt:lpstr>
      <vt:lpstr>EPAM_General_No_Header</vt:lpstr>
      <vt:lpstr>EPAM_General_With_Header</vt:lpstr>
      <vt:lpstr>Презентация PowerPoint</vt:lpstr>
      <vt:lpstr>План занятия</vt:lpstr>
      <vt:lpstr>Обобщённые (generic) методы</vt:lpstr>
      <vt:lpstr>Пример обобщённого метода</vt:lpstr>
      <vt:lpstr>Вызов обобщённого метода</vt:lpstr>
      <vt:lpstr>Обобщённые типы данных</vt:lpstr>
      <vt:lpstr>Особенности реализации обобщённых типов</vt:lpstr>
      <vt:lpstr>Ограничения обобщений</vt:lpstr>
      <vt:lpstr>Пример ограничения аргумента типа</vt:lpstr>
      <vt:lpstr>Виды ограничений обобщений</vt:lpstr>
      <vt:lpstr>Ещё один пример</vt:lpstr>
      <vt:lpstr>И ещё пример</vt:lpstr>
      <vt:lpstr>Значение по умолчанию</vt:lpstr>
      <vt:lpstr>Пример использования значения по умолчанию</vt:lpstr>
      <vt:lpstr>Поиск полиморфизма там, где его нет</vt:lpstr>
      <vt:lpstr>Вариативность</vt:lpstr>
      <vt:lpstr>Пример ковариации</vt:lpstr>
      <vt:lpstr>Пример контравариации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Dmitry Vereskun</dc:creator>
  <cp:lastModifiedBy>Anton Pudikov</cp:lastModifiedBy>
  <cp:revision>371</cp:revision>
  <cp:lastPrinted>2015-07-29T15:20:55Z</cp:lastPrinted>
  <dcterms:created xsi:type="dcterms:W3CDTF">2015-06-23T10:29:18Z</dcterms:created>
  <dcterms:modified xsi:type="dcterms:W3CDTF">2020-06-25T13:58:35Z</dcterms:modified>
</cp:coreProperties>
</file>