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1"/>
  </p:notesMasterIdLst>
  <p:handoutMasterIdLst>
    <p:handoutMasterId r:id="rId22"/>
  </p:handoutMasterIdLst>
  <p:sldIdLst>
    <p:sldId id="401" r:id="rId3"/>
    <p:sldId id="416" r:id="rId4"/>
    <p:sldId id="429" r:id="rId5"/>
    <p:sldId id="428" r:id="rId6"/>
    <p:sldId id="430" r:id="rId7"/>
    <p:sldId id="431" r:id="rId8"/>
    <p:sldId id="432" r:id="rId9"/>
    <p:sldId id="433" r:id="rId10"/>
    <p:sldId id="436" r:id="rId11"/>
    <p:sldId id="435" r:id="rId12"/>
    <p:sldId id="434" r:id="rId13"/>
    <p:sldId id="437" r:id="rId14"/>
    <p:sldId id="438" r:id="rId15"/>
    <p:sldId id="439" r:id="rId16"/>
    <p:sldId id="427" r:id="rId17"/>
    <p:sldId id="425" r:id="rId18"/>
    <p:sldId id="417" r:id="rId19"/>
    <p:sldId id="277" r:id="rId2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E793-DC91-474A-B41D-96E5F99A92A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82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Правильное</a:t>
            </a:r>
            <a:r>
              <a:rPr lang="ru-RU" baseline="0" dirty="0"/>
              <a:t> название «крышечки» — циркумфлекс.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Буквоцифры</a:t>
            </a:r>
            <a:r>
              <a:rPr lang="ru-RU" dirty="0"/>
              <a:t> обычно применяются для идентификаторов.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Работа со строками сильно быстрее. И в целом,</a:t>
            </a:r>
            <a:r>
              <a:rPr lang="ru-RU" baseline="0" dirty="0"/>
              <a:t> регулярные выражения — способ кратко и ёмко записать ход алгоритма, который </a:t>
            </a:r>
            <a:r>
              <a:rPr lang="ru-RU" b="1" baseline="0" dirty="0"/>
              <a:t>уже </a:t>
            </a:r>
            <a:r>
              <a:rPr lang="ru-RU" baseline="0" dirty="0"/>
              <a:t>понятен.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зафиксированное в стандарте регулярное выражение для проверки корректности </a:t>
            </a:r>
            <a:r>
              <a:rPr lang="en-US" dirty="0"/>
              <a:t>e-mail</a:t>
            </a:r>
            <a:r>
              <a:rPr lang="ru-RU" dirty="0"/>
              <a:t>. Данная версия не учитывает национальные</a:t>
            </a:r>
            <a:r>
              <a:rPr lang="ru-RU" baseline="0" dirty="0"/>
              <a:t> домены.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685800"/>
            <a:ext cx="111760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569076"/>
            <a:ext cx="2844800" cy="288925"/>
          </a:xfrm>
          <a:prstGeom prst="rect">
            <a:avLst/>
          </a:prstGeom>
        </p:spPr>
        <p:txBody>
          <a:bodyPr/>
          <a:lstStyle/>
          <a:p>
            <a:fld id="{2E6B4AE5-3BDB-4883-A367-EAB842639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storm.net/tester" TargetMode="External"/><Relationship Id="rId7" Type="http://schemas.openxmlformats.org/officeDocument/2006/relationships/hyperlink" Target="http://debugger.ru/articles/nativeregexp" TargetMode="External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u.wikipedia.org/wiki/&#1056;&#1077;&#1075;&#1091;&#1083;&#1103;&#1088;&#1085;&#1099;&#1077;_&#1074;&#1099;&#1088;&#1072;&#1078;&#1077;&#1085;&#1080;&#1103;" TargetMode="External"/><Relationship Id="rId5" Type="http://schemas.openxmlformats.org/officeDocument/2006/relationships/hyperlink" Target="http://www.regular-expressions.info/" TargetMode="External"/><Relationship Id="rId4" Type="http://schemas.openxmlformats.org/officeDocument/2006/relationships/hyperlink" Target="https://regex101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greedy-and-lazy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5727D9-5B73-4774-A263-E27761E9BF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361" y="854413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5CF864A-5800-4055-BECC-3267EDB165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F32FC5D3-8621-4184-A7CC-C220F342B9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</a:t>
            </a:r>
            <a:r>
              <a:rPr lang="ru-RU" dirty="0">
                <a:solidFill>
                  <a:srgbClr val="464547"/>
                </a:solidFill>
                <a:latin typeface="Oswald Regular" panose="02000503000000000000" pitchFamily="2" charset="-52"/>
              </a:rPr>
              <a:t>2020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C0DF7E-180F-4A14-BCEE-124FBBD11DA5}"/>
              </a:ext>
            </a:extLst>
          </p:cNvPr>
          <p:cNvSpPr txBox="1">
            <a:spLocks/>
          </p:cNvSpPr>
          <p:nvPr/>
        </p:nvSpPr>
        <p:spPr>
          <a:xfrm>
            <a:off x="417407" y="2168564"/>
            <a:ext cx="6800240" cy="2100575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600" cap="small" dirty="0">
                <a:latin typeface="Oswald Regular" panose="02000503000000000000" pitchFamily="2" charset="-52"/>
              </a:rPr>
              <a:t>REGULAR EXPRESSIONS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F40A534B-54B9-4B8A-ADF5-922FCAE7F191}"/>
              </a:ext>
            </a:extLst>
          </p:cNvPr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7A2C7AC-87E3-41B2-82B3-AF2C33C0DA94}"/>
              </a:ext>
            </a:extLst>
          </p:cNvPr>
          <p:cNvSpPr/>
          <p:nvPr/>
        </p:nvSpPr>
        <p:spPr>
          <a:xfrm>
            <a:off x="214175" y="4871231"/>
            <a:ext cx="2607084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FCE0C-A8E4-4924-8C2E-E389A27092EA}"/>
              </a:ext>
            </a:extLst>
          </p:cNvPr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^</a:t>
            </a:r>
            <a:r>
              <a:rPr lang="ru-RU" dirty="0"/>
              <a:t> — начало текста. В многострочном режиме работы — начало строки;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$</a:t>
            </a:r>
            <a:r>
              <a:rPr lang="en-US" dirty="0"/>
              <a:t> — </a:t>
            </a:r>
            <a:r>
              <a:rPr lang="ru-RU" dirty="0"/>
              <a:t>конец текста. В многострочном режиме работы — конец строки;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\b</a:t>
            </a:r>
            <a:r>
              <a:rPr lang="en-US" dirty="0"/>
              <a:t> — </a:t>
            </a:r>
            <a:r>
              <a:rPr lang="ru-RU" dirty="0"/>
              <a:t>граница слова (между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\W</a:t>
            </a:r>
            <a:r>
              <a:rPr lang="ru-RU" dirty="0"/>
              <a:t> в любом порядке);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\B</a:t>
            </a:r>
            <a:r>
              <a:rPr lang="ru-RU" dirty="0"/>
              <a:t> — не граница слова.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Метасимволы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38988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Регулярное выражение может содержать группы, ограниченные круглыми скобками;</a:t>
            </a:r>
          </a:p>
          <a:p>
            <a:r>
              <a:rPr lang="ru-RU" dirty="0"/>
              <a:t>Тело группы может содержать альтернативные шаблоны:</a:t>
            </a:r>
            <a:br>
              <a:rPr lang="ru-RU" dirty="0"/>
            </a:br>
            <a:r>
              <a:rPr lang="ru-RU" dirty="0"/>
              <a:t>шаблон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кот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|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кит</a:t>
            </a:r>
            <a:r>
              <a:rPr lang="ru-RU" dirty="0"/>
              <a:t> равносилен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к(о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|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и)т</a:t>
            </a:r>
            <a:r>
              <a:rPr lang="ru-RU" dirty="0"/>
              <a:t> (или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ои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т</a:t>
            </a:r>
            <a:r>
              <a:rPr lang="ru-RU" dirty="0"/>
              <a:t>);</a:t>
            </a:r>
          </a:p>
          <a:p>
            <a:r>
              <a:rPr lang="ru-RU" dirty="0"/>
              <a:t>Группа ведёт себя как отдельный символ, к ней можно применять квантификаторы;</a:t>
            </a:r>
          </a:p>
          <a:p>
            <a:r>
              <a:rPr lang="ru-RU" dirty="0"/>
              <a:t>Каждая группа получает порядковый номер, начиная с 1. Всё выражение целиком считается группой номер 0;</a:t>
            </a:r>
          </a:p>
          <a:p>
            <a:r>
              <a:rPr lang="ru-RU" dirty="0"/>
              <a:t>После завершения поиска можно обратиться не только к найденному тексту, но и к любой группе по её номеру.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21306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процессе сопоставления текста шаблону регулярного выражения, оно «запоминает» найденные строки для каждой группы, что позволяет в дальнейшем использовать обращаться к ним по номерам, экранированным знаком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ru-RU" dirty="0"/>
              <a:t>.</a:t>
            </a:r>
          </a:p>
          <a:p>
            <a:r>
              <a:rPr lang="ru-RU" dirty="0"/>
              <a:t>Шаблон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[ab][ab]</a:t>
            </a:r>
            <a:r>
              <a:rPr lang="ru-RU" dirty="0"/>
              <a:t> или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[ab]{2}</a:t>
            </a:r>
            <a:r>
              <a:rPr lang="ru-RU" dirty="0"/>
              <a:t> находит сочетания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aa</a:t>
            </a:r>
            <a:r>
              <a:rPr lang="en-US" dirty="0"/>
              <a:t>,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ab</a:t>
            </a:r>
            <a:r>
              <a:rPr lang="en-US" dirty="0"/>
              <a:t>,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ba</a:t>
            </a:r>
            <a:r>
              <a:rPr lang="en-US" dirty="0"/>
              <a:t>,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bb</a:t>
            </a:r>
          </a:p>
          <a:p>
            <a:r>
              <a:rPr lang="ru-RU" dirty="0"/>
              <a:t>Шаблон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([ab])\1</a:t>
            </a:r>
            <a:r>
              <a:rPr lang="en-US" dirty="0"/>
              <a:t> — </a:t>
            </a:r>
            <a:r>
              <a:rPr lang="ru-RU" dirty="0"/>
              <a:t>только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aa</a:t>
            </a:r>
            <a:r>
              <a:rPr lang="ru-RU" dirty="0"/>
              <a:t> 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bb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Группу можно сделать анонимной: для этого используется шаблон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(?:  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групп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10147" y="4605454"/>
            <a:ext cx="5537740" cy="479503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Доступны только первые 9 групп</a:t>
            </a:r>
          </a:p>
        </p:txBody>
      </p:sp>
    </p:spTree>
    <p:extLst>
      <p:ext uri="{BB962C8B-B14F-4D97-AF65-F5344CB8AC3E}">
        <p14:creationId xmlns:p14="http://schemas.microsoft.com/office/powerpoint/2010/main" val="180506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основе механизма регулярных выражений в </a:t>
            </a:r>
            <a:r>
              <a:rPr lang="en-US" dirty="0"/>
              <a:t>.NET</a:t>
            </a:r>
            <a:r>
              <a:rPr lang="ru-RU" dirty="0"/>
              <a:t> лежит класс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Regex</a:t>
            </a:r>
            <a:r>
              <a:rPr lang="en-US" dirty="0"/>
              <a:t>;</a:t>
            </a:r>
          </a:p>
          <a:p>
            <a:r>
              <a:rPr lang="ru-RU" dirty="0"/>
              <a:t>Существует два способа работы с</a:t>
            </a:r>
            <a:r>
              <a:rPr lang="en-US" dirty="0"/>
              <a:t>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Regex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ru-RU" dirty="0"/>
              <a:t>Создание экземпляра класса и работа с его методами:</a:t>
            </a:r>
          </a:p>
          <a:p>
            <a:pPr lvl="1"/>
            <a:r>
              <a:rPr lang="ru-RU" dirty="0"/>
              <a:t>Объект содержит скомпилированную версию регулярного выражения;</a:t>
            </a:r>
          </a:p>
          <a:p>
            <a:pPr lvl="1"/>
            <a:r>
              <a:rPr lang="ru-RU" dirty="0"/>
              <a:t>Время жизни зависит от долговечности ссылок на объекты и работы </a:t>
            </a:r>
            <a:r>
              <a:rPr lang="en-US" dirty="0"/>
              <a:t>GC</a:t>
            </a:r>
            <a:r>
              <a:rPr lang="ru-RU" dirty="0"/>
              <a:t>.</a:t>
            </a:r>
          </a:p>
          <a:p>
            <a:r>
              <a:rPr lang="ru-RU" dirty="0"/>
              <a:t>Использование статических методов:</a:t>
            </a:r>
          </a:p>
          <a:p>
            <a:pPr lvl="1"/>
            <a:r>
              <a:rPr lang="ru-RU" dirty="0"/>
              <a:t>Последние 15 скомпилированных выражений хранятся в пуле;</a:t>
            </a:r>
          </a:p>
          <a:p>
            <a:pPr lvl="1"/>
            <a:r>
              <a:rPr lang="ru-RU" dirty="0"/>
              <a:t>После удаления выражения из пула, для его использования потребуется его перекомпиляция.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в </a:t>
            </a:r>
            <a:r>
              <a:rPr lang="en-US" dirty="0"/>
              <a:t>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8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IsMatch</a:t>
            </a:r>
            <a:r>
              <a:rPr lang="en-US" dirty="0"/>
              <a:t> — </a:t>
            </a:r>
            <a:r>
              <a:rPr lang="ru-RU" dirty="0"/>
              <a:t>проверяет наличие хотя бы одного совпадения;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Match</a:t>
            </a:r>
            <a:r>
              <a:rPr lang="en-US" dirty="0"/>
              <a:t> — </a:t>
            </a:r>
            <a:r>
              <a:rPr lang="ru-RU" dirty="0"/>
              <a:t>возвращает первое найденное совпадение;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Matches</a:t>
            </a:r>
            <a:r>
              <a:rPr lang="en-US" dirty="0"/>
              <a:t> — </a:t>
            </a:r>
            <a:r>
              <a:rPr lang="ru-RU" dirty="0"/>
              <a:t>возвращает коллекцию совпадений;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Split</a:t>
            </a:r>
            <a:r>
              <a:rPr lang="en-US" dirty="0"/>
              <a:t> — </a:t>
            </a:r>
            <a:r>
              <a:rPr lang="ru-RU" dirty="0"/>
              <a:t>разбиение строки по шаблону;</a:t>
            </a:r>
          </a:p>
          <a:p>
            <a:endParaRPr lang="ru-RU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Groups</a:t>
            </a:r>
            <a:r>
              <a:rPr lang="en-US" dirty="0"/>
              <a:t> — </a:t>
            </a:r>
            <a:r>
              <a:rPr lang="ru-RU" dirty="0"/>
              <a:t>коллекция значений, сопоставленных группам (включая нулевую).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методы работы с </a:t>
            </a:r>
            <a:r>
              <a:rPr lang="en-US" dirty="0"/>
              <a:t>Regex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245005" y="5374888"/>
            <a:ext cx="7868345" cy="479503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RegexOptions</a:t>
            </a:r>
            <a:r>
              <a:rPr lang="en-US" sz="2000" dirty="0"/>
              <a:t> </a:t>
            </a:r>
            <a:r>
              <a:rPr lang="ru-RU" sz="2000" dirty="0"/>
              <a:t>позволяет выбрать различные режимы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90770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Золотое правило регулярных выражений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Если у вас есть проблема, и вы хотите решить её при помощи регулярных выражений, значит теперь у вас есть две проблемы.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700" dirty="0">
                <a:latin typeface="Consolas" panose="020B0609020204030204" pitchFamily="49" charset="0"/>
                <a:cs typeface="Consolas" panose="020B0609020204030204" pitchFamily="49" charset="0"/>
              </a:rPr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Проверка </a:t>
            </a:r>
            <a:r>
              <a:rPr lang="en-US" dirty="0"/>
              <a:t>E-Mail (RFC 822)</a:t>
            </a:r>
          </a:p>
        </p:txBody>
      </p:sp>
    </p:spTree>
    <p:extLst>
      <p:ext uri="{BB962C8B-B14F-4D97-AF65-F5344CB8AC3E}">
        <p14:creationId xmlns:p14="http://schemas.microsoft.com/office/powerpoint/2010/main" val="149354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Отладчик: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http://www.regexr.com/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http://regexstorm.net/tester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https://regex101.com/</a:t>
            </a:r>
            <a:endParaRPr lang="en-US" dirty="0"/>
          </a:p>
          <a:p>
            <a:r>
              <a:rPr lang="ru-RU" dirty="0"/>
              <a:t>Полезные ссылки: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http://www.regular-expressions.info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http://ru.wikipedia.org/wiki/</a:t>
            </a:r>
            <a:r>
              <a:rPr lang="ru-RU" dirty="0" err="1">
                <a:hlinkClick r:id="rId6"/>
              </a:rPr>
              <a:t>Регулярные_выражения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http://debugger.ru/articles/nativeregexp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9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формальный язык, описывающий шаблон строки для поиска её в тексте.</a:t>
            </a:r>
          </a:p>
          <a:p>
            <a:r>
              <a:rPr lang="en-US" dirty="0"/>
              <a:t>Regular Expression, </a:t>
            </a:r>
            <a:r>
              <a:rPr lang="en-US" dirty="0" err="1"/>
              <a:t>RegExp</a:t>
            </a:r>
            <a:r>
              <a:rPr lang="en-US" dirty="0"/>
              <a:t>, </a:t>
            </a:r>
            <a:r>
              <a:rPr lang="en-US" dirty="0" err="1"/>
              <a:t>RegEx</a:t>
            </a:r>
            <a:endParaRPr lang="en-US" dirty="0"/>
          </a:p>
          <a:p>
            <a:r>
              <a:rPr lang="ru-RU" dirty="0"/>
              <a:t>Существуют разные диалекты:</a:t>
            </a:r>
          </a:p>
          <a:p>
            <a:pPr lvl="1"/>
            <a:r>
              <a:rPr lang="en-US" dirty="0"/>
              <a:t>grep, Perl, </a:t>
            </a:r>
            <a:r>
              <a:rPr lang="en-US" dirty="0" err="1"/>
              <a:t>Tcl</a:t>
            </a:r>
            <a:r>
              <a:rPr lang="en-US" dirty="0"/>
              <a:t>, Python, PHP</a:t>
            </a:r>
            <a:endParaRPr lang="ru-RU" dirty="0"/>
          </a:p>
        </p:txBody>
      </p:sp>
      <p:pic>
        <p:nvPicPr>
          <p:cNvPr id="8" name="Picture 2" descr="http://blog.rootshell.be/wp-content/uploads/2006/10/regular_expressions_cheat_sheet.png"/>
          <p:cNvPicPr>
            <a:picLocks noGrp="1" noChangeAspect="1" noChangeArrowheads="1"/>
          </p:cNvPicPr>
          <p:nvPr>
            <p:ph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59" y="1439863"/>
            <a:ext cx="3319583" cy="451167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регулярное выражения?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9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строки в тексте;</a:t>
            </a:r>
          </a:p>
          <a:p>
            <a:r>
              <a:rPr lang="ru-RU" dirty="0"/>
              <a:t>Сопоставление всего текста некоему шаблону;</a:t>
            </a:r>
          </a:p>
          <a:p>
            <a:r>
              <a:rPr lang="ru-RU" dirty="0"/>
              <a:t>Замена в тексте определённых последовательностей по шаблону;</a:t>
            </a:r>
          </a:p>
          <a:p>
            <a:r>
              <a:rPr lang="ru-RU" dirty="0"/>
              <a:t>Разбиение строки по шаблону.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регулярные выражения?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9796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найти в тексте конкретную строку, нужно записать её в шаблон;</a:t>
            </a:r>
          </a:p>
          <a:p>
            <a:r>
              <a:rPr lang="ru-RU" dirty="0"/>
              <a:t>Знак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lang="ru-RU" dirty="0"/>
              <a:t> заменяет в шаблоне любой символ (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к.т</a:t>
            </a:r>
            <a:r>
              <a:rPr lang="ru-RU" dirty="0"/>
              <a:t> позволяет найти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кот</a:t>
            </a:r>
            <a:r>
              <a:rPr lang="ru-RU" dirty="0"/>
              <a:t>,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кит</a:t>
            </a:r>
            <a:r>
              <a:rPr lang="ru-RU" dirty="0"/>
              <a:t>,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кат</a:t>
            </a:r>
            <a:r>
              <a:rPr lang="ru-RU" dirty="0"/>
              <a:t> и даже 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к礴т</a:t>
            </a:r>
            <a:r>
              <a:rPr lang="ru-RU" dirty="0"/>
              <a:t>);</a:t>
            </a:r>
          </a:p>
          <a:p>
            <a:r>
              <a:rPr lang="ru-RU" dirty="0"/>
              <a:t>Специальные символы (включая точку) могут быть записаны в шаблоне при помощи экранирующего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ru-RU" dirty="0"/>
              <a:t> (например, шаблон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12\.0</a:t>
            </a:r>
            <a:r>
              <a:rPr lang="ru-RU" dirty="0"/>
              <a:t> позволяет найти в тексте строку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12.0</a:t>
            </a:r>
            <a:r>
              <a:rPr lang="ru-RU" dirty="0"/>
              <a:t>);</a:t>
            </a:r>
          </a:p>
          <a:p>
            <a:r>
              <a:rPr lang="ru-RU" dirty="0"/>
              <a:t>Шаблон может включать в себя альтернативные варианты, разделённые </a:t>
            </a:r>
            <a:r>
              <a:rPr lang="en-US" dirty="0"/>
              <a:t>| (</a:t>
            </a:r>
            <a:r>
              <a:rPr lang="ru-RU" dirty="0"/>
              <a:t>например,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кот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|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кит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|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креветка</a:t>
            </a:r>
            <a:r>
              <a:rPr lang="ru-RU" dirty="0"/>
              <a:t>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формирования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6503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указать перечень допустимых символов;</a:t>
            </a:r>
          </a:p>
          <a:p>
            <a:r>
              <a:rPr lang="ru-RU" dirty="0"/>
              <a:t>При сопоставлении всегда означают ровно один символ;</a:t>
            </a:r>
          </a:p>
          <a:p>
            <a:endParaRPr lang="ru-RU" dirty="0"/>
          </a:p>
          <a:p>
            <a:r>
              <a:rPr lang="ru-RU" dirty="0"/>
              <a:t>Прямое перечисление: 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[012345]</a:t>
            </a:r>
          </a:p>
          <a:p>
            <a:r>
              <a:rPr lang="ru-RU" dirty="0"/>
              <a:t>Диапазон: 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[0−5]</a:t>
            </a:r>
          </a:p>
          <a:p>
            <a:r>
              <a:rPr lang="ru-RU" dirty="0"/>
              <a:t>Совмещение: 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[0−9A−F]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ru-RU" dirty="0"/>
              <a:t>Перечисление можно инвертировать, добавив в начало знак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^</a:t>
            </a:r>
            <a:r>
              <a:rPr lang="ru-RU" dirty="0"/>
              <a:t>: 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[^0−9]</a:t>
            </a:r>
            <a:r>
              <a:rPr lang="ru-RU" dirty="0"/>
              <a:t> (любой символ, кроме символа из диапазона 0−9).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48809" y="3233853"/>
            <a:ext cx="4850779" cy="1081668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Перечисление не нуждается в знаках-разделителях (запятые и т.п.)!</a:t>
            </a:r>
          </a:p>
        </p:txBody>
      </p:sp>
    </p:spTree>
    <p:extLst>
      <p:ext uri="{BB962C8B-B14F-4D97-AF65-F5344CB8AC3E}">
        <p14:creationId xmlns:p14="http://schemas.microsoft.com/office/powerpoint/2010/main" val="74717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символы со специальным значением;</a:t>
            </a:r>
          </a:p>
          <a:p>
            <a:r>
              <a:rPr lang="ru-RU" dirty="0"/>
              <a:t>Как правило, записываются в виде </a:t>
            </a:r>
            <a:r>
              <a:rPr lang="en-US" dirty="0"/>
              <a:t>escape-</a:t>
            </a:r>
            <a:r>
              <a:rPr lang="ru-RU" dirty="0"/>
              <a:t>последовательности (с экранирующим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Цифра —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\d</a:t>
            </a:r>
            <a:r>
              <a:rPr lang="en-US" dirty="0"/>
              <a:t>		</a:t>
            </a:r>
            <a:r>
              <a:rPr lang="ru-RU" dirty="0"/>
              <a:t>									Не цифра —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D</a:t>
            </a:r>
          </a:p>
          <a:p>
            <a:r>
              <a:rPr lang="ru-RU" dirty="0" err="1"/>
              <a:t>Буквоцифра</a:t>
            </a:r>
            <a:r>
              <a:rPr lang="ru-RU" dirty="0"/>
              <a:t> (буква, цифра или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_</a:t>
            </a:r>
            <a:r>
              <a:rPr lang="ru-RU" dirty="0"/>
              <a:t>) —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w</a:t>
            </a:r>
            <a:r>
              <a:rPr lang="en-US" dirty="0"/>
              <a:t>		</a:t>
            </a:r>
            <a:r>
              <a:rPr lang="ru-RU" dirty="0"/>
              <a:t>	Не </a:t>
            </a:r>
            <a:r>
              <a:rPr lang="ru-RU" dirty="0" err="1"/>
              <a:t>буквоцифра</a:t>
            </a:r>
            <a:r>
              <a:rPr lang="ru-RU" dirty="0"/>
              <a:t> —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\W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r>
              <a:rPr lang="ru-RU" dirty="0"/>
              <a:t>Пробельный символ —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\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</a:t>
            </a:r>
            <a:r>
              <a:rPr lang="en-US" dirty="0"/>
              <a:t>		</a:t>
            </a:r>
            <a:r>
              <a:rPr lang="ru-RU" dirty="0"/>
              <a:t>					Не пробельный —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\S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Метасимволы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953" y="5631365"/>
            <a:ext cx="10213535" cy="479503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Пробельные символы — пробел, табуляция, перевод строки, возврат каретки</a:t>
            </a:r>
          </a:p>
        </p:txBody>
      </p:sp>
    </p:spTree>
    <p:extLst>
      <p:ext uri="{BB962C8B-B14F-4D97-AF65-F5344CB8AC3E}">
        <p14:creationId xmlns:p14="http://schemas.microsoft.com/office/powerpoint/2010/main" val="3784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\d</a:t>
            </a:r>
            <a:r>
              <a:rPr lang="en-US" dirty="0"/>
              <a:t> </a:t>
            </a:r>
            <a:r>
              <a:rPr lang="ru-RU" dirty="0"/>
              <a:t>означает цифру в рамках текущей платформы. К примеру, в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Framework </a:t>
            </a:r>
            <a:r>
              <a:rPr lang="ru-RU" dirty="0"/>
              <a:t>цифрами считаются не только 0..9, но и </a:t>
            </a:r>
            <a:r>
              <a:rPr lang="bo-CN" dirty="0"/>
              <a:t>༣</a:t>
            </a:r>
            <a:r>
              <a:rPr lang="ru-RU" dirty="0"/>
              <a:t>, </a:t>
            </a:r>
            <a:r>
              <a:rPr lang="bo-CN" dirty="0"/>
              <a:t>༤</a:t>
            </a:r>
            <a:r>
              <a:rPr lang="ru-RU" dirty="0"/>
              <a:t>, </a:t>
            </a:r>
            <a:r>
              <a:rPr lang="bo-CN" dirty="0"/>
              <a:t>༥</a:t>
            </a:r>
            <a:r>
              <a:rPr lang="ru-RU" dirty="0"/>
              <a:t>, </a:t>
            </a:r>
            <a:r>
              <a:rPr lang="ja-JP" altLang="en-US" dirty="0"/>
              <a:t>六</a:t>
            </a:r>
            <a:r>
              <a:rPr lang="ru-RU" altLang="ja-JP" dirty="0"/>
              <a:t>, </a:t>
            </a:r>
            <a:r>
              <a:rPr lang="ja-JP" altLang="en-US" dirty="0"/>
              <a:t>百</a:t>
            </a:r>
            <a:r>
              <a:rPr lang="ru-RU" altLang="ja-JP" dirty="0"/>
              <a:t> и т.п.</a:t>
            </a:r>
          </a:p>
          <a:p>
            <a:r>
              <a:rPr lang="ru-RU" dirty="0"/>
              <a:t>Аналогично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\w</a:t>
            </a:r>
            <a:r>
              <a:rPr lang="ru-RU" dirty="0"/>
              <a:t> означает </a:t>
            </a:r>
            <a:r>
              <a:rPr lang="ru-RU" dirty="0" err="1"/>
              <a:t>буквоцифру</a:t>
            </a:r>
            <a:r>
              <a:rPr lang="ru-RU" dirty="0"/>
              <a:t> в текущей платформе. Если нужны, к примеру, только латинские буквы, следует написать явное перечисление: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[A−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Za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−z]</a:t>
            </a:r>
            <a:r>
              <a:rPr lang="en-US" dirty="0"/>
              <a:t> (</a:t>
            </a:r>
            <a:r>
              <a:rPr lang="ru-RU" dirty="0"/>
              <a:t>или просто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[a−z]</a:t>
            </a:r>
            <a:r>
              <a:rPr lang="en-US" dirty="0"/>
              <a:t> </a:t>
            </a:r>
            <a:r>
              <a:rPr lang="ru-RU" dirty="0"/>
              <a:t>при нечувствительном к регистру поиске);</a:t>
            </a:r>
          </a:p>
          <a:p>
            <a:endParaRPr lang="ru-RU" dirty="0"/>
          </a:p>
          <a:p>
            <a:r>
              <a:rPr lang="ru-RU" dirty="0"/>
              <a:t>Следует знать, что диапазон в таблице </a:t>
            </a:r>
            <a:r>
              <a:rPr lang="en-US" dirty="0"/>
              <a:t>Unicode</a:t>
            </a:r>
            <a:r>
              <a:rPr lang="ru-RU" dirty="0"/>
              <a:t> буква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Ё</a:t>
            </a:r>
            <a:r>
              <a:rPr lang="ru-RU" dirty="0"/>
              <a:t> располагается вне диапазона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А−Я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r>
              <a:rPr lang="ru-RU" dirty="0"/>
              <a:t>, поэтому её нужно указывать отдельно:</a:t>
            </a:r>
            <a:br>
              <a:rPr lang="ru-RU" dirty="0"/>
            </a:b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А−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ЯЁа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−</a:t>
            </a:r>
            <a:r>
              <a:rPr lang="ru-RU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яё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]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метасимволами и перечислениями</a:t>
            </a:r>
          </a:p>
        </p:txBody>
      </p:sp>
    </p:spTree>
    <p:extLst>
      <p:ext uri="{BB962C8B-B14F-4D97-AF65-F5344CB8AC3E}">
        <p14:creationId xmlns:p14="http://schemas.microsoft.com/office/powerpoint/2010/main" val="33261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Указывают на допустимое число повторений предшествующего символа или перечисления;</a:t>
            </a:r>
          </a:p>
          <a:p>
            <a:endParaRPr lang="ru-RU" dirty="0"/>
          </a:p>
          <a:p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*</a:t>
            </a:r>
            <a:r>
              <a:rPr lang="ru-RU" dirty="0"/>
              <a:t> — любое число повторений, включая полное отсутствие;</a:t>
            </a:r>
          </a:p>
          <a:p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+</a:t>
            </a:r>
            <a:r>
              <a:rPr lang="ru-RU" dirty="0"/>
              <a:t> — любое число повторений, но не менее одного;</a:t>
            </a:r>
          </a:p>
          <a:p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?</a:t>
            </a:r>
            <a:r>
              <a:rPr lang="ru-RU" dirty="0"/>
              <a:t> — необязательный символ (может быть или не быть);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{n}</a:t>
            </a:r>
            <a:r>
              <a:rPr lang="en-US" dirty="0"/>
              <a:t> — </a:t>
            </a:r>
            <a:r>
              <a:rPr lang="ru-RU" dirty="0"/>
              <a:t>явное число повторений (шаблон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\d{4}</a:t>
            </a:r>
            <a:r>
              <a:rPr lang="ru-RU" dirty="0"/>
              <a:t> означает 4 цифры);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{m, n}</a:t>
            </a:r>
            <a:r>
              <a:rPr lang="en-US" dirty="0"/>
              <a:t> — </a:t>
            </a:r>
            <a:r>
              <a:rPr lang="ru-RU" dirty="0"/>
              <a:t>диапазон допустимого числа повторений;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{m,}</a:t>
            </a:r>
            <a:r>
              <a:rPr lang="en-US" dirty="0"/>
              <a:t> — </a:t>
            </a:r>
            <a:r>
              <a:rPr lang="ru-RU" dirty="0"/>
              <a:t>открытый диапазон числа повторений (не менее).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Квантификаторы (метасимволы кратности)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3268" y="5820936"/>
            <a:ext cx="10213535" cy="479503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Шаблоны, допускающие полное отсутствие текста (например, </a:t>
            </a:r>
            <a:r>
              <a:rPr lang="ru-RU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.*</a:t>
            </a:r>
            <a:r>
              <a:rPr lang="ru-RU" sz="2000" dirty="0"/>
              <a:t>), запрещены</a:t>
            </a:r>
          </a:p>
        </p:txBody>
      </p:sp>
    </p:spTree>
    <p:extLst>
      <p:ext uri="{BB962C8B-B14F-4D97-AF65-F5344CB8AC3E}">
        <p14:creationId xmlns:p14="http://schemas.microsoft.com/office/powerpoint/2010/main" val="23345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квантификаторы являются </a:t>
            </a:r>
            <a:r>
              <a:rPr lang="ru-RU" i="1" dirty="0"/>
              <a:t>жадными</a:t>
            </a:r>
            <a:r>
              <a:rPr lang="ru-RU" dirty="0"/>
              <a:t> — выбирают максимально возможное число повторений;</a:t>
            </a:r>
          </a:p>
          <a:p>
            <a:r>
              <a:rPr lang="ru-RU" dirty="0"/>
              <a:t>Квантификаторы можно сделать </a:t>
            </a:r>
            <a:r>
              <a:rPr lang="ru-RU" i="1" dirty="0"/>
              <a:t>ленивыми</a:t>
            </a:r>
            <a:r>
              <a:rPr lang="ru-RU" dirty="0"/>
              <a:t>, добавив к ним знак 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?</a:t>
            </a:r>
          </a:p>
          <a:p>
            <a:endParaRPr lang="ru-RU" dirty="0"/>
          </a:p>
          <a:p>
            <a:r>
              <a:rPr lang="ru-RU" dirty="0"/>
              <a:t>Строка: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The "Pinky" and the "Brain".</a:t>
            </a:r>
          </a:p>
          <a:p>
            <a:r>
              <a:rPr lang="ru-RU" dirty="0"/>
              <a:t>Шаблон: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\"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+\"</a:t>
            </a:r>
            <a:r>
              <a:rPr lang="en-US" dirty="0"/>
              <a:t>			</a:t>
            </a:r>
            <a:r>
              <a:rPr lang="ru-RU" dirty="0"/>
              <a:t>Найдено: </a:t>
            </a: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"Pinky" and the "Brain"</a:t>
            </a:r>
            <a:r>
              <a:rPr lang="en-US" dirty="0"/>
              <a:t>.</a:t>
            </a:r>
          </a:p>
          <a:p>
            <a:r>
              <a:rPr lang="ru-RU" dirty="0"/>
              <a:t>Шаблон: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\"</a:t>
            </a:r>
            <a:r>
              <a:rPr lang="ru-RU" b="1" dirty="0"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+?\"</a:t>
            </a:r>
            <a:r>
              <a:rPr lang="en-US" dirty="0"/>
              <a:t>		</a:t>
            </a:r>
            <a:r>
              <a:rPr lang="ru-RU" dirty="0"/>
              <a:t>Найдено: </a:t>
            </a:r>
            <a:r>
              <a:rPr lang="en-US" dirty="0">
                <a:solidFill>
                  <a:schemeClr val="tx2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"Pinky"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and the </a:t>
            </a:r>
            <a:r>
              <a:rPr lang="en-US" dirty="0">
                <a:solidFill>
                  <a:schemeClr val="accent2"/>
                </a:solidFill>
              </a:rPr>
              <a:t>"Brain"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Жадные и ленивые квантификаторы</a:t>
            </a:r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6044862" y="5864871"/>
            <a:ext cx="555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https://learn.javascript.ru/regexp-greedy-and-lazy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43914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10217</TotalTime>
  <Words>2530</Words>
  <Application>Microsoft Office PowerPoint</Application>
  <PresentationFormat>Широкоэкранный</PresentationFormat>
  <Paragraphs>125</Paragraphs>
  <Slides>18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Что такое регулярное выражения?</vt:lpstr>
      <vt:lpstr>Зачем нужны регулярные выражения?</vt:lpstr>
      <vt:lpstr>Правила формирования регулярных выражений</vt:lpstr>
      <vt:lpstr>Перечисления</vt:lpstr>
      <vt:lpstr>Метасимволы</vt:lpstr>
      <vt:lpstr>Разница между метасимволами и перечислениями</vt:lpstr>
      <vt:lpstr>Квантификаторы (метасимволы кратности)</vt:lpstr>
      <vt:lpstr>Жадные и ленивые квантификаторы</vt:lpstr>
      <vt:lpstr>Метасимволы контекста</vt:lpstr>
      <vt:lpstr>Группировка</vt:lpstr>
      <vt:lpstr>Использование групп</vt:lpstr>
      <vt:lpstr>Регулярные выражения в .NET</vt:lpstr>
      <vt:lpstr>Основные методы работы с Regex</vt:lpstr>
      <vt:lpstr>Золотое правило регулярных выражений</vt:lpstr>
      <vt:lpstr>Пример – Проверка E-Mail (RFC 822)</vt:lpstr>
      <vt:lpstr>Полезные ссылки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Dmitry Vereskun</dc:creator>
  <cp:lastModifiedBy>Anton Pudikov</cp:lastModifiedBy>
  <cp:revision>299</cp:revision>
  <cp:lastPrinted>2015-07-29T15:20:55Z</cp:lastPrinted>
  <dcterms:created xsi:type="dcterms:W3CDTF">2015-06-23T10:29:18Z</dcterms:created>
  <dcterms:modified xsi:type="dcterms:W3CDTF">2020-07-09T17:53:28Z</dcterms:modified>
</cp:coreProperties>
</file>