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25"/>
  </p:notesMasterIdLst>
  <p:handoutMasterIdLst>
    <p:handoutMasterId r:id="rId26"/>
  </p:handoutMasterIdLst>
  <p:sldIdLst>
    <p:sldId id="401" r:id="rId3"/>
    <p:sldId id="434" r:id="rId4"/>
    <p:sldId id="461" r:id="rId5"/>
    <p:sldId id="462" r:id="rId6"/>
    <p:sldId id="463" r:id="rId7"/>
    <p:sldId id="464" r:id="rId8"/>
    <p:sldId id="435" r:id="rId9"/>
    <p:sldId id="451" r:id="rId10"/>
    <p:sldId id="436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5" r:id="rId21"/>
    <p:sldId id="466" r:id="rId22"/>
    <p:sldId id="467" r:id="rId23"/>
    <p:sldId id="277" r:id="rId24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64547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6550" autoAdjust="0"/>
  </p:normalViewPr>
  <p:slideViewPr>
    <p:cSldViewPr snapToGrid="0">
      <p:cViewPr varScale="1">
        <p:scale>
          <a:sx n="99" d="100"/>
          <a:sy n="99" d="100"/>
        </p:scale>
        <p:origin x="104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65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4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4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4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4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4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4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4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0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</a:t>
            </a:r>
            <a:r>
              <a:rPr lang="ru-RU" baseline="0" dirty="0"/>
              <a:t> понимать и помнить тот факт, что </a:t>
            </a:r>
            <a:r>
              <a:rPr lang="en-US" baseline="0" dirty="0"/>
              <a:t>res — </a:t>
            </a:r>
            <a:r>
              <a:rPr lang="ru-RU" baseline="0" dirty="0"/>
              <a:t>это не результат фильтрации. </a:t>
            </a:r>
            <a:r>
              <a:rPr lang="en-US" baseline="0" dirty="0"/>
              <a:t>res — </a:t>
            </a:r>
            <a:r>
              <a:rPr lang="ru-RU" baseline="0" dirty="0"/>
              <a:t>это просто набор указанных правил, применяемых к текущему значению входной выборки при </a:t>
            </a:r>
            <a:r>
              <a:rPr lang="ru-RU" b="1" baseline="0" dirty="0"/>
              <a:t>каждом</a:t>
            </a:r>
            <a:r>
              <a:rPr lang="ru-RU" baseline="0" dirty="0"/>
              <a:t> вызове.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1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приведённом</a:t>
            </a:r>
            <a:r>
              <a:rPr lang="ru-RU" baseline="0" dirty="0"/>
              <a:t> примере выборка </a:t>
            </a:r>
            <a:r>
              <a:rPr lang="en-US" baseline="0" dirty="0"/>
              <a:t>Where</a:t>
            </a:r>
            <a:r>
              <a:rPr lang="ru-RU" baseline="0" dirty="0"/>
              <a:t>(</a:t>
            </a:r>
            <a:r>
              <a:rPr lang="en-US" baseline="0" dirty="0"/>
              <a:t>p =&gt; </a:t>
            </a:r>
            <a:r>
              <a:rPr lang="en-US" baseline="0" dirty="0" err="1"/>
              <a:t>p.Age</a:t>
            </a:r>
            <a:r>
              <a:rPr lang="en-US" baseline="0" dirty="0"/>
              <a:t> &gt; 21) </a:t>
            </a:r>
            <a:r>
              <a:rPr lang="ru-RU" baseline="0" dirty="0"/>
              <a:t>выполняется ДО проекции </a:t>
            </a:r>
            <a:r>
              <a:rPr lang="en-US" baseline="0" dirty="0"/>
              <a:t>Select</a:t>
            </a:r>
            <a:r>
              <a:rPr lang="ru-RU" baseline="0" dirty="0"/>
              <a:t>, поскольку может быть выполнена и на исходных данных, а проекцию имеет смысл делать только для уже отфильтрованных данных.</a:t>
            </a:r>
          </a:p>
          <a:p>
            <a:r>
              <a:rPr lang="ru-RU" baseline="0" dirty="0"/>
              <a:t>Само выполнение производится уже на этапе итерирования.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6F9E-5BE3-4ABA-87E2-AE732C1B28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65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сработало, увы :(</a:t>
            </a:r>
          </a:p>
          <a:p>
            <a:r>
              <a:rPr lang="ru-RU" dirty="0"/>
              <a:t>Тестируем дальше.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Океей</a:t>
            </a:r>
            <a:r>
              <a:rPr lang="ru-RU" dirty="0"/>
              <a:t>. А если добавим?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4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4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21320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76" r:id="rId5"/>
    <p:sldLayoutId id="2147483680" r:id="rId6"/>
    <p:sldLayoutId id="2147483710" r:id="rId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81960"/>
            <a:ext cx="6940876" cy="1078757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C# PRACTICE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2020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3361" y="3177458"/>
            <a:ext cx="6800240" cy="902106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cap="small" dirty="0">
                <a:latin typeface="Oswald Regular" panose="02000503000000000000" pitchFamily="2" charset="-52"/>
              </a:rPr>
              <a:t>ASYNC AND LAZY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14174" y="4871231"/>
            <a:ext cx="3712933" cy="110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021119" y="45291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15</a:t>
            </a:r>
            <a:endParaRPr lang="ru-RU" sz="16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0389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Продолжаем тестировать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EB02C-4E10-41F2-B42D-F30BCC1717BA}"/>
              </a:ext>
            </a:extLst>
          </p:cNvPr>
          <p:cNvSpPr txBox="1"/>
          <p:nvPr/>
        </p:nvSpPr>
        <p:spPr>
          <a:xfrm>
            <a:off x="685799" y="1213008"/>
            <a:ext cx="784218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Calculate()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Result() { Number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(64) };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Result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Number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2D0D4-005A-45A0-908D-664EFFE353DA}"/>
              </a:ext>
            </a:extLst>
          </p:cNvPr>
          <p:cNvSpPr txBox="1"/>
          <p:nvPr/>
        </p:nvSpPr>
        <p:spPr>
          <a:xfrm>
            <a:off x="685799" y="5377307"/>
            <a:ext cx="101426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Segoe UI" panose="020B0502040204020203" pitchFamily="34" charset="0"/>
              </a:rPr>
              <a:t>"</a:t>
            </a:r>
            <a:r>
              <a:rPr lang="en-US" sz="1400" i="1" dirty="0" err="1">
                <a:solidFill>
                  <a:srgbClr val="FF0000"/>
                </a:solidFill>
                <a:latin typeface="Segoe UI" panose="020B0502040204020203" pitchFamily="34" charset="0"/>
              </a:rPr>
              <a:t>Program.Result</a:t>
            </a:r>
            <a:r>
              <a:rPr lang="en-US" sz="1400" i="1" dirty="0">
                <a:solidFill>
                  <a:srgbClr val="FF0000"/>
                </a:solidFill>
                <a:latin typeface="Segoe UI" panose="020B0502040204020203" pitchFamily="34" charset="0"/>
              </a:rPr>
              <a:t>" </a:t>
            </a:r>
            <a:r>
              <a:rPr lang="ru-RU" sz="1400" i="1" dirty="0">
                <a:solidFill>
                  <a:srgbClr val="FF0000"/>
                </a:solidFill>
                <a:latin typeface="Segoe UI" panose="020B0502040204020203" pitchFamily="34" charset="0"/>
              </a:rPr>
              <a:t>не содержит определения "</a:t>
            </a:r>
            <a:r>
              <a:rPr lang="en-US" sz="1400" i="1" dirty="0" err="1">
                <a:solidFill>
                  <a:srgbClr val="FF0000"/>
                </a:solidFill>
                <a:latin typeface="Segoe UI" panose="020B0502040204020203" pitchFamily="34" charset="0"/>
              </a:rPr>
              <a:t>GetAwaiter</a:t>
            </a:r>
            <a:r>
              <a:rPr lang="en-US" sz="1400" i="1" dirty="0">
                <a:solidFill>
                  <a:srgbClr val="FF0000"/>
                </a:solidFill>
                <a:latin typeface="Segoe UI" panose="020B0502040204020203" pitchFamily="34" charset="0"/>
              </a:rPr>
              <a:t>", </a:t>
            </a:r>
            <a:r>
              <a:rPr lang="ru-RU" sz="1400" i="1" dirty="0">
                <a:solidFill>
                  <a:srgbClr val="FF0000"/>
                </a:solidFill>
                <a:latin typeface="Segoe UI" panose="020B0502040204020203" pitchFamily="34" charset="0"/>
              </a:rPr>
              <a:t>и не удалось найти доступный метод расширения "</a:t>
            </a:r>
            <a:r>
              <a:rPr lang="en-US" sz="1400" i="1" dirty="0" err="1">
                <a:solidFill>
                  <a:srgbClr val="FF0000"/>
                </a:solidFill>
                <a:latin typeface="Segoe UI" panose="020B0502040204020203" pitchFamily="34" charset="0"/>
              </a:rPr>
              <a:t>GetAwaiter</a:t>
            </a:r>
            <a:r>
              <a:rPr lang="en-US" sz="1400" i="1" dirty="0">
                <a:solidFill>
                  <a:srgbClr val="FF0000"/>
                </a:solidFill>
                <a:latin typeface="Segoe UI" panose="020B0502040204020203" pitchFamily="34" charset="0"/>
              </a:rPr>
              <a:t>", </a:t>
            </a:r>
            <a:r>
              <a:rPr lang="ru-RU" sz="1400" i="1" dirty="0">
                <a:solidFill>
                  <a:srgbClr val="FF0000"/>
                </a:solidFill>
                <a:latin typeface="Segoe UI" panose="020B0502040204020203" pitchFamily="34" charset="0"/>
              </a:rPr>
              <a:t>принимающий тип "</a:t>
            </a:r>
            <a:r>
              <a:rPr lang="en-US" sz="1400" i="1" dirty="0" err="1">
                <a:solidFill>
                  <a:srgbClr val="FF0000"/>
                </a:solidFill>
                <a:latin typeface="Segoe UI" panose="020B0502040204020203" pitchFamily="34" charset="0"/>
              </a:rPr>
              <a:t>Program.Result</a:t>
            </a:r>
            <a:r>
              <a:rPr lang="en-US" sz="1400" i="1" dirty="0">
                <a:solidFill>
                  <a:srgbClr val="FF0000"/>
                </a:solidFill>
                <a:latin typeface="Segoe UI" panose="020B0502040204020203" pitchFamily="34" charset="0"/>
              </a:rPr>
              <a:t>" </a:t>
            </a:r>
            <a:r>
              <a:rPr lang="ru-RU" sz="1400" i="1" dirty="0">
                <a:solidFill>
                  <a:srgbClr val="FF0000"/>
                </a:solidFill>
                <a:latin typeface="Segoe UI" panose="020B0502040204020203" pitchFamily="34" charset="0"/>
              </a:rPr>
              <a:t>в качестве первого аргумента (возможно, пропущена директива </a:t>
            </a:r>
            <a:r>
              <a:rPr lang="en-US" sz="1400" i="1" dirty="0">
                <a:solidFill>
                  <a:srgbClr val="FF0000"/>
                </a:solidFill>
                <a:latin typeface="Segoe UI" panose="020B0502040204020203" pitchFamily="34" charset="0"/>
              </a:rPr>
              <a:t>using </a:t>
            </a:r>
            <a:r>
              <a:rPr lang="ru-RU" sz="1400" i="1" dirty="0">
                <a:solidFill>
                  <a:srgbClr val="FF0000"/>
                </a:solidFill>
                <a:latin typeface="Segoe UI" panose="020B0502040204020203" pitchFamily="34" charset="0"/>
              </a:rPr>
              <a:t>или ссылка на сборку).</a:t>
            </a:r>
          </a:p>
        </p:txBody>
      </p:sp>
    </p:spTree>
    <p:extLst>
      <p:ext uri="{BB962C8B-B14F-4D97-AF65-F5344CB8AC3E}">
        <p14:creationId xmlns:p14="http://schemas.microsoft.com/office/powerpoint/2010/main" val="7517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Дальше?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AFD8C5-24D0-4C01-AA76-69BAA8D1D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0484" y="1439864"/>
            <a:ext cx="11119104" cy="4511040"/>
          </a:xfrm>
        </p:spPr>
        <p:txBody>
          <a:bodyPr>
            <a:normAutofit/>
          </a:bodyPr>
          <a:lstStyle/>
          <a:p>
            <a:r>
              <a:rPr lang="ru-RU" dirty="0"/>
              <a:t>Возвращаемый методом </a:t>
            </a:r>
            <a:r>
              <a:rPr lang="en-US" b="1" dirty="0" err="1"/>
              <a:t>GetAwaiter</a:t>
            </a:r>
            <a:r>
              <a:rPr lang="en-US" b="1" dirty="0"/>
              <a:t>() </a:t>
            </a:r>
            <a:r>
              <a:rPr lang="ru-RU" dirty="0"/>
              <a:t>тип </a:t>
            </a:r>
            <a:r>
              <a:rPr lang="ru-RU" b="1" dirty="0"/>
              <a:t>должен</a:t>
            </a:r>
            <a:r>
              <a:rPr lang="ru-RU" dirty="0"/>
              <a:t> определять </a:t>
            </a:r>
            <a:r>
              <a:rPr lang="en-US" b="1" dirty="0" err="1"/>
              <a:t>IsCompleted</a:t>
            </a:r>
            <a:r>
              <a:rPr lang="en-US" dirty="0"/>
              <a:t> </a:t>
            </a:r>
            <a:r>
              <a:rPr lang="ru-RU" dirty="0"/>
              <a:t>и не только</a:t>
            </a:r>
            <a:endParaRPr lang="en-US" dirty="0"/>
          </a:p>
          <a:p>
            <a:r>
              <a:rPr lang="ru-RU" dirty="0"/>
              <a:t>Точнее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наших целей стоит посмотреть классы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CDA22-D79D-45F5-906B-354F9B50E87A}"/>
              </a:ext>
            </a:extLst>
          </p:cNvPr>
          <p:cNvSpPr txBox="1"/>
          <p:nvPr/>
        </p:nvSpPr>
        <p:spPr>
          <a:xfrm>
            <a:off x="592412" y="2480714"/>
            <a:ext cx="61457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IAsyncResult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IsCompleted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WaitHandle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AsyncWaitHandle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AsyncState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CompletedSynchronously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6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УЖЕ РАБОЧИЙ ПРИМЕР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AFD8C5-24D0-4C01-AA76-69BAA8D1D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0484" y="1439864"/>
            <a:ext cx="11119104" cy="451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Calculate()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6920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Task(() =&gt; { Result = 15; });</a:t>
            </a:r>
          </a:p>
          <a:p>
            <a:pPr marL="569206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task.Wait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(5));</a:t>
            </a:r>
          </a:p>
          <a:p>
            <a:pPr marL="569206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task.Start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569206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983E1-9811-4C65-AE2F-B9EC502750A4}"/>
              </a:ext>
            </a:extLst>
          </p:cNvPr>
          <p:cNvSpPr txBox="1"/>
          <p:nvPr/>
        </p:nvSpPr>
        <p:spPr>
          <a:xfrm>
            <a:off x="480484" y="4304590"/>
            <a:ext cx="61457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Program();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p.Calculate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C08A33-D5C4-4A6E-A28B-42A312F45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63" y="2142415"/>
            <a:ext cx="5153025" cy="216217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53526B5-1975-4901-9740-53CC896D9561}"/>
              </a:ext>
            </a:extLst>
          </p:cNvPr>
          <p:cNvSpPr txBox="1">
            <a:spLocks noChangeArrowheads="1"/>
          </p:cNvSpPr>
          <p:nvPr/>
        </p:nvSpPr>
        <p:spPr>
          <a:xfrm>
            <a:off x="6446563" y="4406332"/>
            <a:ext cx="1951113" cy="5854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8" indent="-285750" algn="l" defTabSz="457189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5 секунд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9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чего? КАК БЫ МЫ ДЕЛАЛИ РАНЬШЕ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AFD8C5-24D0-4C01-AA76-69BAA8D1D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0484" y="1439863"/>
            <a:ext cx="11119104" cy="47588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StartAnimation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(Animations type, Action callback)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69206" lvl="1" indent="0">
              <a:buNone/>
            </a:pPr>
            <a:r>
              <a:rPr lang="en-US" sz="1533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33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33" dirty="0">
                <a:solidFill>
                  <a:srgbClr val="A31515"/>
                </a:solidFill>
                <a:latin typeface="Consolas" panose="020B0609020204030204" pitchFamily="49" charset="0"/>
              </a:rPr>
              <a:t>"Starting Animation: "</a:t>
            </a:r>
            <a:r>
              <a:rPr lang="en-US" sz="1533" dirty="0">
                <a:solidFill>
                  <a:srgbClr val="000000"/>
                </a:solidFill>
                <a:latin typeface="Consolas" panose="020B0609020204030204" pitchFamily="49" charset="0"/>
              </a:rPr>
              <a:t> + type);</a:t>
            </a:r>
          </a:p>
          <a:p>
            <a:pPr marL="569206" lvl="1" indent="0">
              <a:buNone/>
            </a:pPr>
            <a:endParaRPr lang="ru-RU" sz="1533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69206" lvl="1" indent="0">
              <a:buNone/>
            </a:pPr>
            <a:r>
              <a:rPr lang="en-US" sz="1533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533" dirty="0">
                <a:solidFill>
                  <a:srgbClr val="000000"/>
                </a:solidFill>
                <a:latin typeface="Consolas" panose="020B0609020204030204" pitchFamily="49" charset="0"/>
              </a:rPr>
              <a:t>(type)</a:t>
            </a:r>
          </a:p>
          <a:p>
            <a:pPr marL="569206" lvl="1" indent="0">
              <a:buNone/>
            </a:pPr>
            <a:r>
              <a:rPr lang="ru-RU" sz="1533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969239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Animations.Idle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69239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Animations.Jump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69239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Animations.Run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69206" lvl="1" indent="0">
              <a:buNone/>
            </a:pPr>
            <a:r>
              <a:rPr lang="ru-RU" sz="1533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69206" lvl="1" indent="0">
              <a:buNone/>
            </a:pPr>
            <a:r>
              <a:rPr lang="en-US" sz="1533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533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33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533" dirty="0">
                <a:solidFill>
                  <a:srgbClr val="000000"/>
                </a:solidFill>
                <a:latin typeface="Consolas" panose="020B0609020204030204" pitchFamily="49" charset="0"/>
              </a:rPr>
              <a:t>(3));</a:t>
            </a:r>
          </a:p>
          <a:p>
            <a:pPr marL="569206" lvl="1" indent="0">
              <a:buNone/>
            </a:pPr>
            <a:endParaRPr lang="ru-RU" sz="1533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69206" lvl="1" indent="0">
              <a:buNone/>
            </a:pPr>
            <a:r>
              <a:rPr lang="en-US" sz="1533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33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33" dirty="0">
                <a:solidFill>
                  <a:srgbClr val="A31515"/>
                </a:solidFill>
                <a:latin typeface="Consolas" panose="020B0609020204030204" pitchFamily="49" charset="0"/>
              </a:rPr>
              <a:t>"Animation "</a:t>
            </a:r>
            <a:r>
              <a:rPr lang="en-US" sz="1533" dirty="0">
                <a:solidFill>
                  <a:srgbClr val="000000"/>
                </a:solidFill>
                <a:latin typeface="Consolas" panose="020B0609020204030204" pitchFamily="49" charset="0"/>
              </a:rPr>
              <a:t> + type + </a:t>
            </a:r>
            <a:r>
              <a:rPr lang="en-US" sz="1533" dirty="0">
                <a:solidFill>
                  <a:srgbClr val="A31515"/>
                </a:solidFill>
                <a:latin typeface="Consolas" panose="020B0609020204030204" pitchFamily="49" charset="0"/>
              </a:rPr>
              <a:t>" has completed!"</a:t>
            </a:r>
            <a:r>
              <a:rPr lang="en-US" sz="1533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69206" lvl="1" indent="0">
              <a:buNone/>
            </a:pPr>
            <a:endParaRPr lang="en-US" sz="1533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69206" lvl="1" indent="0">
              <a:buNone/>
            </a:pPr>
            <a:r>
              <a:rPr lang="en-US" sz="1533" dirty="0">
                <a:solidFill>
                  <a:srgbClr val="000000"/>
                </a:solidFill>
                <a:latin typeface="Consolas" panose="020B0609020204030204" pitchFamily="49" charset="0"/>
              </a:rPr>
              <a:t>callback();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Animations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69206" lvl="1" indent="0">
              <a:buNone/>
            </a:pPr>
            <a:r>
              <a:rPr lang="en-US" sz="1533" dirty="0">
                <a:solidFill>
                  <a:srgbClr val="000000"/>
                </a:solidFill>
                <a:latin typeface="Consolas" panose="020B0609020204030204" pitchFamily="49" charset="0"/>
              </a:rPr>
              <a:t>Idle,</a:t>
            </a:r>
          </a:p>
          <a:p>
            <a:pPr marL="569206" lvl="1" indent="0">
              <a:buNone/>
            </a:pPr>
            <a:r>
              <a:rPr lang="en-US" sz="1533" dirty="0">
                <a:solidFill>
                  <a:srgbClr val="000000"/>
                </a:solidFill>
                <a:latin typeface="Consolas" panose="020B0609020204030204" pitchFamily="49" charset="0"/>
              </a:rPr>
              <a:t>Jump,</a:t>
            </a:r>
          </a:p>
          <a:p>
            <a:pPr marL="569206" lvl="1" indent="0">
              <a:buNone/>
            </a:pPr>
            <a:r>
              <a:rPr lang="en-US" sz="1533" dirty="0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FED6D50-3525-476C-B3DE-D15281467262}"/>
              </a:ext>
            </a:extLst>
          </p:cNvPr>
          <p:cNvSpPr txBox="1">
            <a:spLocks noChangeArrowheads="1"/>
          </p:cNvSpPr>
          <p:nvPr/>
        </p:nvSpPr>
        <p:spPr>
          <a:xfrm>
            <a:off x="6721432" y="1947327"/>
            <a:ext cx="5146103" cy="23166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8" indent="-285750" algn="l" defTabSz="457189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StartAnimation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Animations.Idle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()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StartAnimation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Animations.Jump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()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StartAnimation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Animations.Run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=&gt; { })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2F97EE-D778-4C76-A5D0-2D36804F8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432" y="4369868"/>
            <a:ext cx="3543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4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СЕЙЧАС?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AFD8C5-24D0-4C01-AA76-69BAA8D1D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231" y="1353236"/>
            <a:ext cx="11119104" cy="47588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StartAnimation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(Animations type)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69206" lvl="1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"Starting Animation: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type);</a:t>
            </a:r>
          </a:p>
          <a:p>
            <a:pPr lvl="1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69206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task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Task(() =&gt;</a:t>
            </a:r>
          </a:p>
          <a:p>
            <a:pPr marL="569206" lvl="1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969239" lvl="2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(type)</a:t>
            </a:r>
          </a:p>
          <a:p>
            <a:pPr marL="969239" lvl="2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426428" lvl="3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Animations.Idle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426428" lvl="3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Animations.Jump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426428" lvl="3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Animations.Run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69239" lvl="2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69206" lvl="1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69206" lvl="1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(5));</a:t>
            </a:r>
          </a:p>
          <a:p>
            <a:pPr marL="569206" lvl="1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569206" lvl="1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69206" lvl="1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"Animation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type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has completed!"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69206" lvl="1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69206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task;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F871084-8630-4E0B-BD73-919257CE46E2}"/>
              </a:ext>
            </a:extLst>
          </p:cNvPr>
          <p:cNvSpPr txBox="1">
            <a:spLocks noChangeArrowheads="1"/>
          </p:cNvSpPr>
          <p:nvPr/>
        </p:nvSpPr>
        <p:spPr>
          <a:xfrm>
            <a:off x="7764487" y="1353236"/>
            <a:ext cx="3738848" cy="115373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8" indent="-285750" algn="l" defTabSz="457189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StartAnimation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Animations.Idle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StartAnimation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Animations.Jump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StartAnimation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Animations.Run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05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B37474-B7D7-4AE6-9D91-68ADD331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585" y="3798051"/>
            <a:ext cx="37147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3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</a:t>
            </a:r>
            <a:endParaRPr lang="ru-RU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4EFFB38-94AC-4E2B-AFE1-E5D588F28F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0484" y="1439864"/>
            <a:ext cx="11119104" cy="4511040"/>
          </a:xfrm>
        </p:spPr>
        <p:txBody>
          <a:bodyPr>
            <a:normAutofit/>
          </a:bodyPr>
          <a:lstStyle/>
          <a:p>
            <a:r>
              <a:rPr lang="ru-RU" dirty="0"/>
              <a:t>Оператор </a:t>
            </a:r>
            <a:r>
              <a:rPr lang="en-US" b="1" dirty="0"/>
              <a:t>a</a:t>
            </a:r>
            <a:r>
              <a:rPr lang="ru-RU" b="1" dirty="0" err="1"/>
              <a:t>wait</a:t>
            </a:r>
            <a:r>
              <a:rPr lang="ru-RU" b="1" dirty="0"/>
              <a:t> </a:t>
            </a:r>
            <a:r>
              <a:rPr lang="ru-RU" dirty="0"/>
              <a:t>не запускает операцию асинхронно, он либо: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вызывает метод синхронно, если возвращенная им задача уже была завершена;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производит неблокирующее ожидание (отпускает поток) результата задачи, возвращая управление из метода вверх по иерархии </a:t>
            </a:r>
            <a:r>
              <a:rPr lang="ru-RU" b="1" dirty="0" err="1"/>
              <a:t>await</a:t>
            </a:r>
            <a:r>
              <a:rPr lang="ru-RU" dirty="0" err="1"/>
              <a:t>’ов</a:t>
            </a:r>
            <a:r>
              <a:rPr lang="ru-RU" dirty="0"/>
              <a:t>, когда мы дошли до вложенного </a:t>
            </a:r>
            <a:r>
              <a:rPr lang="ru-RU" b="1" dirty="0" err="1"/>
              <a:t>await</a:t>
            </a:r>
            <a:r>
              <a:rPr lang="ru-RU" dirty="0"/>
              <a:t>, который возвращает незавершенную </a:t>
            </a:r>
            <a:r>
              <a:rPr lang="ru-RU" dirty="0" err="1"/>
              <a:t>Task</a:t>
            </a:r>
            <a:r>
              <a:rPr lang="ru-RU" dirty="0"/>
              <a:t>.</a:t>
            </a:r>
          </a:p>
          <a:p>
            <a:r>
              <a:rPr lang="ru-RU" dirty="0"/>
              <a:t>Результатом операции </a:t>
            </a:r>
            <a:r>
              <a:rPr lang="ru-RU" b="1" dirty="0" err="1"/>
              <a:t>await</a:t>
            </a:r>
            <a:r>
              <a:rPr lang="ru-RU" dirty="0"/>
              <a:t> может быть либо возврат результата из связанной с ним задачи, либо выброс исключения.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EB9F5B-20A5-4D91-82B0-D67FB86D15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438" y="4096352"/>
            <a:ext cx="1732242" cy="17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7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МЕТОДЫ МОЖНО ЗАПУСТИТЬ ПАРАЛЛЕЛЬНО :)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DC7A33-524D-4039-82F2-5CF1698FC2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3856" y="2099195"/>
            <a:ext cx="11119104" cy="47588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task1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StartAnimation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Animations.Idle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task2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StartAnimation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Animations.Jump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task3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StartAnimation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Animations.Run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Task.WhenAll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task1, task2, task3 });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6591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если метод возвращает результат?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ADC7A33-524D-4039-82F2-5CF1698FC2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8749" y="1393701"/>
            <a:ext cx="5169545" cy="2764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Calculate()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69206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Task(() =&gt; { });</a:t>
            </a:r>
          </a:p>
          <a:p>
            <a:pPr marL="569206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(5));</a:t>
            </a:r>
          </a:p>
          <a:p>
            <a:pPr marL="569206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task.Start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569206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task;</a:t>
            </a:r>
          </a:p>
          <a:p>
            <a:pPr lvl="1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69206" lvl="1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magic number 5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69206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5;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6B1E7-83E4-4BD2-BD6C-B8D234AC60E5}"/>
              </a:ext>
            </a:extLst>
          </p:cNvPr>
          <p:cNvSpPr txBox="1">
            <a:spLocks noChangeArrowheads="1"/>
          </p:cNvSpPr>
          <p:nvPr/>
        </p:nvSpPr>
        <p:spPr>
          <a:xfrm>
            <a:off x="6208294" y="1393701"/>
            <a:ext cx="5169545" cy="27644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8" indent="-285750" algn="l" defTabSz="457189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Calculate();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8227BAD-4BBC-412A-B2FA-4A0D513C68AE}"/>
              </a:ext>
            </a:extLst>
          </p:cNvPr>
          <p:cNvSpPr txBox="1">
            <a:spLocks noChangeArrowheads="1"/>
          </p:cNvSpPr>
          <p:nvPr/>
        </p:nvSpPr>
        <p:spPr>
          <a:xfrm>
            <a:off x="1072896" y="4437071"/>
            <a:ext cx="11119104" cy="1850901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8" indent="-285750" algn="l" defTabSz="457189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t.Result</a:t>
            </a:r>
            <a:r>
              <a:rPr lang="ru-RU" dirty="0"/>
              <a:t>(); — возврат результата / выброс исключения </a:t>
            </a:r>
            <a:r>
              <a:rPr lang="ru-RU" dirty="0" err="1"/>
              <a:t>AggregateException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t.Wait</a:t>
            </a:r>
            <a:r>
              <a:rPr lang="ru-RU" dirty="0"/>
              <a:t>(); — ожидание выполнения задачи, выброс исключения </a:t>
            </a:r>
            <a:r>
              <a:rPr lang="ru-RU" dirty="0" err="1"/>
              <a:t>AggregateException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t.GetAwaiter</a:t>
            </a:r>
            <a:r>
              <a:rPr lang="ru-RU" dirty="0"/>
              <a:t>().</a:t>
            </a:r>
            <a:r>
              <a:rPr lang="ru-RU" dirty="0" err="1"/>
              <a:t>GetResult</a:t>
            </a:r>
            <a:r>
              <a:rPr lang="ru-RU" dirty="0"/>
              <a:t>(); — возврат результата / выброс оригинального исключения — служебный метод компилятора, поэтому использовать его не рекомендуется. Используется механизмом </a:t>
            </a: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02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нового?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4AB208B-5970-4816-A085-1A8688D3CC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0484" y="1439864"/>
            <a:ext cx="11119104" cy="4511040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Что нового появилось в </a:t>
            </a:r>
            <a:r>
              <a:rPr lang="en-US" b="1" dirty="0"/>
              <a:t>TAP </a:t>
            </a:r>
            <a:r>
              <a:rPr lang="ru-RU" b="1" dirty="0"/>
              <a:t>начиная с </a:t>
            </a:r>
            <a:r>
              <a:rPr lang="en-US" b="1" dirty="0"/>
              <a:t>C# 5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C# 5.0 / .NET 4.5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async/await;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Progress&lt;T&gt;.</a:t>
            </a:r>
          </a:p>
          <a:p>
            <a:pPr lvl="1"/>
            <a:r>
              <a:rPr lang="en-US" b="1" dirty="0"/>
              <a:t>C# 6.0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await </a:t>
            </a:r>
            <a:r>
              <a:rPr lang="ru-RU" dirty="0"/>
              <a:t>в </a:t>
            </a:r>
            <a:r>
              <a:rPr lang="en-US" dirty="0"/>
              <a:t>Catch/Finally </a:t>
            </a:r>
            <a:r>
              <a:rPr lang="ru-RU" dirty="0"/>
              <a:t>блоках, в </a:t>
            </a:r>
            <a:r>
              <a:rPr lang="en-US" dirty="0"/>
              <a:t>C# 5 </a:t>
            </a:r>
            <a:r>
              <a:rPr lang="ru-RU" dirty="0"/>
              <a:t>так делать было нельзя;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/>
              <a:t>Упрощенный синтаксис </a:t>
            </a:r>
            <a:r>
              <a:rPr lang="en-US" dirty="0" err="1"/>
              <a:t>Task.Run</a:t>
            </a:r>
            <a:r>
              <a:rPr lang="en-US" dirty="0"/>
              <a:t>(</a:t>
            </a:r>
            <a:r>
              <a:rPr lang="en-US" dirty="0" err="1"/>
              <a:t>DoThings</a:t>
            </a:r>
            <a:r>
              <a:rPr lang="en-US" dirty="0"/>
              <a:t>) </a:t>
            </a:r>
            <a:r>
              <a:rPr lang="ru-RU" dirty="0"/>
              <a:t>вместо </a:t>
            </a:r>
            <a:r>
              <a:rPr lang="en-US" dirty="0" err="1"/>
              <a:t>Task.Run</a:t>
            </a:r>
            <a:r>
              <a:rPr lang="en-US" dirty="0"/>
              <a:t>(() =&gt; </a:t>
            </a:r>
            <a:r>
              <a:rPr lang="en-US" dirty="0" err="1"/>
              <a:t>DoThings</a:t>
            </a:r>
            <a:r>
              <a:rPr lang="en-US" dirty="0"/>
              <a:t>()).</a:t>
            </a:r>
          </a:p>
          <a:p>
            <a:pPr lvl="1"/>
            <a:r>
              <a:rPr lang="en-US" b="1" dirty="0"/>
              <a:t>C# 7.0 — 7.3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ValueTask</a:t>
            </a:r>
            <a:r>
              <a:rPr lang="en-US" dirty="0"/>
              <a:t>&lt;T&gt; — </a:t>
            </a:r>
            <a:r>
              <a:rPr lang="ru-RU" dirty="0"/>
              <a:t>структура-</a:t>
            </a:r>
            <a:r>
              <a:rPr lang="ru-RU" dirty="0" err="1"/>
              <a:t>таск</a:t>
            </a:r>
            <a:r>
              <a:rPr lang="ru-RU" dirty="0"/>
              <a:t>, повышающая производительность в некоторых случаях;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async Main method </a:t>
            </a:r>
            <a:r>
              <a:rPr lang="ru-RU" dirty="0"/>
              <a:t>для консольного приложения.</a:t>
            </a:r>
          </a:p>
          <a:p>
            <a:pPr lvl="1"/>
            <a:r>
              <a:rPr lang="en-US" b="1" dirty="0"/>
              <a:t>C# 8 / .NET Standard 2.1 — (.NET Core 3, Mono 6.4)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AsyncStreams</a:t>
            </a:r>
            <a:r>
              <a:rPr lang="en-US" dirty="0"/>
              <a:t> — </a:t>
            </a:r>
            <a:r>
              <a:rPr lang="ru-RU" dirty="0"/>
              <a:t>асинхронные стримы, пока недоступны в .</a:t>
            </a:r>
            <a:r>
              <a:rPr lang="en-US" dirty="0"/>
              <a:t>NET Framework, </a:t>
            </a:r>
            <a:r>
              <a:rPr lang="ru-RU" dirty="0"/>
              <a:t>только для платформ, входящих в .</a:t>
            </a:r>
            <a:r>
              <a:rPr lang="en-US" dirty="0"/>
              <a:t>NET Standard 2.1 +. </a:t>
            </a:r>
            <a:r>
              <a:rPr lang="ru-RU" dirty="0"/>
              <a:t>Если вкратце — дают возможность на уровне языка реализовывать неблокирующие ожидания между чтениями из потока.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43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ПОТОКОВ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8B03F15-27A8-480A-97D7-89638639A4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52" y="1242546"/>
            <a:ext cx="11119104" cy="47588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 = 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69206" lvl="1" indent="0">
              <a:buNone/>
            </a:pPr>
            <a:r>
              <a:rPr lang="en-US" sz="1133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1133" dirty="0" err="1">
                <a:solidFill>
                  <a:srgbClr val="000000"/>
                </a:solidFill>
                <a:latin typeface="Consolas" panose="020B0609020204030204" pitchFamily="49" charset="0"/>
              </a:rPr>
              <a:t>th</a:t>
            </a:r>
            <a:r>
              <a:rPr lang="en-US" sz="1133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33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33" dirty="0">
                <a:solidFill>
                  <a:srgbClr val="000000"/>
                </a:solidFill>
                <a:latin typeface="Consolas" panose="020B0609020204030204" pitchFamily="49" charset="0"/>
              </a:rPr>
              <a:t> Thread(() =&gt; { </a:t>
            </a:r>
            <a:r>
              <a:rPr lang="en-US" sz="1133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133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33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133" dirty="0">
                <a:solidFill>
                  <a:srgbClr val="000000"/>
                </a:solidFill>
                <a:latin typeface="Consolas" panose="020B0609020204030204" pitchFamily="49" charset="0"/>
              </a:rPr>
              <a:t>(5)); Count = 5; });</a:t>
            </a:r>
          </a:p>
          <a:p>
            <a:pPr marL="569206" lvl="1" indent="0">
              <a:buNone/>
            </a:pPr>
            <a:r>
              <a:rPr lang="en-US" sz="1133" dirty="0" err="1">
                <a:solidFill>
                  <a:srgbClr val="000000"/>
                </a:solidFill>
                <a:latin typeface="Consolas" panose="020B0609020204030204" pitchFamily="49" charset="0"/>
              </a:rPr>
              <a:t>th.Start</a:t>
            </a:r>
            <a:r>
              <a:rPr lang="en-US" sz="1133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569206" lvl="1" indent="0">
              <a:buNone/>
            </a:pPr>
            <a:r>
              <a:rPr lang="en-US" sz="1133" dirty="0">
                <a:solidFill>
                  <a:srgbClr val="000000"/>
                </a:solidFill>
                <a:latin typeface="Consolas" panose="020B0609020204030204" pitchFamily="49" charset="0"/>
              </a:rPr>
              <a:t>Thread th2 = </a:t>
            </a:r>
            <a:r>
              <a:rPr lang="en-US" sz="1133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33" dirty="0">
                <a:solidFill>
                  <a:srgbClr val="000000"/>
                </a:solidFill>
                <a:latin typeface="Consolas" panose="020B0609020204030204" pitchFamily="49" charset="0"/>
              </a:rPr>
              <a:t> Thread(() =&gt; { </a:t>
            </a:r>
            <a:r>
              <a:rPr lang="en-US" sz="1133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133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33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133" dirty="0">
                <a:solidFill>
                  <a:srgbClr val="000000"/>
                </a:solidFill>
                <a:latin typeface="Consolas" panose="020B0609020204030204" pitchFamily="49" charset="0"/>
              </a:rPr>
              <a:t>(5)); Count = 7; });</a:t>
            </a:r>
          </a:p>
          <a:p>
            <a:pPr marL="569206" lvl="1" indent="0">
              <a:buNone/>
            </a:pPr>
            <a:r>
              <a:rPr lang="en-US" sz="1133" dirty="0">
                <a:solidFill>
                  <a:srgbClr val="000000"/>
                </a:solidFill>
                <a:latin typeface="Consolas" panose="020B0609020204030204" pitchFamily="49" charset="0"/>
              </a:rPr>
              <a:t>th2.Start();</a:t>
            </a:r>
          </a:p>
          <a:p>
            <a:pPr lvl="1"/>
            <a:endParaRPr lang="ru-RU" sz="1133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69206" lvl="1" indent="0">
              <a:buNone/>
            </a:pPr>
            <a:r>
              <a:rPr lang="en-US" sz="1133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133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33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133" dirty="0">
                <a:solidFill>
                  <a:srgbClr val="000000"/>
                </a:solidFill>
                <a:latin typeface="Consolas" panose="020B0609020204030204" pitchFamily="49" charset="0"/>
              </a:rPr>
              <a:t>(5));</a:t>
            </a:r>
          </a:p>
          <a:p>
            <a:pPr lvl="1"/>
            <a:endParaRPr lang="ru-RU" sz="1133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69206" lvl="1" indent="0">
              <a:buNone/>
            </a:pPr>
            <a:r>
              <a:rPr lang="en-US" sz="1133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33" dirty="0">
                <a:solidFill>
                  <a:srgbClr val="000000"/>
                </a:solidFill>
                <a:latin typeface="Consolas" panose="020B0609020204030204" pitchFamily="49" charset="0"/>
              </a:rPr>
              <a:t>(Count);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48E28C2-DBEF-4953-AF34-4C805846A85D}"/>
              </a:ext>
            </a:extLst>
          </p:cNvPr>
          <p:cNvGrpSpPr/>
          <p:nvPr/>
        </p:nvGrpSpPr>
        <p:grpSpPr>
          <a:xfrm>
            <a:off x="1748671" y="4271341"/>
            <a:ext cx="8178465" cy="1846531"/>
            <a:chOff x="1174332" y="4502348"/>
            <a:chExt cx="8178465" cy="1846531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B9B7B228-C9D7-4872-B473-8D602B649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332" y="4882029"/>
              <a:ext cx="3971925" cy="1466850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C2245D6F-C04E-4AA8-944A-284EBAC3D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7444" y="4502348"/>
              <a:ext cx="3857625" cy="1047750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676C0882-E0EA-4305-8625-059178440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8022" y="4755890"/>
              <a:ext cx="3914775" cy="1419225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9590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Отложенные вычисления</a:t>
            </a:r>
          </a:p>
          <a:p>
            <a:r>
              <a:rPr lang="ru-RU" dirty="0"/>
              <a:t>Асинхронная модель программирования</a:t>
            </a:r>
          </a:p>
          <a:p>
            <a:r>
              <a:rPr lang="ru-RU" dirty="0"/>
              <a:t>Синхронизация потоков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1846818"/>
            <a:ext cx="5584825" cy="36977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План занятия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4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ДОСТУПА К ДАННЫМ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8B03F15-27A8-480A-97D7-89638639A4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52" y="1242546"/>
            <a:ext cx="11119104" cy="47588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StepByStep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69206" lvl="1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count = 0;</a:t>
            </a:r>
          </a:p>
          <a:p>
            <a:pPr marL="569206" lvl="1" indent="0">
              <a:buNone/>
            </a:pPr>
            <a:r>
              <a:rPr lang="nn-NO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pPr marL="569206" lvl="1" indent="0">
              <a:buNone/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969239" lvl="2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count++;</a:t>
            </a:r>
          </a:p>
          <a:p>
            <a:pPr marL="969239" lvl="2" indent="0">
              <a:buNone/>
            </a:pP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"In the thread: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Thread.CurrentThread.Name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969239" lvl="2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value of count =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count);</a:t>
            </a:r>
          </a:p>
          <a:p>
            <a:pPr marL="969239" lvl="2" indent="0">
              <a:buNone/>
            </a:pP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</a:p>
          <a:p>
            <a:pPr marL="569206" lvl="1" indent="0">
              <a:buNone/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69206" lvl="1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StepByStep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69206" lvl="1" indent="0">
              <a:buNone/>
            </a:pP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th.Name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"Thread 1"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69206" lvl="1" indent="0">
              <a:buNone/>
            </a:pP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th.Start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569206" lvl="1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Thread th2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StepByStep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69206" lvl="1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th2.Name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"Thread 2"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69206" lvl="1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th2.Start();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983FF1-A120-4B1F-82BD-99D7D269A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371" y="1688373"/>
            <a:ext cx="3590925" cy="3867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EE4934-32AA-44E1-B348-79E183145A3D}"/>
              </a:ext>
            </a:extLst>
          </p:cNvPr>
          <p:cNvSpPr txBox="1"/>
          <p:nvPr/>
        </p:nvSpPr>
        <p:spPr>
          <a:xfrm>
            <a:off x="8339888" y="5624548"/>
            <a:ext cx="16338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000000"/>
                </a:solidFill>
                <a:latin typeface="Segoe UI" panose="020B0502040204020203" pitchFamily="34" charset="0"/>
              </a:rPr>
              <a:t>10 секунд</a:t>
            </a:r>
          </a:p>
        </p:txBody>
      </p:sp>
    </p:spTree>
    <p:extLst>
      <p:ext uri="{BB962C8B-B14F-4D97-AF65-F5344CB8AC3E}">
        <p14:creationId xmlns:p14="http://schemas.microsoft.com/office/powerpoint/2010/main" val="585921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LOCK</a:t>
            </a:r>
            <a:endParaRPr lang="ru-RU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8B03F15-27A8-480A-97D7-89638639A4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52" y="1242546"/>
            <a:ext cx="11119104" cy="5615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_locker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StepByStep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69206" lvl="1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(_locker)</a:t>
            </a:r>
          </a:p>
          <a:p>
            <a:pPr marL="569206" lvl="1" indent="0">
              <a:buNone/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969239" lvl="2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count = 0;</a:t>
            </a:r>
          </a:p>
          <a:p>
            <a:pPr marL="969239" lvl="2" indent="0">
              <a:buNone/>
            </a:pPr>
            <a:r>
              <a:rPr lang="nn-NO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pPr marL="969239" lvl="2" indent="0">
              <a:buNone/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426428" lvl="3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count++;</a:t>
            </a:r>
          </a:p>
          <a:p>
            <a:pPr marL="1426428" lvl="3" indent="0">
              <a:buNone/>
            </a:pP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"In the thread: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Thread.CurrentThread.Name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426428" lvl="3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 +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value of count =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count);</a:t>
            </a:r>
          </a:p>
          <a:p>
            <a:pPr marL="1426428" lvl="3" indent="0">
              <a:buNone/>
            </a:pP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</a:p>
          <a:p>
            <a:pPr marL="969239" lvl="2" indent="0">
              <a:buNone/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69206" lvl="1" indent="0">
              <a:buNone/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69206" lvl="1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StepByStep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69206" lvl="1" indent="0">
              <a:buNone/>
            </a:pP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th.Name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"Thread 1"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69206" lvl="1" indent="0">
              <a:buNone/>
            </a:pP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th.Start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569206" lvl="1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Thread th2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StepByStep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69206" lvl="1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th2.Name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"Thread 2"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69206" lvl="1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th2.Start();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B120A67-182A-4069-AE60-E09C28562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20" y="1457325"/>
            <a:ext cx="4029075" cy="394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37D3E8-BBF4-46C1-A860-41D135314ABB}"/>
              </a:ext>
            </a:extLst>
          </p:cNvPr>
          <p:cNvSpPr txBox="1"/>
          <p:nvPr/>
        </p:nvSpPr>
        <p:spPr>
          <a:xfrm>
            <a:off x="8339888" y="5624548"/>
            <a:ext cx="16338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000000"/>
                </a:solidFill>
                <a:latin typeface="Segoe UI" panose="020B0502040204020203" pitchFamily="34" charset="0"/>
              </a:rPr>
              <a:t>20 секунд</a:t>
            </a:r>
          </a:p>
        </p:txBody>
      </p:sp>
    </p:spTree>
    <p:extLst>
      <p:ext uri="{BB962C8B-B14F-4D97-AF65-F5344CB8AC3E}">
        <p14:creationId xmlns:p14="http://schemas.microsoft.com/office/powerpoint/2010/main" val="285566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Результатом работы большинства </a:t>
            </a:r>
            <a:r>
              <a:rPr lang="en-US" dirty="0"/>
              <a:t>LINQ </a:t>
            </a:r>
            <a:r>
              <a:rPr lang="ru-RU" dirty="0"/>
              <a:t>инструкций</a:t>
            </a:r>
            <a:r>
              <a:rPr lang="en-US" dirty="0"/>
              <a:t> (</a:t>
            </a:r>
            <a:r>
              <a:rPr lang="ru-RU" dirty="0"/>
              <a:t>кроме агрегирующих</a:t>
            </a:r>
            <a:r>
              <a:rPr lang="en-US" dirty="0"/>
              <a:t>)</a:t>
            </a:r>
            <a:r>
              <a:rPr lang="ru-RU" dirty="0"/>
              <a:t> является механизм получения результата, а не сам результат.</a:t>
            </a:r>
          </a:p>
          <a:p>
            <a:r>
              <a:rPr lang="ru-RU" dirty="0"/>
              <a:t>При изменении исходных данных результат выполнения также изменится.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Отложенные (</a:t>
            </a:r>
            <a:r>
              <a:rPr lang="en-US" dirty="0"/>
              <a:t>Lazy)</a:t>
            </a:r>
            <a:r>
              <a:rPr lang="ru-RU" dirty="0"/>
              <a:t> вычисления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282" y="3341054"/>
            <a:ext cx="55816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5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1495" y="1413741"/>
            <a:ext cx="6762750" cy="4352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дерева вычислений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1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Ядром отложенных вычислений в </a:t>
            </a:r>
            <a:r>
              <a:rPr lang="en-US" dirty="0"/>
              <a:t>C# </a:t>
            </a:r>
            <a:r>
              <a:rPr lang="ru-RU" dirty="0"/>
              <a:t>является специальный оператор </a:t>
            </a:r>
            <a:r>
              <a:rPr lang="en-US" dirty="0"/>
              <a:t>yield return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отложенных вычислений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19" y="2977862"/>
            <a:ext cx="70294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9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yield return </a:t>
            </a:r>
            <a:r>
              <a:rPr lang="ru-RU" dirty="0"/>
              <a:t>позволяет вернуть очередной элемент перечисления по запросу;</a:t>
            </a:r>
          </a:p>
          <a:p>
            <a:r>
              <a:rPr lang="ru-RU" dirty="0"/>
              <a:t>Оператор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yield break </a:t>
            </a:r>
            <a:r>
              <a:rPr lang="ru-RU" dirty="0"/>
              <a:t>прекращает работу метода;</a:t>
            </a:r>
          </a:p>
          <a:p>
            <a:r>
              <a:rPr lang="ru-RU" dirty="0"/>
              <a:t>Метод-итератор должен возвращать значение специального типа:</a:t>
            </a:r>
            <a:endParaRPr lang="en-US" dirty="0"/>
          </a:p>
          <a:p>
            <a:pPr lvl="1"/>
            <a:r>
              <a:rPr lang="en-US" sz="2600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IEnumerator</a:t>
            </a:r>
            <a:endParaRPr lang="en-US" sz="2600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1"/>
            <a:r>
              <a:rPr lang="en-US" sz="2600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IEnumerator</a:t>
            </a:r>
            <a:r>
              <a:rPr lang="en-US" sz="2600" b="1" dirty="0">
                <a:latin typeface="PT Mono" panose="02060509020205020204" pitchFamily="49" charset="-52"/>
                <a:ea typeface="PT Mono" panose="02060509020205020204" pitchFamily="49" charset="-52"/>
              </a:rPr>
              <a:t>&lt;T&gt;</a:t>
            </a:r>
          </a:p>
          <a:p>
            <a:pPr lvl="1"/>
            <a:r>
              <a:rPr lang="en-US" sz="2600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IEnumerable</a:t>
            </a:r>
            <a:endParaRPr lang="en-US" sz="2600" b="1" dirty="0">
              <a:latin typeface="PT Mono" panose="02060509020205020204" pitchFamily="49" charset="-52"/>
              <a:ea typeface="PT Mono" panose="02060509020205020204" pitchFamily="49" charset="-52"/>
            </a:endParaRPr>
          </a:p>
          <a:p>
            <a:pPr lvl="1"/>
            <a:r>
              <a:rPr lang="en-US" sz="2600" b="1" dirty="0" err="1">
                <a:latin typeface="PT Mono" panose="02060509020205020204" pitchFamily="49" charset="-52"/>
                <a:ea typeface="PT Mono" panose="02060509020205020204" pitchFamily="49" charset="-52"/>
              </a:rPr>
              <a:t>IEnumerable</a:t>
            </a:r>
            <a:r>
              <a:rPr lang="en-US" sz="2600" b="1" dirty="0">
                <a:latin typeface="PT Mono" panose="02060509020205020204" pitchFamily="49" charset="-52"/>
                <a:ea typeface="PT Mono" panose="02060509020205020204" pitchFamily="49" charset="-52"/>
              </a:rPr>
              <a:t>&lt;T&gt;;</a:t>
            </a:r>
          </a:p>
          <a:p>
            <a:r>
              <a:rPr lang="ru-RU" dirty="0"/>
              <a:t>Метод-итератор не может использовать обычный </a:t>
            </a:r>
            <a:r>
              <a:rPr lang="en-US" sz="2600" b="1" dirty="0">
                <a:latin typeface="PT Mono" panose="02060509020205020204" pitchFamily="49" charset="-52"/>
                <a:ea typeface="PT Mono" panose="02060509020205020204" pitchFamily="49" charset="-52"/>
              </a:rPr>
              <a:t>return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Метод-итератор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3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APM (</a:t>
            </a:r>
            <a:r>
              <a:rPr lang="en-US" dirty="0" err="1"/>
              <a:t>IAsyncResult</a:t>
            </a:r>
            <a:r>
              <a:rPr lang="en-US" dirty="0"/>
              <a:t>, </a:t>
            </a:r>
            <a:r>
              <a:rPr lang="ru-RU" dirty="0"/>
              <a:t>они же </a:t>
            </a:r>
            <a:r>
              <a:rPr lang="ru-RU" dirty="0" err="1"/>
              <a:t>коллбеки</a:t>
            </a:r>
            <a:r>
              <a:rPr lang="ru-RU" dirty="0"/>
              <a:t>) (.</a:t>
            </a:r>
            <a:r>
              <a:rPr lang="en-US" dirty="0"/>
              <a:t>NET 1.0).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EAP — </a:t>
            </a:r>
            <a:r>
              <a:rPr lang="ru-RU" dirty="0"/>
              <a:t>события, этот паттерн все видели в </a:t>
            </a:r>
            <a:r>
              <a:rPr lang="en-US" dirty="0"/>
              <a:t>WinForms (.NET 2.0).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TAP (Task Asynchronous Pattern) — </a:t>
            </a:r>
            <a:r>
              <a:rPr lang="ru-RU" dirty="0"/>
              <a:t>класс </a:t>
            </a:r>
            <a:r>
              <a:rPr lang="en-US" dirty="0"/>
              <a:t>Task </a:t>
            </a:r>
            <a:r>
              <a:rPr lang="ru-RU" dirty="0"/>
              <a:t>и его экосистема (.</a:t>
            </a:r>
            <a:r>
              <a:rPr lang="en-US" dirty="0"/>
              <a:t>NET 4.0).</a:t>
            </a: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Асинхронность</a:t>
            </a:r>
            <a:r>
              <a:rPr lang="en-US" b="1" dirty="0"/>
              <a:t> .NET</a:t>
            </a:r>
            <a:endParaRPr lang="ru-RU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789C22-73F0-4490-8C67-749D6580AF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876" y="3824868"/>
            <a:ext cx="1852656" cy="18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5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заголовке метода используется модификатор </a:t>
            </a:r>
            <a:r>
              <a:rPr lang="ru-RU" dirty="0" err="1"/>
              <a:t>async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содержит одно или несколько выражений </a:t>
            </a:r>
            <a:r>
              <a:rPr lang="ru-RU" dirty="0" err="1"/>
              <a:t>await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качестве возвращаемого типа используется один из следующих: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void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Task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Task</a:t>
            </a:r>
            <a:r>
              <a:rPr lang="ru-RU" dirty="0"/>
              <a:t>&lt;T&gt;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/>
              <a:t>ValueTask</a:t>
            </a:r>
            <a:r>
              <a:rPr lang="ru-RU" dirty="0"/>
              <a:t>&lt;T&gt;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Нельзя определять параметры </a:t>
            </a:r>
            <a:r>
              <a:rPr lang="ru-RU" b="1" dirty="0" err="1"/>
              <a:t>out</a:t>
            </a:r>
            <a:r>
              <a:rPr lang="ru-RU" dirty="0"/>
              <a:t> и </a:t>
            </a:r>
            <a:r>
              <a:rPr lang="ru-RU" b="1" dirty="0" err="1"/>
              <a:t>ref</a:t>
            </a:r>
            <a:endParaRPr lang="en-US" dirty="0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Asynchronous Pattern </a:t>
            </a:r>
            <a:r>
              <a:rPr lang="ru-RU" dirty="0"/>
              <a:t>В </a:t>
            </a:r>
            <a:r>
              <a:rPr lang="en-US" dirty="0"/>
              <a:t>C#</a:t>
            </a:r>
            <a:endParaRPr lang="ru-RU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789C22-73F0-4490-8C67-749D6580AF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876" y="3824868"/>
            <a:ext cx="1852656" cy="18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9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C2A4FD-E151-4977-8CBB-FBB64BC8C711}"/>
              </a:ext>
            </a:extLst>
          </p:cNvPr>
          <p:cNvSpPr txBox="1"/>
          <p:nvPr/>
        </p:nvSpPr>
        <p:spPr>
          <a:xfrm>
            <a:off x="754497" y="1342270"/>
            <a:ext cx="61387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Calculate()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(64);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F60F3A6-2FC5-421B-AD5E-2D8401A333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7055" y="1654738"/>
            <a:ext cx="3712375" cy="8523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- </a:t>
            </a:r>
            <a:r>
              <a:rPr lang="ru-RU" sz="2400" dirty="0"/>
              <a:t>синхронный метод</a:t>
            </a:r>
            <a:endParaRPr lang="en-US" sz="24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8B47329-207F-4784-8A44-38FEAFD325B6}"/>
              </a:ext>
            </a:extLst>
          </p:cNvPr>
          <p:cNvSpPr txBox="1">
            <a:spLocks noChangeArrowheads="1"/>
          </p:cNvSpPr>
          <p:nvPr/>
        </p:nvSpPr>
        <p:spPr>
          <a:xfrm>
            <a:off x="754497" y="3249131"/>
            <a:ext cx="9265402" cy="53525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8" indent="-285750" algn="l" defTabSz="457189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Асинхронный метод должен содержать одно или несколько выражений </a:t>
            </a:r>
            <a:r>
              <a:rPr lang="en-US" dirty="0"/>
              <a:t>await.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21CFF-83D8-49D2-AE30-730ABA0D0E98}"/>
              </a:ext>
            </a:extLst>
          </p:cNvPr>
          <p:cNvSpPr txBox="1"/>
          <p:nvPr/>
        </p:nvSpPr>
        <p:spPr>
          <a:xfrm>
            <a:off x="754496" y="4053637"/>
            <a:ext cx="41017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Calculate()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C533F8-D940-48B4-84CE-9A0E7476FFCF}"/>
              </a:ext>
            </a:extLst>
          </p:cNvPr>
          <p:cNvSpPr txBox="1"/>
          <p:nvPr/>
        </p:nvSpPr>
        <p:spPr>
          <a:xfrm>
            <a:off x="7277961" y="4053637"/>
            <a:ext cx="43684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(64);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7CE2744F-3CEE-4E62-B2C4-662F8BE3C832}"/>
              </a:ext>
            </a:extLst>
          </p:cNvPr>
          <p:cNvSpPr/>
          <p:nvPr/>
        </p:nvSpPr>
        <p:spPr>
          <a:xfrm>
            <a:off x="5280036" y="4524671"/>
            <a:ext cx="1404123" cy="535259"/>
          </a:xfrm>
          <a:prstGeom prst="rightArrow">
            <a:avLst/>
          </a:prstGeom>
          <a:solidFill>
            <a:schemeClr val="accent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BF0256D-ECFF-4D80-8AE9-018B027099EE}"/>
              </a:ext>
            </a:extLst>
          </p:cNvPr>
          <p:cNvSpPr txBox="1">
            <a:spLocks noChangeArrowheads="1"/>
          </p:cNvSpPr>
          <p:nvPr/>
        </p:nvSpPr>
        <p:spPr>
          <a:xfrm>
            <a:off x="754497" y="5800211"/>
            <a:ext cx="9265402" cy="53525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8" indent="-285750" algn="l" defTabSz="457189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i="1" dirty="0">
                <a:solidFill>
                  <a:srgbClr val="FF0000"/>
                </a:solidFill>
              </a:rPr>
              <a:t>Ожидание </a:t>
            </a:r>
            <a:r>
              <a:rPr lang="en-US" i="1" dirty="0">
                <a:solidFill>
                  <a:srgbClr val="FF0000"/>
                </a:solidFill>
              </a:rPr>
              <a:t>“void” </a:t>
            </a:r>
            <a:r>
              <a:rPr lang="ru-RU" i="1" dirty="0">
                <a:solidFill>
                  <a:srgbClr val="FF0000"/>
                </a:solidFill>
              </a:rPr>
              <a:t>невозможно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11123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9862</TotalTime>
  <Words>1640</Words>
  <Application>Microsoft Office PowerPoint</Application>
  <PresentationFormat>Широкоэкранный</PresentationFormat>
  <Paragraphs>298</Paragraphs>
  <Slides>22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Arial Black</vt:lpstr>
      <vt:lpstr>Calibri</vt:lpstr>
      <vt:lpstr>Consolas</vt:lpstr>
      <vt:lpstr>Oswald Regular</vt:lpstr>
      <vt:lpstr>PT Mono</vt:lpstr>
      <vt:lpstr>Segoe UI</vt:lpstr>
      <vt:lpstr>Trebuchet MS</vt:lpstr>
      <vt:lpstr>EPAM_General_No_Header</vt:lpstr>
      <vt:lpstr>EPAM_General_With_Header</vt:lpstr>
      <vt:lpstr>Презентация PowerPoint</vt:lpstr>
      <vt:lpstr>План занятия</vt:lpstr>
      <vt:lpstr>Отложенные (Lazy) вычисления</vt:lpstr>
      <vt:lpstr>Формирование дерева вычислений</vt:lpstr>
      <vt:lpstr>Реализация отложенных вычислений</vt:lpstr>
      <vt:lpstr>Метод-итератор</vt:lpstr>
      <vt:lpstr>Асинхронность .NET</vt:lpstr>
      <vt:lpstr>Task Asynchronous Pattern В C#</vt:lpstr>
      <vt:lpstr>ТЕСТЫ</vt:lpstr>
      <vt:lpstr>Продолжаем тестировать</vt:lpstr>
      <vt:lpstr>Дальше?</vt:lpstr>
      <vt:lpstr>УЖЕ РАБОЧИЙ ПРИМЕР</vt:lpstr>
      <vt:lpstr>Для чего? КАК БЫ МЫ ДЕЛАЛИ РАНЬШЕ</vt:lpstr>
      <vt:lpstr>А КАК СЕЙЧАС?</vt:lpstr>
      <vt:lpstr>AWAIT</vt:lpstr>
      <vt:lpstr>Но МЕТОДЫ МОЖНО ЗАПУСТИТЬ ПАРАЛЛЕЛЬНО :) </vt:lpstr>
      <vt:lpstr>А если метод возвращает результат?</vt:lpstr>
      <vt:lpstr>Что нового?</vt:lpstr>
      <vt:lpstr>СИНХРОНИЗАЦИЯ ПОТОКОВ</vt:lpstr>
      <vt:lpstr>ПРОБЛЕМА ДОСТУПА К ДАННЫМ</vt:lpstr>
      <vt:lpstr>КЛЮЧЕВОЕ СЛОВО LOCK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</dc:title>
  <dc:creator>Dmitry Vereskun</dc:creator>
  <cp:lastModifiedBy>Anton Pudikov</cp:lastModifiedBy>
  <cp:revision>269</cp:revision>
  <cp:lastPrinted>2015-07-29T15:20:55Z</cp:lastPrinted>
  <dcterms:created xsi:type="dcterms:W3CDTF">2015-06-23T10:29:18Z</dcterms:created>
  <dcterms:modified xsi:type="dcterms:W3CDTF">2020-07-16T16:49:21Z</dcterms:modified>
</cp:coreProperties>
</file>