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40"/>
  </p:notesMasterIdLst>
  <p:handoutMasterIdLst>
    <p:handoutMasterId r:id="rId41"/>
  </p:handoutMasterIdLst>
  <p:sldIdLst>
    <p:sldId id="456" r:id="rId3"/>
    <p:sldId id="415" r:id="rId4"/>
    <p:sldId id="457" r:id="rId5"/>
    <p:sldId id="458" r:id="rId6"/>
    <p:sldId id="416" r:id="rId7"/>
    <p:sldId id="417" r:id="rId8"/>
    <p:sldId id="432" r:id="rId9"/>
    <p:sldId id="434" r:id="rId10"/>
    <p:sldId id="436" r:id="rId11"/>
    <p:sldId id="437" r:id="rId12"/>
    <p:sldId id="439" r:id="rId13"/>
    <p:sldId id="440" r:id="rId14"/>
    <p:sldId id="455" r:id="rId15"/>
    <p:sldId id="420" r:id="rId16"/>
    <p:sldId id="421" r:id="rId17"/>
    <p:sldId id="422" r:id="rId18"/>
    <p:sldId id="423" r:id="rId19"/>
    <p:sldId id="435" r:id="rId20"/>
    <p:sldId id="426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29" r:id="rId36"/>
    <p:sldId id="430" r:id="rId37"/>
    <p:sldId id="431" r:id="rId38"/>
    <p:sldId id="277" r:id="rId39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7AE22-634C-4001-9C25-8A620A5E16C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50425-3E29-4106-A533-FEB652D56D93}">
      <dgm:prSet/>
      <dgm:spPr/>
      <dgm:t>
        <a:bodyPr/>
        <a:lstStyle/>
        <a:p>
          <a:pPr rtl="0"/>
          <a:r>
            <a:rPr lang="ru-RU" b="0" i="0" baseline="0" dirty="0"/>
            <a:t>Каждая запись должна иметь уникальное значение — </a:t>
          </a:r>
          <a:r>
            <a:rPr lang="ru-RU" b="1" i="0" baseline="0" dirty="0"/>
            <a:t>первичный ключ</a:t>
          </a:r>
          <a:r>
            <a:rPr lang="ru-RU" b="0" i="0" baseline="0" dirty="0"/>
            <a:t> </a:t>
          </a:r>
          <a:r>
            <a:rPr lang="en-US" b="1" i="0" baseline="0" dirty="0"/>
            <a:t>(Primary Key, PK</a:t>
          </a:r>
          <a:r>
            <a:rPr lang="ru-RU" b="1" i="0" baseline="0" dirty="0"/>
            <a:t>)</a:t>
          </a:r>
          <a:r>
            <a:rPr lang="en-US" b="0" i="0" baseline="0" dirty="0"/>
            <a:t>.</a:t>
          </a:r>
          <a:endParaRPr lang="en-US" dirty="0"/>
        </a:p>
      </dgm:t>
    </dgm:pt>
    <dgm:pt modelId="{AD24669F-9CCB-4FE4-969C-2A77651EA7EE}" type="parTrans" cxnId="{89B755BA-D6B6-4F18-B292-F593EE5C9B15}">
      <dgm:prSet/>
      <dgm:spPr/>
      <dgm:t>
        <a:bodyPr/>
        <a:lstStyle/>
        <a:p>
          <a:endParaRPr lang="en-US"/>
        </a:p>
      </dgm:t>
    </dgm:pt>
    <dgm:pt modelId="{8C7E80EB-F3FD-48C5-B489-42A18BFA1C54}" type="sibTrans" cxnId="{89B755BA-D6B6-4F18-B292-F593EE5C9B15}">
      <dgm:prSet/>
      <dgm:spPr/>
      <dgm:t>
        <a:bodyPr/>
        <a:lstStyle/>
        <a:p>
          <a:endParaRPr lang="en-US"/>
        </a:p>
      </dgm:t>
    </dgm:pt>
    <dgm:pt modelId="{519AB7E2-7055-4D40-9281-7764126B0193}">
      <dgm:prSet/>
      <dgm:spPr/>
      <dgm:t>
        <a:bodyPr/>
        <a:lstStyle/>
        <a:p>
          <a:pPr rtl="0"/>
          <a:r>
            <a:rPr lang="ru-RU" b="1" i="0" baseline="0" dirty="0"/>
            <a:t>Внешний ключ (</a:t>
          </a:r>
          <a:r>
            <a:rPr lang="en-US" b="1" i="0" baseline="0" dirty="0"/>
            <a:t>Foreign key, FK)</a:t>
          </a:r>
          <a:r>
            <a:rPr lang="en-US" b="0" i="0" baseline="0" dirty="0"/>
            <a:t> </a:t>
          </a:r>
          <a:r>
            <a:rPr lang="ru-RU" b="0" i="0" baseline="0" dirty="0"/>
            <a:t>позволяет хранить ссылку на строку другой таблицы (значение </a:t>
          </a:r>
          <a:r>
            <a:rPr lang="en-US" b="0" i="0" baseline="0" dirty="0"/>
            <a:t>PK</a:t>
          </a:r>
          <a:r>
            <a:rPr lang="ru-RU" b="0" i="0" baseline="0" dirty="0"/>
            <a:t> связанной строки</a:t>
          </a:r>
          <a:r>
            <a:rPr lang="en-US" b="0" i="0" baseline="0" dirty="0"/>
            <a:t>)</a:t>
          </a:r>
        </a:p>
      </dgm:t>
    </dgm:pt>
    <dgm:pt modelId="{D6E17804-8993-4E46-A4E6-DB13D2AE893F}" type="parTrans" cxnId="{E4618B0F-4DED-4658-97FD-D47ECA44D6BE}">
      <dgm:prSet/>
      <dgm:spPr/>
      <dgm:t>
        <a:bodyPr/>
        <a:lstStyle/>
        <a:p>
          <a:endParaRPr lang="en-US"/>
        </a:p>
      </dgm:t>
    </dgm:pt>
    <dgm:pt modelId="{60AC34CD-EE92-4A07-B8DF-3B986D6DF83B}" type="sibTrans" cxnId="{E4618B0F-4DED-4658-97FD-D47ECA44D6BE}">
      <dgm:prSet/>
      <dgm:spPr/>
      <dgm:t>
        <a:bodyPr/>
        <a:lstStyle/>
        <a:p>
          <a:endParaRPr lang="en-US"/>
        </a:p>
      </dgm:t>
    </dgm:pt>
    <dgm:pt modelId="{23A33C9F-A9A7-46B9-BB0D-FB0F4A27ED4F}" type="pres">
      <dgm:prSet presAssocID="{D2E7AE22-634C-4001-9C25-8A620A5E16CC}" presName="linear" presStyleCnt="0">
        <dgm:presLayoutVars>
          <dgm:animLvl val="lvl"/>
          <dgm:resizeHandles val="exact"/>
        </dgm:presLayoutVars>
      </dgm:prSet>
      <dgm:spPr/>
    </dgm:pt>
    <dgm:pt modelId="{2F8CF5EB-C8CD-4ECA-BD29-2AA69180644D}" type="pres">
      <dgm:prSet presAssocID="{0A350425-3E29-4106-A533-FEB652D56D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7B5708-B4CC-44A0-869B-CE49292DA811}" type="pres">
      <dgm:prSet presAssocID="{8C7E80EB-F3FD-48C5-B489-42A18BFA1C54}" presName="spacer" presStyleCnt="0"/>
      <dgm:spPr/>
    </dgm:pt>
    <dgm:pt modelId="{33EFAD84-A084-4BDD-AD2F-F6AC53C2FE3A}" type="pres">
      <dgm:prSet presAssocID="{519AB7E2-7055-4D40-9281-7764126B019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4618B0F-4DED-4658-97FD-D47ECA44D6BE}" srcId="{D2E7AE22-634C-4001-9C25-8A620A5E16CC}" destId="{519AB7E2-7055-4D40-9281-7764126B0193}" srcOrd="1" destOrd="0" parTransId="{D6E17804-8993-4E46-A4E6-DB13D2AE893F}" sibTransId="{60AC34CD-EE92-4A07-B8DF-3B986D6DF83B}"/>
    <dgm:cxn modelId="{76D35919-AA8A-4EFA-AC61-F1054EBE2BAE}" type="presOf" srcId="{D2E7AE22-634C-4001-9C25-8A620A5E16CC}" destId="{23A33C9F-A9A7-46B9-BB0D-FB0F4A27ED4F}" srcOrd="0" destOrd="0" presId="urn:microsoft.com/office/officeart/2005/8/layout/vList2"/>
    <dgm:cxn modelId="{89B755BA-D6B6-4F18-B292-F593EE5C9B15}" srcId="{D2E7AE22-634C-4001-9C25-8A620A5E16CC}" destId="{0A350425-3E29-4106-A533-FEB652D56D93}" srcOrd="0" destOrd="0" parTransId="{AD24669F-9CCB-4FE4-969C-2A77651EA7EE}" sibTransId="{8C7E80EB-F3FD-48C5-B489-42A18BFA1C54}"/>
    <dgm:cxn modelId="{6AEAAFCA-E60E-4CB3-A5AD-D5BF4356529C}" type="presOf" srcId="{519AB7E2-7055-4D40-9281-7764126B0193}" destId="{33EFAD84-A084-4BDD-AD2F-F6AC53C2FE3A}" srcOrd="0" destOrd="0" presId="urn:microsoft.com/office/officeart/2005/8/layout/vList2"/>
    <dgm:cxn modelId="{D116A1FA-4714-406C-8AF0-6B74D21830EE}" type="presOf" srcId="{0A350425-3E29-4106-A533-FEB652D56D93}" destId="{2F8CF5EB-C8CD-4ECA-BD29-2AA69180644D}" srcOrd="0" destOrd="0" presId="urn:microsoft.com/office/officeart/2005/8/layout/vList2"/>
    <dgm:cxn modelId="{834BABB6-C9F6-42A5-9B6F-9A11257C660F}" type="presParOf" srcId="{23A33C9F-A9A7-46B9-BB0D-FB0F4A27ED4F}" destId="{2F8CF5EB-C8CD-4ECA-BD29-2AA69180644D}" srcOrd="0" destOrd="0" presId="urn:microsoft.com/office/officeart/2005/8/layout/vList2"/>
    <dgm:cxn modelId="{00007B8F-215E-4825-94B5-C85D8A705963}" type="presParOf" srcId="{23A33C9F-A9A7-46B9-BB0D-FB0F4A27ED4F}" destId="{617B5708-B4CC-44A0-869B-CE49292DA811}" srcOrd="1" destOrd="0" presId="urn:microsoft.com/office/officeart/2005/8/layout/vList2"/>
    <dgm:cxn modelId="{693A2A5D-FF8E-4EE1-AE2F-800901EEFD4B}" type="presParOf" srcId="{23A33C9F-A9A7-46B9-BB0D-FB0F4A27ED4F}" destId="{33EFAD84-A084-4BDD-AD2F-F6AC53C2FE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9EB7A-4C30-43E4-B412-C3825437821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55F33CC-17F2-4533-94B0-66EA5CC94059}">
      <dgm:prSet phldrT="[Text]" custT="1"/>
      <dgm:spPr>
        <a:ln w="9525"/>
      </dgm:spPr>
      <dgm:t>
        <a:bodyPr/>
        <a:lstStyle/>
        <a:p>
          <a:r>
            <a:rPr lang="ru-RU" sz="2000" dirty="0"/>
            <a:t>Арифметические</a:t>
          </a:r>
          <a:r>
            <a:rPr lang="en-US" sz="2000" dirty="0"/>
            <a:t>: </a:t>
          </a:r>
          <a:r>
            <a:rPr lang="en-US" sz="2000" dirty="0">
              <a:solidFill>
                <a:schemeClr val="tx1"/>
              </a:solidFill>
            </a:rPr>
            <a:t>+, −, *, /, %</a:t>
          </a:r>
          <a:endParaRPr lang="en-US" sz="2000" dirty="0"/>
        </a:p>
      </dgm:t>
    </dgm:pt>
    <dgm:pt modelId="{8AFBE6D5-FA12-45DF-809D-AAEAC32B0378}" type="parTrans" cxnId="{117D8A12-DCA7-4B62-8A54-6D69565ADDF3}">
      <dgm:prSet/>
      <dgm:spPr/>
      <dgm:t>
        <a:bodyPr/>
        <a:lstStyle/>
        <a:p>
          <a:endParaRPr lang="en-US" sz="2000"/>
        </a:p>
      </dgm:t>
    </dgm:pt>
    <dgm:pt modelId="{41E52A22-65AB-44D2-B1A0-AAFB0009785E}" type="sibTrans" cxnId="{117D8A12-DCA7-4B62-8A54-6D69565ADDF3}">
      <dgm:prSet/>
      <dgm:spPr/>
      <dgm:t>
        <a:bodyPr/>
        <a:lstStyle/>
        <a:p>
          <a:endParaRPr lang="en-US" sz="2000"/>
        </a:p>
      </dgm:t>
    </dgm:pt>
    <dgm:pt modelId="{40105B6F-2674-47F2-9281-431C9C3CB36D}">
      <dgm:prSet phldrT="[Text]" custT="1"/>
      <dgm:spPr>
        <a:ln w="6350"/>
      </dgm:spPr>
      <dgm:t>
        <a:bodyPr/>
        <a:lstStyle/>
        <a:p>
          <a:r>
            <a:rPr lang="ru-RU" sz="2000" dirty="0"/>
            <a:t>Сравнения</a:t>
          </a:r>
          <a:r>
            <a:rPr lang="en-US" sz="2000" dirty="0"/>
            <a:t>: =, &gt;, &lt;, &lt;&gt;, &gt;=, &lt;=  </a:t>
          </a:r>
        </a:p>
      </dgm:t>
    </dgm:pt>
    <dgm:pt modelId="{3E3FEB74-DCBD-4E53-B698-F1BEA299E2D7}" type="parTrans" cxnId="{E1146BD6-20AF-41AB-9066-142B4872C605}">
      <dgm:prSet/>
      <dgm:spPr/>
      <dgm:t>
        <a:bodyPr/>
        <a:lstStyle/>
        <a:p>
          <a:endParaRPr lang="en-US" sz="2000"/>
        </a:p>
      </dgm:t>
    </dgm:pt>
    <dgm:pt modelId="{AA6336B8-A888-4B24-ACD6-492D13FFC819}" type="sibTrans" cxnId="{E1146BD6-20AF-41AB-9066-142B4872C605}">
      <dgm:prSet/>
      <dgm:spPr/>
      <dgm:t>
        <a:bodyPr/>
        <a:lstStyle/>
        <a:p>
          <a:endParaRPr lang="en-US" sz="2000"/>
        </a:p>
      </dgm:t>
    </dgm:pt>
    <dgm:pt modelId="{BE9721AD-FFB3-4EBE-B318-610388B73858}">
      <dgm:prSet phldrT="[Text]" custT="1"/>
      <dgm:spPr>
        <a:ln w="6350"/>
      </dgm:spPr>
      <dgm:t>
        <a:bodyPr/>
        <a:lstStyle/>
        <a:p>
          <a:r>
            <a:rPr lang="ru-RU" sz="2000" dirty="0"/>
            <a:t>Логические</a:t>
          </a:r>
          <a:r>
            <a:rPr lang="en-US" sz="2000" dirty="0"/>
            <a:t>: AND, OR, NOT</a:t>
          </a:r>
        </a:p>
      </dgm:t>
    </dgm:pt>
    <dgm:pt modelId="{4DAF57F8-C780-4A43-9237-552285865594}" type="parTrans" cxnId="{89D0BFCA-8B2D-425D-BE21-92968916F96B}">
      <dgm:prSet/>
      <dgm:spPr/>
      <dgm:t>
        <a:bodyPr/>
        <a:lstStyle/>
        <a:p>
          <a:endParaRPr lang="en-US" sz="2000"/>
        </a:p>
      </dgm:t>
    </dgm:pt>
    <dgm:pt modelId="{2A3DAB97-EA0A-4D06-80A6-37079141F239}" type="sibTrans" cxnId="{89D0BFCA-8B2D-425D-BE21-92968916F96B}">
      <dgm:prSet/>
      <dgm:spPr/>
      <dgm:t>
        <a:bodyPr/>
        <a:lstStyle/>
        <a:p>
          <a:endParaRPr lang="en-US" sz="2000"/>
        </a:p>
      </dgm:t>
    </dgm:pt>
    <dgm:pt modelId="{4C89FA57-EE15-4BEA-B789-F3281CE3DB85}">
      <dgm:prSet phldrT="[Text]" custT="1"/>
      <dgm:spPr>
        <a:ln w="6350"/>
      </dgm:spPr>
      <dgm:t>
        <a:bodyPr/>
        <a:lstStyle/>
        <a:p>
          <a:r>
            <a:rPr lang="ru-RU" sz="2000" dirty="0"/>
            <a:t>Строковые</a:t>
          </a:r>
          <a:r>
            <a:rPr lang="en-US" sz="2000" dirty="0"/>
            <a:t>: + (</a:t>
          </a:r>
          <a:r>
            <a:rPr lang="ru-RU" sz="2000" dirty="0"/>
            <a:t>конкатенация</a:t>
          </a:r>
          <a:r>
            <a:rPr lang="en-US" sz="2000" dirty="0"/>
            <a:t>)</a:t>
          </a:r>
        </a:p>
      </dgm:t>
    </dgm:pt>
    <dgm:pt modelId="{1305DEA1-C7D1-491B-A1D1-22B4B675E93A}" type="parTrans" cxnId="{97DC701F-8F61-4CFA-835B-22D5E96DB25B}">
      <dgm:prSet/>
      <dgm:spPr/>
      <dgm:t>
        <a:bodyPr/>
        <a:lstStyle/>
        <a:p>
          <a:endParaRPr lang="en-US" sz="2000"/>
        </a:p>
      </dgm:t>
    </dgm:pt>
    <dgm:pt modelId="{171268FE-C3A1-47EB-B3EE-37C64A62C6A7}" type="sibTrans" cxnId="{97DC701F-8F61-4CFA-835B-22D5E96DB25B}">
      <dgm:prSet/>
      <dgm:spPr/>
      <dgm:t>
        <a:bodyPr/>
        <a:lstStyle/>
        <a:p>
          <a:endParaRPr lang="en-US" sz="2000"/>
        </a:p>
      </dgm:t>
    </dgm:pt>
    <dgm:pt modelId="{9944E1D0-C6AB-4463-B118-0A9DF1DDB8E9}" type="pres">
      <dgm:prSet presAssocID="{5E59EB7A-4C30-43E4-B412-C3825437821B}" presName="linear" presStyleCnt="0">
        <dgm:presLayoutVars>
          <dgm:animLvl val="lvl"/>
          <dgm:resizeHandles val="exact"/>
        </dgm:presLayoutVars>
      </dgm:prSet>
      <dgm:spPr/>
    </dgm:pt>
    <dgm:pt modelId="{0BA88F2B-DA4A-4140-8C57-76B76BBEB63E}" type="pres">
      <dgm:prSet presAssocID="{B55F33CC-17F2-4533-94B0-66EA5CC940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9C2924-DC09-46AB-9512-11386A402A7F}" type="pres">
      <dgm:prSet presAssocID="{41E52A22-65AB-44D2-B1A0-AAFB0009785E}" presName="spacer" presStyleCnt="0"/>
      <dgm:spPr/>
    </dgm:pt>
    <dgm:pt modelId="{5754387A-4CE9-4112-9B26-6B50EE663F7C}" type="pres">
      <dgm:prSet presAssocID="{40105B6F-2674-47F2-9281-431C9C3CB3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1ADA99-4256-49C0-B3A0-F34887271BCA}" type="pres">
      <dgm:prSet presAssocID="{AA6336B8-A888-4B24-ACD6-492D13FFC819}" presName="spacer" presStyleCnt="0"/>
      <dgm:spPr/>
    </dgm:pt>
    <dgm:pt modelId="{44C7F074-A64E-4D8D-A8E5-D5D2EEE18EB5}" type="pres">
      <dgm:prSet presAssocID="{BE9721AD-FFB3-4EBE-B318-610388B73858}" presName="parentText" presStyleLbl="node1" presStyleIdx="2" presStyleCnt="4" custLinFactNeighborX="-3704">
        <dgm:presLayoutVars>
          <dgm:chMax val="0"/>
          <dgm:bulletEnabled val="1"/>
        </dgm:presLayoutVars>
      </dgm:prSet>
      <dgm:spPr/>
    </dgm:pt>
    <dgm:pt modelId="{BD7F0C2B-2724-4340-91E3-C0D9CAA0E247}" type="pres">
      <dgm:prSet presAssocID="{2A3DAB97-EA0A-4D06-80A6-37079141F239}" presName="spacer" presStyleCnt="0"/>
      <dgm:spPr/>
    </dgm:pt>
    <dgm:pt modelId="{94435597-207E-48A8-954D-9A1E0ABABC25}" type="pres">
      <dgm:prSet presAssocID="{4C89FA57-EE15-4BEA-B789-F3281CE3DB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7D8A12-DCA7-4B62-8A54-6D69565ADDF3}" srcId="{5E59EB7A-4C30-43E4-B412-C3825437821B}" destId="{B55F33CC-17F2-4533-94B0-66EA5CC94059}" srcOrd="0" destOrd="0" parTransId="{8AFBE6D5-FA12-45DF-809D-AAEAC32B0378}" sibTransId="{41E52A22-65AB-44D2-B1A0-AAFB0009785E}"/>
    <dgm:cxn modelId="{97DC701F-8F61-4CFA-835B-22D5E96DB25B}" srcId="{5E59EB7A-4C30-43E4-B412-C3825437821B}" destId="{4C89FA57-EE15-4BEA-B789-F3281CE3DB85}" srcOrd="3" destOrd="0" parTransId="{1305DEA1-C7D1-491B-A1D1-22B4B675E93A}" sibTransId="{171268FE-C3A1-47EB-B3EE-37C64A62C6A7}"/>
    <dgm:cxn modelId="{8162BB26-A833-4A21-A026-BBA22F5E554D}" type="presOf" srcId="{BE9721AD-FFB3-4EBE-B318-610388B73858}" destId="{44C7F074-A64E-4D8D-A8E5-D5D2EEE18EB5}" srcOrd="0" destOrd="0" presId="urn:microsoft.com/office/officeart/2005/8/layout/vList2"/>
    <dgm:cxn modelId="{65AEB649-626F-4E26-AD3C-A1823E922482}" type="presOf" srcId="{5E59EB7A-4C30-43E4-B412-C3825437821B}" destId="{9944E1D0-C6AB-4463-B118-0A9DF1DDB8E9}" srcOrd="0" destOrd="0" presId="urn:microsoft.com/office/officeart/2005/8/layout/vList2"/>
    <dgm:cxn modelId="{53C65989-4059-4477-B99A-7BE1B78166D3}" type="presOf" srcId="{4C89FA57-EE15-4BEA-B789-F3281CE3DB85}" destId="{94435597-207E-48A8-954D-9A1E0ABABC25}" srcOrd="0" destOrd="0" presId="urn:microsoft.com/office/officeart/2005/8/layout/vList2"/>
    <dgm:cxn modelId="{89D0BFCA-8B2D-425D-BE21-92968916F96B}" srcId="{5E59EB7A-4C30-43E4-B412-C3825437821B}" destId="{BE9721AD-FFB3-4EBE-B318-610388B73858}" srcOrd="2" destOrd="0" parTransId="{4DAF57F8-C780-4A43-9237-552285865594}" sibTransId="{2A3DAB97-EA0A-4D06-80A6-37079141F239}"/>
    <dgm:cxn modelId="{8AF248CE-6D39-4195-BBFD-CFB5F855F5AD}" type="presOf" srcId="{40105B6F-2674-47F2-9281-431C9C3CB36D}" destId="{5754387A-4CE9-4112-9B26-6B50EE663F7C}" srcOrd="0" destOrd="0" presId="urn:microsoft.com/office/officeart/2005/8/layout/vList2"/>
    <dgm:cxn modelId="{E1146BD6-20AF-41AB-9066-142B4872C605}" srcId="{5E59EB7A-4C30-43E4-B412-C3825437821B}" destId="{40105B6F-2674-47F2-9281-431C9C3CB36D}" srcOrd="1" destOrd="0" parTransId="{3E3FEB74-DCBD-4E53-B698-F1BEA299E2D7}" sibTransId="{AA6336B8-A888-4B24-ACD6-492D13FFC819}"/>
    <dgm:cxn modelId="{E3AC57DF-4308-4FA1-91B2-FF595EDB9290}" type="presOf" srcId="{B55F33CC-17F2-4533-94B0-66EA5CC94059}" destId="{0BA88F2B-DA4A-4140-8C57-76B76BBEB63E}" srcOrd="0" destOrd="0" presId="urn:microsoft.com/office/officeart/2005/8/layout/vList2"/>
    <dgm:cxn modelId="{A62DBD8F-1A7C-49A4-A536-57E996D83EC5}" type="presParOf" srcId="{9944E1D0-C6AB-4463-B118-0A9DF1DDB8E9}" destId="{0BA88F2B-DA4A-4140-8C57-76B76BBEB63E}" srcOrd="0" destOrd="0" presId="urn:microsoft.com/office/officeart/2005/8/layout/vList2"/>
    <dgm:cxn modelId="{0536A3EF-49A5-4F8A-BE0F-836914213F9E}" type="presParOf" srcId="{9944E1D0-C6AB-4463-B118-0A9DF1DDB8E9}" destId="{599C2924-DC09-46AB-9512-11386A402A7F}" srcOrd="1" destOrd="0" presId="urn:microsoft.com/office/officeart/2005/8/layout/vList2"/>
    <dgm:cxn modelId="{D6A6D777-7E29-4DA6-9E6D-D152A14C9767}" type="presParOf" srcId="{9944E1D0-C6AB-4463-B118-0A9DF1DDB8E9}" destId="{5754387A-4CE9-4112-9B26-6B50EE663F7C}" srcOrd="2" destOrd="0" presId="urn:microsoft.com/office/officeart/2005/8/layout/vList2"/>
    <dgm:cxn modelId="{8C732D32-E45B-45CF-807F-5A60F8BBFAFA}" type="presParOf" srcId="{9944E1D0-C6AB-4463-B118-0A9DF1DDB8E9}" destId="{9D1ADA99-4256-49C0-B3A0-F34887271BCA}" srcOrd="3" destOrd="0" presId="urn:microsoft.com/office/officeart/2005/8/layout/vList2"/>
    <dgm:cxn modelId="{C53B4A84-5F70-430E-ADE7-34485B1AE45D}" type="presParOf" srcId="{9944E1D0-C6AB-4463-B118-0A9DF1DDB8E9}" destId="{44C7F074-A64E-4D8D-A8E5-D5D2EEE18EB5}" srcOrd="4" destOrd="0" presId="urn:microsoft.com/office/officeart/2005/8/layout/vList2"/>
    <dgm:cxn modelId="{75CF5E15-C95E-4914-AA73-53C0DD2F0FDD}" type="presParOf" srcId="{9944E1D0-C6AB-4463-B118-0A9DF1DDB8E9}" destId="{BD7F0C2B-2724-4340-91E3-C0D9CAA0E247}" srcOrd="5" destOrd="0" presId="urn:microsoft.com/office/officeart/2005/8/layout/vList2"/>
    <dgm:cxn modelId="{BF27D335-F25E-4067-B800-D7671010FF7B}" type="presParOf" srcId="{9944E1D0-C6AB-4463-B118-0A9DF1DDB8E9}" destId="{94435597-207E-48A8-954D-9A1E0ABABC25}" srcOrd="6" destOrd="0" presId="urn:microsoft.com/office/officeart/2005/8/layout/vList2"/>
  </dgm:cxnLst>
  <dgm:bg/>
  <dgm:whole>
    <a:ln w="952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CF5EB-C8CD-4ECA-BD29-2AA69180644D}">
      <dsp:nvSpPr>
        <dsp:cNvPr id="0" name=""/>
        <dsp:cNvSpPr/>
      </dsp:nvSpPr>
      <dsp:spPr>
        <a:xfrm>
          <a:off x="0" y="35112"/>
          <a:ext cx="7366000" cy="6563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baseline="0" dirty="0"/>
            <a:t>Каждая запись должна иметь уникальное значение — </a:t>
          </a:r>
          <a:r>
            <a:rPr lang="ru-RU" sz="1700" b="1" i="0" kern="1200" baseline="0" dirty="0"/>
            <a:t>первичный ключ</a:t>
          </a:r>
          <a:r>
            <a:rPr lang="ru-RU" sz="1700" b="0" i="0" kern="1200" baseline="0" dirty="0"/>
            <a:t> </a:t>
          </a:r>
          <a:r>
            <a:rPr lang="en-US" sz="1700" b="1" i="0" kern="1200" baseline="0" dirty="0"/>
            <a:t>(Primary Key, PK</a:t>
          </a:r>
          <a:r>
            <a:rPr lang="ru-RU" sz="1700" b="1" i="0" kern="1200" baseline="0" dirty="0"/>
            <a:t>)</a:t>
          </a:r>
          <a:r>
            <a:rPr lang="en-US" sz="1700" b="0" i="0" kern="1200" baseline="0" dirty="0"/>
            <a:t>.</a:t>
          </a:r>
          <a:endParaRPr lang="en-US" sz="1700" kern="1200" dirty="0"/>
        </a:p>
      </dsp:txBody>
      <dsp:txXfrm>
        <a:off x="32041" y="67153"/>
        <a:ext cx="7301918" cy="592288"/>
      </dsp:txXfrm>
    </dsp:sp>
    <dsp:sp modelId="{33EFAD84-A084-4BDD-AD2F-F6AC53C2FE3A}">
      <dsp:nvSpPr>
        <dsp:cNvPr id="0" name=""/>
        <dsp:cNvSpPr/>
      </dsp:nvSpPr>
      <dsp:spPr>
        <a:xfrm>
          <a:off x="0" y="740442"/>
          <a:ext cx="7366000" cy="6563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i="0" kern="1200" baseline="0" dirty="0"/>
            <a:t>Внешний ключ (</a:t>
          </a:r>
          <a:r>
            <a:rPr lang="en-US" sz="1700" b="1" i="0" kern="1200" baseline="0" dirty="0"/>
            <a:t>Foreign key, FK)</a:t>
          </a:r>
          <a:r>
            <a:rPr lang="en-US" sz="1700" b="0" i="0" kern="1200" baseline="0" dirty="0"/>
            <a:t> </a:t>
          </a:r>
          <a:r>
            <a:rPr lang="ru-RU" sz="1700" b="0" i="0" kern="1200" baseline="0" dirty="0"/>
            <a:t>позволяет хранить ссылку на строку другой таблицы (значение </a:t>
          </a:r>
          <a:r>
            <a:rPr lang="en-US" sz="1700" b="0" i="0" kern="1200" baseline="0" dirty="0"/>
            <a:t>PK</a:t>
          </a:r>
          <a:r>
            <a:rPr lang="ru-RU" sz="1700" b="0" i="0" kern="1200" baseline="0" dirty="0"/>
            <a:t> связанной строки</a:t>
          </a:r>
          <a:r>
            <a:rPr lang="en-US" sz="1700" b="0" i="0" kern="1200" baseline="0" dirty="0"/>
            <a:t>)</a:t>
          </a:r>
        </a:p>
      </dsp:txBody>
      <dsp:txXfrm>
        <a:off x="32041" y="772483"/>
        <a:ext cx="7301918" cy="592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88F2B-DA4A-4140-8C57-76B76BBEB63E}">
      <dsp:nvSpPr>
        <dsp:cNvPr id="0" name=""/>
        <dsp:cNvSpPr/>
      </dsp:nvSpPr>
      <dsp:spPr>
        <a:xfrm>
          <a:off x="0" y="10790"/>
          <a:ext cx="8128000" cy="542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Арифметические</a:t>
          </a:r>
          <a:r>
            <a:rPr lang="en-US" sz="2000" kern="1200" dirty="0"/>
            <a:t>: </a:t>
          </a:r>
          <a:r>
            <a:rPr lang="en-US" sz="2000" kern="1200" dirty="0">
              <a:solidFill>
                <a:schemeClr val="tx1"/>
              </a:solidFill>
            </a:rPr>
            <a:t>+, −, *, /, %</a:t>
          </a:r>
          <a:endParaRPr lang="en-US" sz="2000" kern="1200" dirty="0"/>
        </a:p>
      </dsp:txBody>
      <dsp:txXfrm>
        <a:off x="26501" y="37291"/>
        <a:ext cx="8074998" cy="489878"/>
      </dsp:txXfrm>
    </dsp:sp>
    <dsp:sp modelId="{5754387A-4CE9-4112-9B26-6B50EE663F7C}">
      <dsp:nvSpPr>
        <dsp:cNvPr id="0" name=""/>
        <dsp:cNvSpPr/>
      </dsp:nvSpPr>
      <dsp:spPr>
        <a:xfrm>
          <a:off x="0" y="637190"/>
          <a:ext cx="8128000" cy="542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Сравнения</a:t>
          </a:r>
          <a:r>
            <a:rPr lang="en-US" sz="2000" kern="1200" dirty="0"/>
            <a:t>: =, &gt;, &lt;, &lt;&gt;, &gt;=, &lt;=  </a:t>
          </a:r>
        </a:p>
      </dsp:txBody>
      <dsp:txXfrm>
        <a:off x="26501" y="663691"/>
        <a:ext cx="8074998" cy="489878"/>
      </dsp:txXfrm>
    </dsp:sp>
    <dsp:sp modelId="{44C7F074-A64E-4D8D-A8E5-D5D2EEE18EB5}">
      <dsp:nvSpPr>
        <dsp:cNvPr id="0" name=""/>
        <dsp:cNvSpPr/>
      </dsp:nvSpPr>
      <dsp:spPr>
        <a:xfrm>
          <a:off x="0" y="1263590"/>
          <a:ext cx="8128000" cy="542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Логические</a:t>
          </a:r>
          <a:r>
            <a:rPr lang="en-US" sz="2000" kern="1200" dirty="0"/>
            <a:t>: AND, OR, NOT</a:t>
          </a:r>
        </a:p>
      </dsp:txBody>
      <dsp:txXfrm>
        <a:off x="26501" y="1290091"/>
        <a:ext cx="8074998" cy="489878"/>
      </dsp:txXfrm>
    </dsp:sp>
    <dsp:sp modelId="{94435597-207E-48A8-954D-9A1E0ABABC25}">
      <dsp:nvSpPr>
        <dsp:cNvPr id="0" name=""/>
        <dsp:cNvSpPr/>
      </dsp:nvSpPr>
      <dsp:spPr>
        <a:xfrm>
          <a:off x="0" y="1889990"/>
          <a:ext cx="8128000" cy="542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Строковые</a:t>
          </a:r>
          <a:r>
            <a:rPr lang="en-US" sz="2000" kern="1200" dirty="0"/>
            <a:t>: + (</a:t>
          </a:r>
          <a:r>
            <a:rPr lang="ru-RU" sz="2000" kern="1200" dirty="0"/>
            <a:t>конкатенация</a:t>
          </a:r>
          <a:r>
            <a:rPr lang="en-US" sz="2000" kern="1200" dirty="0"/>
            <a:t>)</a:t>
          </a:r>
        </a:p>
      </dsp:txBody>
      <dsp:txXfrm>
        <a:off x="26501" y="1916491"/>
        <a:ext cx="8074998" cy="48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Схемы с простыми ключами всегда находятся во 2 НФ.</a:t>
            </a:r>
          </a:p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Главной целью приведения ко второй нормальной форме есть желание избавиться от избыточности хранения данных и как следствие избежать аномалий модификации этих данных (аномалий изменения, вставки и удаления)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по порядку, но не по значению, целью нормализации в 2NF есть максимально разбить модель данных на отдельные отношения, чтобы их можно было комбинировать и использовать в выражениях новыми, не предусмотренными изначально способами.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Минимизировать усилия по изменению схемы в случае необходимости. Чем меньше зависимостей внутри схемы, тем меньше изменений в ней потребуется при изменении модели данных.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Понятность схемы для пользователя. Чем держать все данные в одной большой таблице, проще представить данные как несколько связанных и логически разделенных отношений. Это проще читать, воспринимать, проектировать и поддерживать. В конце концов, любая модель данных начинается на доске или бумаге в виде кружочков, блоков и линий, которые так любят рисовать дети и программисты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31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Вообще существует довольно много нормальных форм. Однако, на практике разработчику не приходится самостоятельно проектировать</a:t>
            </a:r>
            <a:r>
              <a:rPr lang="ru-RU" baseline="0" dirty="0"/>
              <a:t> что-либо выше 3</a:t>
            </a:r>
            <a:r>
              <a:rPr lang="en-US" baseline="0" dirty="0"/>
              <a:t>NF</a:t>
            </a:r>
            <a:r>
              <a:rPr lang="ru-RU" baseline="0" dirty="0"/>
              <a:t>. Для более высоких материй обычно есть выделенный человек из касты </a:t>
            </a:r>
            <a:r>
              <a:rPr lang="en-US" baseline="0" dirty="0"/>
              <a:t>BI — “DB guy”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Зачем делать выборку по таблице, если можно просто подставить поле.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CRUD-</a:t>
            </a:r>
            <a:r>
              <a:rPr lang="ru-RU" dirty="0"/>
              <a:t>операции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5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ДЕМО:</a:t>
            </a:r>
          </a:p>
          <a:p>
            <a:pPr marL="228600" indent="-228600">
              <a:buAutoNum type="arabicPeriod"/>
            </a:pPr>
            <a:r>
              <a:rPr lang="ru-RU" dirty="0"/>
              <a:t>Выполнение запросов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Хранимы</a:t>
            </a:r>
            <a:r>
              <a:rPr lang="ru-RU" baseline="0" dirty="0"/>
              <a:t>е процедуры</a:t>
            </a:r>
            <a:endParaRPr lang="ru-RU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Генерация таблиц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18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18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4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Сброс информации — спорно. Лучше делать в файл, но надо помнить о том, какое это приложение: однопользовательское без многопоточности — однозначно в файл. Если многопоточное</a:t>
            </a:r>
            <a:r>
              <a:rPr lang="ru-RU" baseline="0" dirty="0"/>
              <a:t> или многопользовательское веб-приложение — можно либо в файл (с учётом многопоточности, либо в базу). Фильтр по типу исключений можно сделать и без базы.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18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25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1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PK</a:t>
            </a:r>
            <a:r>
              <a:rPr lang="en-US" baseline="0" dirty="0"/>
              <a:t> </a:t>
            </a:r>
            <a:r>
              <a:rPr lang="ru-RU" dirty="0"/>
              <a:t>имеет значение отличное от NULL и не изменяется на протяжении всей жизни записи.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04050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471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  <p:sldLayoutId id="2147483714" r:id="rId16"/>
    <p:sldLayoutId id="2147483715" r:id="rId17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81960"/>
            <a:ext cx="6940876" cy="1078757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C# 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JSON AND RDB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4" y="4871231"/>
            <a:ext cx="3712933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16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4115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idx="11"/>
          </p:nvPr>
        </p:nvSpPr>
        <p:spPr>
          <a:xfrm>
            <a:off x="8140981" y="1439864"/>
            <a:ext cx="3674030" cy="45110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Строка/кортеж</a:t>
            </a:r>
            <a:r>
              <a:rPr lang="en-US" dirty="0"/>
              <a:t> (row/tuple)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Обычный столбец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Первичный ключ (</a:t>
            </a:r>
            <a:r>
              <a:rPr lang="en-US" dirty="0"/>
              <a:t>Primary Key</a:t>
            </a:r>
            <a:r>
              <a:rPr lang="ru-RU" dirty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Внешний ключ (</a:t>
            </a:r>
            <a:r>
              <a:rPr lang="en-US" dirty="0"/>
              <a:t>Foreign Key</a:t>
            </a:r>
            <a:r>
              <a:rPr lang="ru-RU" dirty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Поле (со значением)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Поле (без значения)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90831" y="1053628"/>
            <a:ext cx="6846888" cy="5092700"/>
            <a:chOff x="702" y="638"/>
            <a:chExt cx="4313" cy="320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8" y="1008"/>
              <a:ext cx="3666" cy="283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5" name="Oval 4"/>
            <p:cNvSpPr>
              <a:spLocks noChangeArrowheads="1"/>
            </p:cNvSpPr>
            <p:nvPr/>
          </p:nvSpPr>
          <p:spPr bwMode="blackWhite">
            <a:xfrm>
              <a:off x="714" y="3184"/>
              <a:ext cx="311" cy="311"/>
            </a:xfrm>
            <a:prstGeom prst="ellipse">
              <a:avLst/>
            </a:prstGeom>
            <a:solidFill>
              <a:srgbClr val="CC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algn="ctr" defTabSz="822325" eaLnBrk="0" hangingPunct="0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sz="2400" dirty="0"/>
                <a:t>1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blackWhite">
            <a:xfrm>
              <a:off x="702" y="786"/>
              <a:ext cx="318" cy="317"/>
            </a:xfrm>
            <a:prstGeom prst="ellipse">
              <a:avLst/>
            </a:prstGeom>
            <a:solidFill>
              <a:srgbClr val="CC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algn="ctr" defTabSz="822325" eaLnBrk="0" hangingPunct="0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ru-RU" sz="2400" dirty="0"/>
                <a:t>3</a:t>
              </a:r>
              <a:endParaRPr lang="en-US" sz="2400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35" y="1023"/>
              <a:ext cx="596" cy="2789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35" y="1023"/>
              <a:ext cx="378" cy="278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blackWhite">
            <a:xfrm>
              <a:off x="2781" y="638"/>
              <a:ext cx="311" cy="311"/>
            </a:xfrm>
            <a:prstGeom prst="ellipse">
              <a:avLst/>
            </a:prstGeom>
            <a:solidFill>
              <a:srgbClr val="CC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algn="ctr" defTabSz="822325" eaLnBrk="0" hangingPunct="0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ru-RU" sz="2400" dirty="0"/>
                <a:t>2</a:t>
              </a:r>
              <a:endParaRPr lang="en-US" sz="2400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97" y="1023"/>
              <a:ext cx="732" cy="2787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blackWhite">
            <a:xfrm>
              <a:off x="4120" y="667"/>
              <a:ext cx="311" cy="311"/>
            </a:xfrm>
            <a:prstGeom prst="ellipse">
              <a:avLst/>
            </a:prstGeom>
            <a:solidFill>
              <a:srgbClr val="CC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algn="ctr" defTabSz="822325" eaLnBrk="0" hangingPunct="0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sz="2400" dirty="0"/>
                <a:t>4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17" y="2091"/>
              <a:ext cx="781" cy="134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blackWhite">
            <a:xfrm>
              <a:off x="3337" y="1758"/>
              <a:ext cx="311" cy="311"/>
            </a:xfrm>
            <a:prstGeom prst="ellipse">
              <a:avLst/>
            </a:prstGeom>
            <a:solidFill>
              <a:srgbClr val="CC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algn="ctr" defTabSz="822325" eaLnBrk="0" hangingPunct="0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sz="2400"/>
                <a:t>6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908" y="1440"/>
              <a:ext cx="718" cy="11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  <a:buFontTx/>
                <a:buNone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blackWhite">
            <a:xfrm>
              <a:off x="4704" y="1338"/>
              <a:ext cx="311" cy="311"/>
            </a:xfrm>
            <a:prstGeom prst="ellipse">
              <a:avLst/>
            </a:prstGeom>
            <a:solidFill>
              <a:srgbClr val="CC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algn="ctr" defTabSz="822325" eaLnBrk="0" hangingPunct="0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sz="2400" dirty="0"/>
                <a:t>5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38" y="3283"/>
              <a:ext cx="3591" cy="125"/>
            </a:xfrm>
            <a:prstGeom prst="rect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8216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Первичные и внешние ключи</a:t>
            </a:r>
            <a:endParaRPr lang="en-US" dirty="0"/>
          </a:p>
        </p:txBody>
      </p:sp>
      <p:graphicFrame>
        <p:nvGraphicFramePr>
          <p:cNvPr id="3" name="Diagram 3"/>
          <p:cNvGraphicFramePr/>
          <p:nvPr>
            <p:extLst>
              <p:ext uri="{D42A27DB-BD31-4B8C-83A1-F6EECF244321}">
                <p14:modId xmlns:p14="http://schemas.microsoft.com/office/powerpoint/2010/main" val="488677093"/>
              </p:ext>
            </p:extLst>
          </p:nvPr>
        </p:nvGraphicFramePr>
        <p:xfrm>
          <a:off x="1943701" y="1364394"/>
          <a:ext cx="7366000" cy="1431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873851" y="3127389"/>
            <a:ext cx="7791450" cy="2860675"/>
            <a:chOff x="372" y="2138"/>
            <a:chExt cx="4908" cy="180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06" y="2307"/>
              <a:ext cx="15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ru-RU" dirty="0"/>
                <a:t>Таблица</a:t>
              </a:r>
              <a:r>
                <a:rPr lang="en-US" dirty="0"/>
                <a:t>: </a:t>
              </a:r>
              <a:r>
                <a:rPr lang="en-US" b="1" dirty="0">
                  <a:latin typeface="PT Mono" panose="02060509020205020204" pitchFamily="49" charset="-52"/>
                  <a:ea typeface="PT Mono" panose="02060509020205020204" pitchFamily="49" charset="-52"/>
                </a:rPr>
                <a:t>EMPLOYEES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76" y="2138"/>
              <a:ext cx="17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ru-RU" dirty="0"/>
                <a:t>Таблица</a:t>
              </a:r>
              <a:r>
                <a:rPr lang="en-US" dirty="0"/>
                <a:t>: </a:t>
              </a:r>
              <a:r>
                <a:rPr lang="en-US" b="1" dirty="0">
                  <a:latin typeface="PT Mono" panose="02060509020205020204" pitchFamily="49" charset="-52"/>
                  <a:ea typeface="PT Mono" panose="02060509020205020204" pitchFamily="49" charset="-52"/>
                </a:rPr>
                <a:t>DEPARTMENTS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2" y="3709"/>
              <a:ext cx="9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822325" eaLnBrk="0" hangingPunct="0">
                <a:spcBef>
                  <a:spcPct val="50000"/>
                </a:spcBef>
                <a:buFontTx/>
                <a:buNone/>
              </a:pPr>
              <a:r>
                <a:rPr lang="en-US"/>
                <a:t>Primary key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25" y="3709"/>
              <a:ext cx="9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822325" eaLnBrk="0" hangingPunct="0">
                <a:spcBef>
                  <a:spcPct val="50000"/>
                </a:spcBef>
                <a:buFontTx/>
                <a:buNone/>
              </a:pPr>
              <a:r>
                <a:rPr lang="en-US"/>
                <a:t>Primary key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812" y="3709"/>
              <a:ext cx="9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822325" eaLnBrk="0" hangingPunct="0">
                <a:spcBef>
                  <a:spcPct val="50000"/>
                </a:spcBef>
                <a:buFontTx/>
                <a:buNone/>
              </a:pPr>
              <a:r>
                <a:rPr lang="en-US"/>
                <a:t>Foreign key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4" y="3340"/>
              <a:ext cx="231" cy="24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lIns="12700" tIns="12700" rIns="12700" bIns="12700">
              <a:spAutoFit/>
            </a:bodyPr>
            <a:lstStyle/>
            <a:p>
              <a:pPr defTabSz="822325">
                <a:spcBef>
                  <a:spcPct val="0"/>
                </a:spcBef>
                <a:buClr>
                  <a:srgbClr val="000000"/>
                </a:buClr>
              </a:pPr>
              <a:r>
                <a:rPr lang="en-US" sz="2400"/>
                <a:t>…</a:t>
              </a:r>
            </a:p>
          </p:txBody>
        </p:sp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19" y="2318"/>
              <a:ext cx="2561" cy="1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3100" y="3493"/>
              <a:ext cx="0" cy="2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0" y="2484"/>
              <a:ext cx="2231" cy="93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</p:pic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834" y="3409"/>
              <a:ext cx="1464" cy="348"/>
              <a:chOff x="834" y="3445"/>
              <a:chExt cx="1464" cy="28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834" y="3445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2298" y="3445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093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между таблицами</a:t>
            </a:r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847725" y="2870201"/>
            <a:ext cx="7491413" cy="927100"/>
            <a:chOff x="847725" y="2131220"/>
            <a:chExt cx="7491413" cy="927100"/>
          </a:xfrm>
        </p:grpSpPr>
        <p:sp>
          <p:nvSpPr>
            <p:cNvPr id="11" name="Rectangle 25"/>
            <p:cNvSpPr>
              <a:spLocks noChangeArrowheads="1"/>
            </p:cNvSpPr>
            <p:nvPr/>
          </p:nvSpPr>
          <p:spPr bwMode="blackWhite">
            <a:xfrm>
              <a:off x="6491288" y="2137570"/>
              <a:ext cx="1841500" cy="920750"/>
            </a:xfrm>
            <a:prstGeom prst="rect">
              <a:avLst/>
            </a:prstGeom>
            <a:solidFill>
              <a:srgbClr val="CC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Rectangle 90"/>
            <p:cNvSpPr>
              <a:spLocks noChangeArrowheads="1"/>
            </p:cNvSpPr>
            <p:nvPr/>
          </p:nvSpPr>
          <p:spPr bwMode="blackWhite">
            <a:xfrm>
              <a:off x="6494463" y="2447132"/>
              <a:ext cx="1835150" cy="153988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Rectangle 91"/>
            <p:cNvSpPr>
              <a:spLocks noChangeArrowheads="1"/>
            </p:cNvSpPr>
            <p:nvPr/>
          </p:nvSpPr>
          <p:spPr bwMode="blackWhite">
            <a:xfrm>
              <a:off x="6503988" y="2131220"/>
              <a:ext cx="1835150" cy="153987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Rectangle 92"/>
            <p:cNvSpPr>
              <a:spLocks noChangeArrowheads="1"/>
            </p:cNvSpPr>
            <p:nvPr/>
          </p:nvSpPr>
          <p:spPr bwMode="blackWhite">
            <a:xfrm>
              <a:off x="6494463" y="2599532"/>
              <a:ext cx="1835150" cy="153988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blackWhite">
            <a:xfrm>
              <a:off x="2481263" y="2135982"/>
              <a:ext cx="1841500" cy="920750"/>
            </a:xfrm>
            <a:prstGeom prst="rect">
              <a:avLst/>
            </a:prstGeom>
            <a:solidFill>
              <a:srgbClr val="CC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Rectangle 89"/>
            <p:cNvSpPr>
              <a:spLocks noChangeArrowheads="1"/>
            </p:cNvSpPr>
            <p:nvPr/>
          </p:nvSpPr>
          <p:spPr bwMode="blackWhite">
            <a:xfrm>
              <a:off x="2482850" y="2447132"/>
              <a:ext cx="1836738" cy="153988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3449638" y="2137570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2754313" y="2137570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>
              <a:off x="2484438" y="2294732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2484438" y="2447132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2484438" y="2599532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2484438" y="2751932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>
              <a:off x="2484438" y="2904332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2484438" y="3056732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3722688" y="2137570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4046538" y="2135982"/>
              <a:ext cx="0" cy="9223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7192963" y="2151857"/>
              <a:ext cx="0" cy="9064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6764338" y="2139157"/>
              <a:ext cx="0" cy="919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6494463" y="229632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6494463" y="244872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7"/>
            <p:cNvSpPr>
              <a:spLocks noChangeShapeType="1"/>
            </p:cNvSpPr>
            <p:nvPr/>
          </p:nvSpPr>
          <p:spPr bwMode="auto">
            <a:xfrm>
              <a:off x="6494463" y="260112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8"/>
            <p:cNvSpPr>
              <a:spLocks noChangeShapeType="1"/>
            </p:cNvSpPr>
            <p:nvPr/>
          </p:nvSpPr>
          <p:spPr bwMode="auto">
            <a:xfrm>
              <a:off x="6494463" y="275352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>
              <a:off x="6494463" y="290592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0"/>
            <p:cNvSpPr>
              <a:spLocks noChangeShapeType="1"/>
            </p:cNvSpPr>
            <p:nvPr/>
          </p:nvSpPr>
          <p:spPr bwMode="auto">
            <a:xfrm>
              <a:off x="6494463" y="305832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7732713" y="2139157"/>
              <a:ext cx="0" cy="919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>
              <a:off x="8056563" y="2137570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>
              <a:off x="7485063" y="2134395"/>
              <a:ext cx="0" cy="923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3"/>
            <p:cNvSpPr>
              <a:spLocks noChangeShapeType="1"/>
            </p:cNvSpPr>
            <p:nvPr/>
          </p:nvSpPr>
          <p:spPr bwMode="auto">
            <a:xfrm flipV="1">
              <a:off x="4344988" y="2567782"/>
              <a:ext cx="2114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blackWhite">
            <a:xfrm>
              <a:off x="6491288" y="2137570"/>
              <a:ext cx="1841500" cy="92075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blackWhite">
            <a:xfrm>
              <a:off x="2481263" y="2135982"/>
              <a:ext cx="1841500" cy="92233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847725" y="2383632"/>
              <a:ext cx="7588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ru-RU"/>
                <a:t>1 </a:t>
              </a:r>
              <a:r>
                <a:rPr lang="en-US"/>
                <a:t>: M</a:t>
              </a: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77888" y="1402033"/>
            <a:ext cx="7461250" cy="923925"/>
            <a:chOff x="877888" y="1086645"/>
            <a:chExt cx="7461250" cy="923925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blackWhite">
            <a:xfrm>
              <a:off x="6491288" y="1089820"/>
              <a:ext cx="1841500" cy="920750"/>
            </a:xfrm>
            <a:prstGeom prst="rect">
              <a:avLst/>
            </a:prstGeom>
            <a:solidFill>
              <a:srgbClr val="CC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Rectangle 63"/>
            <p:cNvSpPr>
              <a:spLocks noChangeArrowheads="1"/>
            </p:cNvSpPr>
            <p:nvPr/>
          </p:nvSpPr>
          <p:spPr bwMode="blackWhite">
            <a:xfrm>
              <a:off x="2481263" y="1088233"/>
              <a:ext cx="1841500" cy="920750"/>
            </a:xfrm>
            <a:prstGeom prst="rect">
              <a:avLst/>
            </a:prstGeom>
            <a:solidFill>
              <a:srgbClr val="CC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Rectangle 96"/>
            <p:cNvSpPr>
              <a:spLocks noChangeArrowheads="1"/>
            </p:cNvSpPr>
            <p:nvPr/>
          </p:nvSpPr>
          <p:spPr bwMode="blackWhite">
            <a:xfrm>
              <a:off x="6491288" y="1397795"/>
              <a:ext cx="1836737" cy="153988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Rectangle 95"/>
            <p:cNvSpPr>
              <a:spLocks noChangeArrowheads="1"/>
            </p:cNvSpPr>
            <p:nvPr/>
          </p:nvSpPr>
          <p:spPr bwMode="blackWhite">
            <a:xfrm>
              <a:off x="2481263" y="1404145"/>
              <a:ext cx="1836737" cy="153988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Line 31"/>
            <p:cNvSpPr>
              <a:spLocks noChangeShapeType="1"/>
            </p:cNvSpPr>
            <p:nvPr/>
          </p:nvSpPr>
          <p:spPr bwMode="auto">
            <a:xfrm>
              <a:off x="3449638" y="1089820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2754313" y="1089820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2484438" y="124698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>
              <a:off x="2484438" y="139938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>
              <a:off x="2484438" y="155178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2484438" y="170418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7"/>
            <p:cNvSpPr>
              <a:spLocks noChangeShapeType="1"/>
            </p:cNvSpPr>
            <p:nvPr/>
          </p:nvSpPr>
          <p:spPr bwMode="auto">
            <a:xfrm>
              <a:off x="2484438" y="185658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>
              <a:off x="2484438" y="200898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41"/>
            <p:cNvSpPr>
              <a:spLocks noChangeShapeType="1"/>
            </p:cNvSpPr>
            <p:nvPr/>
          </p:nvSpPr>
          <p:spPr bwMode="auto">
            <a:xfrm>
              <a:off x="3722688" y="1089820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42"/>
            <p:cNvSpPr>
              <a:spLocks noChangeShapeType="1"/>
            </p:cNvSpPr>
            <p:nvPr/>
          </p:nvSpPr>
          <p:spPr bwMode="auto">
            <a:xfrm>
              <a:off x="4046538" y="1088233"/>
              <a:ext cx="0" cy="9223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43"/>
            <p:cNvSpPr>
              <a:spLocks noChangeShapeType="1"/>
            </p:cNvSpPr>
            <p:nvPr/>
          </p:nvSpPr>
          <p:spPr bwMode="auto">
            <a:xfrm>
              <a:off x="7192963" y="1104108"/>
              <a:ext cx="0" cy="906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44"/>
            <p:cNvSpPr>
              <a:spLocks noChangeShapeType="1"/>
            </p:cNvSpPr>
            <p:nvPr/>
          </p:nvSpPr>
          <p:spPr bwMode="auto">
            <a:xfrm>
              <a:off x="6764338" y="1091408"/>
              <a:ext cx="0" cy="9191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6494463" y="124857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6"/>
            <p:cNvSpPr>
              <a:spLocks noChangeShapeType="1"/>
            </p:cNvSpPr>
            <p:nvPr/>
          </p:nvSpPr>
          <p:spPr bwMode="auto">
            <a:xfrm>
              <a:off x="6494463" y="140097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7"/>
            <p:cNvSpPr>
              <a:spLocks noChangeShapeType="1"/>
            </p:cNvSpPr>
            <p:nvPr/>
          </p:nvSpPr>
          <p:spPr bwMode="auto">
            <a:xfrm>
              <a:off x="6494463" y="155337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8"/>
            <p:cNvSpPr>
              <a:spLocks noChangeShapeType="1"/>
            </p:cNvSpPr>
            <p:nvPr/>
          </p:nvSpPr>
          <p:spPr bwMode="auto">
            <a:xfrm>
              <a:off x="6494463" y="170577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9"/>
            <p:cNvSpPr>
              <a:spLocks noChangeShapeType="1"/>
            </p:cNvSpPr>
            <p:nvPr/>
          </p:nvSpPr>
          <p:spPr bwMode="auto">
            <a:xfrm>
              <a:off x="6494463" y="185817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>
              <a:off x="6494463" y="2010570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>
              <a:off x="7732713" y="1091408"/>
              <a:ext cx="0" cy="9191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>
              <a:off x="8056563" y="1089820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5"/>
            <p:cNvSpPr>
              <a:spLocks noChangeShapeType="1"/>
            </p:cNvSpPr>
            <p:nvPr/>
          </p:nvSpPr>
          <p:spPr bwMode="auto">
            <a:xfrm>
              <a:off x="7485063" y="1086645"/>
              <a:ext cx="0" cy="923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3"/>
            <p:cNvSpPr>
              <a:spLocks noChangeShapeType="1"/>
            </p:cNvSpPr>
            <p:nvPr/>
          </p:nvSpPr>
          <p:spPr bwMode="auto">
            <a:xfrm flipV="1">
              <a:off x="4344988" y="1520033"/>
              <a:ext cx="2114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blackWhite">
            <a:xfrm>
              <a:off x="6491288" y="1089820"/>
              <a:ext cx="1841500" cy="92075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blackWhite">
            <a:xfrm>
              <a:off x="2481263" y="1088233"/>
              <a:ext cx="1841500" cy="92233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877888" y="1218408"/>
              <a:ext cx="698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ru-RU"/>
                <a:t>1 </a:t>
              </a:r>
              <a:r>
                <a:rPr lang="en-US"/>
                <a:t>: </a:t>
              </a:r>
              <a:r>
                <a:rPr lang="ru-RU"/>
                <a:t>1</a:t>
              </a: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17563" y="4262438"/>
            <a:ext cx="7521575" cy="1844675"/>
            <a:chOff x="817563" y="4262438"/>
            <a:chExt cx="7521575" cy="1844675"/>
          </a:xfrm>
        </p:grpSpPr>
        <p:sp>
          <p:nvSpPr>
            <p:cNvPr id="3" name="Rectangle 25"/>
            <p:cNvSpPr>
              <a:spLocks noChangeArrowheads="1"/>
            </p:cNvSpPr>
            <p:nvPr/>
          </p:nvSpPr>
          <p:spPr bwMode="blackWhite">
            <a:xfrm>
              <a:off x="6491288" y="4265613"/>
              <a:ext cx="1841500" cy="920750"/>
            </a:xfrm>
            <a:prstGeom prst="rect">
              <a:avLst/>
            </a:prstGeom>
            <a:solidFill>
              <a:srgbClr val="CC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" name="Rectangle 109"/>
            <p:cNvSpPr>
              <a:spLocks noChangeArrowheads="1"/>
            </p:cNvSpPr>
            <p:nvPr/>
          </p:nvSpPr>
          <p:spPr bwMode="blackWhite">
            <a:xfrm>
              <a:off x="6503988" y="4713288"/>
              <a:ext cx="1835150" cy="153987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81263" y="4264025"/>
              <a:ext cx="1841500" cy="920750"/>
            </a:xfrm>
            <a:prstGeom prst="rect">
              <a:avLst/>
            </a:prstGeom>
            <a:solidFill>
              <a:srgbClr val="CC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Rectangle 105"/>
            <p:cNvSpPr>
              <a:spLocks noChangeArrowheads="1"/>
            </p:cNvSpPr>
            <p:nvPr/>
          </p:nvSpPr>
          <p:spPr bwMode="blackWhite">
            <a:xfrm>
              <a:off x="2484438" y="4565650"/>
              <a:ext cx="1835150" cy="153988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3449638" y="4265613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2754313" y="4265613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2484438" y="4422775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484438" y="4575175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2484438" y="4727575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2484438" y="4879975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2484438" y="5032375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2484438" y="5184775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3722688" y="4265613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4046538" y="4264025"/>
              <a:ext cx="0" cy="9223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>
              <a:off x="7192963" y="4279900"/>
              <a:ext cx="0" cy="9064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6764338" y="4267200"/>
              <a:ext cx="0" cy="919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6494463" y="442436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>
              <a:off x="6494463" y="457676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6494463" y="472916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>
              <a:off x="6494463" y="488156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6494463" y="503396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6494463" y="5186363"/>
              <a:ext cx="1844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>
              <a:off x="7732713" y="4267200"/>
              <a:ext cx="0" cy="919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4"/>
            <p:cNvSpPr>
              <a:spLocks noChangeShapeType="1"/>
            </p:cNvSpPr>
            <p:nvPr/>
          </p:nvSpPr>
          <p:spPr bwMode="auto">
            <a:xfrm>
              <a:off x="8056563" y="4265613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5"/>
            <p:cNvSpPr>
              <a:spLocks noChangeShapeType="1"/>
            </p:cNvSpPr>
            <p:nvPr/>
          </p:nvSpPr>
          <p:spPr bwMode="auto">
            <a:xfrm>
              <a:off x="7485063" y="4262438"/>
              <a:ext cx="0" cy="923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3"/>
            <p:cNvSpPr>
              <a:spLocks noChangeShapeType="1"/>
            </p:cNvSpPr>
            <p:nvPr/>
          </p:nvSpPr>
          <p:spPr bwMode="auto">
            <a:xfrm flipV="1">
              <a:off x="4357688" y="4565650"/>
              <a:ext cx="2114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blackWhite">
            <a:xfrm>
              <a:off x="6491288" y="4265613"/>
              <a:ext cx="1841500" cy="92075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blackWhite">
            <a:xfrm>
              <a:off x="2481263" y="4264025"/>
              <a:ext cx="1841500" cy="92233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1" name="Rectangle 97"/>
            <p:cNvSpPr>
              <a:spLocks noChangeArrowheads="1"/>
            </p:cNvSpPr>
            <p:nvPr/>
          </p:nvSpPr>
          <p:spPr bwMode="blackWhite">
            <a:xfrm>
              <a:off x="4976813" y="5184775"/>
              <a:ext cx="852487" cy="920750"/>
            </a:xfrm>
            <a:prstGeom prst="rect">
              <a:avLst/>
            </a:prstGeom>
            <a:solidFill>
              <a:srgbClr val="CC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405438" y="5186363"/>
              <a:ext cx="0" cy="920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>
              <a:off x="4981575" y="5346700"/>
              <a:ext cx="8477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34"/>
            <p:cNvSpPr>
              <a:spLocks noChangeShapeType="1"/>
            </p:cNvSpPr>
            <p:nvPr/>
          </p:nvSpPr>
          <p:spPr bwMode="auto">
            <a:xfrm>
              <a:off x="4981575" y="5499100"/>
              <a:ext cx="8477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35"/>
            <p:cNvSpPr>
              <a:spLocks noChangeShapeType="1"/>
            </p:cNvSpPr>
            <p:nvPr/>
          </p:nvSpPr>
          <p:spPr bwMode="auto">
            <a:xfrm>
              <a:off x="4981575" y="5651500"/>
              <a:ext cx="8477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6"/>
            <p:cNvSpPr>
              <a:spLocks noChangeShapeType="1"/>
            </p:cNvSpPr>
            <p:nvPr/>
          </p:nvSpPr>
          <p:spPr bwMode="auto">
            <a:xfrm>
              <a:off x="4981575" y="5803900"/>
              <a:ext cx="8477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7"/>
            <p:cNvSpPr>
              <a:spLocks noChangeShapeType="1"/>
            </p:cNvSpPr>
            <p:nvPr/>
          </p:nvSpPr>
          <p:spPr bwMode="auto">
            <a:xfrm>
              <a:off x="4981575" y="5956300"/>
              <a:ext cx="8477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blackWhite">
            <a:xfrm>
              <a:off x="4981575" y="5345113"/>
              <a:ext cx="423863" cy="153987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blackWhite">
            <a:xfrm>
              <a:off x="4984750" y="5649913"/>
              <a:ext cx="412750" cy="153987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blackWhite">
            <a:xfrm>
              <a:off x="4984750" y="5794375"/>
              <a:ext cx="417513" cy="161925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1" name="Rectangle 4"/>
            <p:cNvSpPr>
              <a:spLocks noChangeArrowheads="1"/>
            </p:cNvSpPr>
            <p:nvPr/>
          </p:nvSpPr>
          <p:spPr bwMode="auto">
            <a:xfrm>
              <a:off x="817563" y="4497388"/>
              <a:ext cx="8175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/>
                <a:t>M</a:t>
              </a:r>
              <a:r>
                <a:rPr lang="ru-RU"/>
                <a:t> </a:t>
              </a:r>
              <a:r>
                <a:rPr lang="en-US"/>
                <a:t>: M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102" name="Rectangle 111"/>
            <p:cNvSpPr>
              <a:spLocks noChangeArrowheads="1"/>
            </p:cNvSpPr>
            <p:nvPr/>
          </p:nvSpPr>
          <p:spPr bwMode="blackWhite">
            <a:xfrm>
              <a:off x="5397500" y="5499100"/>
              <a:ext cx="423863" cy="153988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" name="Rectangle 113"/>
            <p:cNvSpPr>
              <a:spLocks noChangeArrowheads="1"/>
            </p:cNvSpPr>
            <p:nvPr/>
          </p:nvSpPr>
          <p:spPr bwMode="blackWhite">
            <a:xfrm>
              <a:off x="5397500" y="5194300"/>
              <a:ext cx="423863" cy="153988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" name="Rectangle 114"/>
            <p:cNvSpPr>
              <a:spLocks noChangeArrowheads="1"/>
            </p:cNvSpPr>
            <p:nvPr/>
          </p:nvSpPr>
          <p:spPr bwMode="blackWhite">
            <a:xfrm>
              <a:off x="5397500" y="5651500"/>
              <a:ext cx="423863" cy="153988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" name="Line 73"/>
            <p:cNvSpPr>
              <a:spLocks noChangeShapeType="1"/>
            </p:cNvSpPr>
            <p:nvPr/>
          </p:nvSpPr>
          <p:spPr bwMode="auto">
            <a:xfrm>
              <a:off x="4344988" y="4695825"/>
              <a:ext cx="639762" cy="1030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73"/>
            <p:cNvSpPr>
              <a:spLocks noChangeShapeType="1"/>
            </p:cNvSpPr>
            <p:nvPr/>
          </p:nvSpPr>
          <p:spPr bwMode="auto">
            <a:xfrm flipH="1">
              <a:off x="5829300" y="4789488"/>
              <a:ext cx="665163" cy="855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4"/>
            <p:cNvSpPr>
              <a:spLocks noChangeArrowheads="1"/>
            </p:cNvSpPr>
            <p:nvPr/>
          </p:nvSpPr>
          <p:spPr bwMode="auto">
            <a:xfrm>
              <a:off x="5265738" y="4389438"/>
              <a:ext cx="344487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X</a:t>
              </a:r>
              <a:endParaRPr lang="en-US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940175" y="5446713"/>
              <a:ext cx="7572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ru-RU"/>
                <a:t>1 </a:t>
              </a:r>
              <a:r>
                <a:rPr lang="en-US"/>
                <a:t>: M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109" name="Rectangle 4"/>
            <p:cNvSpPr>
              <a:spLocks noChangeArrowheads="1"/>
            </p:cNvSpPr>
            <p:nvPr/>
          </p:nvSpPr>
          <p:spPr bwMode="auto">
            <a:xfrm>
              <a:off x="6092825" y="5446713"/>
              <a:ext cx="7588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/>
                <a:t>M</a:t>
              </a:r>
              <a:r>
                <a:rPr lang="ru-RU"/>
                <a:t> </a:t>
              </a:r>
              <a:r>
                <a:rPr lang="en-US"/>
                <a:t>: 1</a:t>
              </a:r>
              <a:endParaRPr lang="en-US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69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Точные числовые (</a:t>
            </a:r>
            <a:r>
              <a:rPr lang="en-US" dirty="0"/>
              <a:t>bit, </a:t>
            </a:r>
            <a:r>
              <a:rPr lang="en-US" dirty="0" err="1"/>
              <a:t>tinyint</a:t>
            </a:r>
            <a:r>
              <a:rPr lang="en-US" dirty="0"/>
              <a:t>, </a:t>
            </a:r>
            <a:r>
              <a:rPr lang="en-US" dirty="0" err="1"/>
              <a:t>smallint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bigint</a:t>
            </a:r>
            <a:r>
              <a:rPr lang="en-US" dirty="0"/>
              <a:t>, decimal, money, </a:t>
            </a:r>
            <a:r>
              <a:rPr lang="en-US" dirty="0" err="1"/>
              <a:t>smallmoney</a:t>
            </a:r>
            <a:r>
              <a:rPr lang="en-US" dirty="0"/>
              <a:t>)</a:t>
            </a:r>
          </a:p>
          <a:p>
            <a:r>
              <a:rPr lang="ru-RU" dirty="0"/>
              <a:t>Числовые с плавающей точкой (</a:t>
            </a:r>
            <a:r>
              <a:rPr lang="en-US" dirty="0"/>
              <a:t>float, real)</a:t>
            </a:r>
          </a:p>
          <a:p>
            <a:r>
              <a:rPr lang="ru-RU" dirty="0"/>
              <a:t>Строковые (</a:t>
            </a:r>
            <a:r>
              <a:rPr lang="en-US" dirty="0"/>
              <a:t>char, varchar, </a:t>
            </a:r>
            <a:r>
              <a:rPr lang="en-US" dirty="0" err="1"/>
              <a:t>nchar</a:t>
            </a:r>
            <a:r>
              <a:rPr lang="en-US" dirty="0"/>
              <a:t>, </a:t>
            </a:r>
            <a:r>
              <a:rPr lang="en-US" dirty="0" err="1"/>
              <a:t>nvarchar</a:t>
            </a:r>
            <a:r>
              <a:rPr lang="en-US" dirty="0"/>
              <a:t>)</a:t>
            </a:r>
          </a:p>
          <a:p>
            <a:r>
              <a:rPr lang="ru-RU" dirty="0"/>
              <a:t>Дата и время (</a:t>
            </a:r>
            <a:r>
              <a:rPr lang="en-US" dirty="0"/>
              <a:t>date, time, </a:t>
            </a:r>
            <a:r>
              <a:rPr lang="en-US" dirty="0" err="1"/>
              <a:t>datetime</a:t>
            </a:r>
            <a:r>
              <a:rPr lang="en-US" dirty="0"/>
              <a:t>, datetime2, </a:t>
            </a:r>
            <a:r>
              <a:rPr lang="en-US" dirty="0" err="1"/>
              <a:t>datetimeoffset</a:t>
            </a:r>
            <a:r>
              <a:rPr lang="en-US" dirty="0"/>
              <a:t>, </a:t>
            </a:r>
            <a:r>
              <a:rPr lang="en-US" dirty="0" err="1"/>
              <a:t>smalldatetime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Двоичные данные</a:t>
            </a:r>
            <a:r>
              <a:rPr lang="en-US" dirty="0"/>
              <a:t> (binary, </a:t>
            </a:r>
            <a:r>
              <a:rPr lang="en-US" dirty="0" err="1"/>
              <a:t>varbinary</a:t>
            </a:r>
            <a:r>
              <a:rPr lang="en-US" dirty="0"/>
              <a:t>, </a:t>
            </a:r>
            <a:r>
              <a:rPr lang="en-US" dirty="0" err="1"/>
              <a:t>uniqueidentifier</a:t>
            </a:r>
            <a:r>
              <a:rPr lang="en-US" dirty="0"/>
              <a:t>)</a:t>
            </a:r>
          </a:p>
          <a:p>
            <a:r>
              <a:rPr lang="ru-RU" dirty="0"/>
              <a:t>Специальные (</a:t>
            </a:r>
            <a:r>
              <a:rPr lang="en-US" dirty="0"/>
              <a:t>cursor, timestamp, table, geometry, geography)</a:t>
            </a:r>
          </a:p>
          <a:p>
            <a:endParaRPr lang="en-US" dirty="0"/>
          </a:p>
          <a:p>
            <a:r>
              <a:rPr lang="ru-RU" dirty="0"/>
              <a:t>Устаревшие:</a:t>
            </a:r>
            <a:endParaRPr lang="en-US" dirty="0"/>
          </a:p>
          <a:p>
            <a:pPr lvl="1"/>
            <a:r>
              <a:rPr lang="en-US" dirty="0"/>
              <a:t>text</a:t>
            </a:r>
            <a:r>
              <a:rPr lang="ru-RU" dirty="0"/>
              <a:t> </a:t>
            </a:r>
            <a:r>
              <a:rPr lang="en-US" dirty="0"/>
              <a:t>— </a:t>
            </a:r>
            <a:r>
              <a:rPr lang="ru-RU" dirty="0"/>
              <a:t>аналог </a:t>
            </a:r>
            <a:r>
              <a:rPr lang="en-US" dirty="0"/>
              <a:t>varchar(MAX)</a:t>
            </a:r>
          </a:p>
          <a:p>
            <a:pPr lvl="1"/>
            <a:r>
              <a:rPr lang="en-US" dirty="0" err="1"/>
              <a:t>ntext</a:t>
            </a:r>
            <a:r>
              <a:rPr lang="ru-RU" dirty="0"/>
              <a:t> </a:t>
            </a:r>
            <a:r>
              <a:rPr lang="en-US" dirty="0"/>
              <a:t>— </a:t>
            </a:r>
            <a:r>
              <a:rPr lang="ru-RU" dirty="0"/>
              <a:t>аналог </a:t>
            </a:r>
            <a:r>
              <a:rPr lang="en-US" dirty="0" err="1"/>
              <a:t>nvarchar</a:t>
            </a:r>
            <a:r>
              <a:rPr lang="en-US" dirty="0"/>
              <a:t>(MAX)</a:t>
            </a:r>
          </a:p>
          <a:p>
            <a:pPr lvl="1"/>
            <a:r>
              <a:rPr lang="en-US" dirty="0"/>
              <a:t>image</a:t>
            </a:r>
            <a:r>
              <a:rPr lang="ru-RU" dirty="0"/>
              <a:t> </a:t>
            </a:r>
            <a:r>
              <a:rPr lang="en-US" dirty="0"/>
              <a:t>— </a:t>
            </a:r>
            <a:r>
              <a:rPr lang="ru-RU" dirty="0"/>
              <a:t>аналог </a:t>
            </a:r>
            <a:r>
              <a:rPr lang="en-US" dirty="0" err="1"/>
              <a:t>varbinary</a:t>
            </a:r>
            <a:r>
              <a:rPr lang="en-US" dirty="0"/>
              <a:t>(MAX)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данных </a:t>
            </a:r>
            <a:r>
              <a:rPr lang="en-US"/>
              <a:t>MS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3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Любое поле любой записи может хранить только одно значение.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1-я нормальная форма (1</a:t>
            </a:r>
            <a:r>
              <a:rPr lang="en-US"/>
              <a:t>NF)</a:t>
            </a:r>
            <a:endParaRPr lang="ru-RU" dirty="0"/>
          </a:p>
        </p:txBody>
      </p:sp>
      <p:sp>
        <p:nvSpPr>
          <p:cNvPr id="6" name="Down Arrow 5"/>
          <p:cNvSpPr/>
          <p:nvPr/>
        </p:nvSpPr>
        <p:spPr>
          <a:xfrm>
            <a:off x="5562600" y="3558540"/>
            <a:ext cx="1219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92256"/>
            <a:ext cx="6331560" cy="96214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419601"/>
            <a:ext cx="5486400" cy="122741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971800" y="3454404"/>
            <a:ext cx="2590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00700" y="3124200"/>
            <a:ext cx="37026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57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находится первой нормальной форме, и любое </a:t>
            </a:r>
            <a:r>
              <a:rPr lang="ru-RU" dirty="0" err="1"/>
              <a:t>неключевое</a:t>
            </a:r>
            <a:r>
              <a:rPr lang="ru-RU" dirty="0"/>
              <a:t> поле полностью зависит от ключа.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2-я нормальная форма</a:t>
            </a:r>
            <a:r>
              <a:rPr lang="en-US"/>
              <a:t> (2NF)</a:t>
            </a:r>
            <a:endParaRPr lang="ru-R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88756"/>
            <a:ext cx="5257800" cy="15260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508140" y="3579356"/>
            <a:ext cx="21786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800601"/>
            <a:ext cx="2971800" cy="125586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1"/>
          <a:stretch/>
        </p:blipFill>
        <p:spPr>
          <a:xfrm>
            <a:off x="6273310" y="5096256"/>
            <a:ext cx="3708890" cy="80073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410200" y="4114800"/>
            <a:ext cx="1219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10"/>
          <a:stretch/>
        </p:blipFill>
        <p:spPr>
          <a:xfrm>
            <a:off x="6279406" y="4824986"/>
            <a:ext cx="3708890" cy="2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7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БД находится во второй нормальной форме</a:t>
            </a:r>
            <a:r>
              <a:rPr lang="en-US"/>
              <a:t>,</a:t>
            </a:r>
            <a:r>
              <a:rPr lang="ru-RU"/>
              <a:t> и нет неключевых полей</a:t>
            </a:r>
            <a:r>
              <a:rPr lang="en-US"/>
              <a:t>,</a:t>
            </a:r>
            <a:r>
              <a:rPr lang="ru-RU"/>
              <a:t> зависящих от значения других неключевых полей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3-я нормальная форма</a:t>
            </a:r>
            <a:r>
              <a:rPr lang="en-US"/>
              <a:t> (3NF)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871" y="2802069"/>
            <a:ext cx="3771005" cy="126693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71" y="4831008"/>
            <a:ext cx="4419600" cy="91243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70" y="4831008"/>
            <a:ext cx="2157930" cy="126499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5919270" y="4087295"/>
            <a:ext cx="1219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91201" y="3084576"/>
            <a:ext cx="2603675" cy="3875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2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/>
              <a:t>Намеренное</a:t>
            </a:r>
            <a:r>
              <a:rPr lang="ru-RU" dirty="0"/>
              <a:t> приведение структуры базы данных в состояние, не соответствующее критериям нормализации, обычно проводимое с целью </a:t>
            </a:r>
            <a:r>
              <a:rPr lang="ru-RU" u="sng" dirty="0"/>
              <a:t>ускорения</a:t>
            </a:r>
            <a:r>
              <a:rPr lang="ru-RU" dirty="0"/>
              <a:t> операций </a:t>
            </a:r>
            <a:r>
              <a:rPr lang="ru-RU" u="sng" dirty="0"/>
              <a:t>чтения</a:t>
            </a:r>
            <a:r>
              <a:rPr lang="ru-RU" dirty="0"/>
              <a:t> из базы за счёт добавления избыточных данных.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Денормализация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08" y="4132117"/>
            <a:ext cx="6721662" cy="16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4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Modification Language:</a:t>
            </a:r>
            <a:endParaRPr lang="ru-RU" dirty="0"/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INSERT</a:t>
            </a:r>
            <a:r>
              <a:rPr lang="en-US" dirty="0"/>
              <a:t> — </a:t>
            </a:r>
            <a:r>
              <a:rPr lang="ru-RU" dirty="0"/>
              <a:t>добавление данных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lang="en-US" dirty="0"/>
              <a:t> — </a:t>
            </a:r>
            <a:r>
              <a:rPr lang="ru-RU" dirty="0"/>
              <a:t>получение данных</a:t>
            </a:r>
            <a:endParaRPr lang="en-US" dirty="0"/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UPDATE</a:t>
            </a:r>
            <a:r>
              <a:rPr lang="en-US" dirty="0"/>
              <a:t> — </a:t>
            </a:r>
            <a:r>
              <a:rPr lang="ru-RU" dirty="0"/>
              <a:t>обновление данных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DELETE</a:t>
            </a:r>
            <a:r>
              <a:rPr lang="en-US" dirty="0"/>
              <a:t> </a:t>
            </a:r>
            <a:r>
              <a:rPr lang="ru-RU" dirty="0"/>
              <a:t>— удаление данных</a:t>
            </a:r>
          </a:p>
          <a:p>
            <a:endParaRPr lang="en-US" dirty="0"/>
          </a:p>
          <a:p>
            <a:r>
              <a:rPr lang="en-US" dirty="0"/>
              <a:t>Data Definition Language:</a:t>
            </a:r>
            <a:endParaRPr lang="ru-RU" dirty="0"/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CREATE</a:t>
            </a:r>
            <a:r>
              <a:rPr lang="en-US" dirty="0"/>
              <a:t> — </a:t>
            </a:r>
            <a:r>
              <a:rPr lang="ru-RU" dirty="0"/>
              <a:t>создание структур или БД целиком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ALTER</a:t>
            </a:r>
            <a:r>
              <a:rPr lang="en-US" dirty="0"/>
              <a:t> — </a:t>
            </a:r>
            <a:r>
              <a:rPr lang="ru-RU" dirty="0"/>
              <a:t>модификация структур или БД целиком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DROP</a:t>
            </a:r>
            <a:r>
              <a:rPr lang="en-US" dirty="0"/>
              <a:t> — </a:t>
            </a:r>
            <a:r>
              <a:rPr lang="ru-RU" dirty="0"/>
              <a:t>удаление структур или БД целиком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</a:t>
            </a:r>
            <a:r>
              <a:rPr lang="en-US" dirty="0"/>
              <a:t>SQL-</a:t>
            </a:r>
            <a:r>
              <a:rPr lang="ru-RU" dirty="0"/>
              <a:t>запросы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77744" y="1387060"/>
            <a:ext cx="19119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REATE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EAD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U</a:t>
            </a:r>
            <a:r>
              <a:rPr lang="en-US" sz="3200" dirty="0"/>
              <a:t>PDATE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D</a:t>
            </a:r>
            <a:r>
              <a:rPr lang="en-US" sz="3200" dirty="0"/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421725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886" y="1438275"/>
            <a:ext cx="7102878" cy="45116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</a:t>
            </a:r>
            <a:r>
              <a:rPr lang="en-US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0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ru-RU" dirty="0"/>
              <a:t>и манипуляция с </a:t>
            </a:r>
            <a:r>
              <a:rPr lang="en-US" dirty="0"/>
              <a:t>JSON </a:t>
            </a:r>
            <a:r>
              <a:rPr lang="ru-RU" dirty="0"/>
              <a:t>в </a:t>
            </a:r>
            <a:r>
              <a:rPr lang="en-US" dirty="0"/>
              <a:t>.NET</a:t>
            </a:r>
          </a:p>
          <a:p>
            <a:r>
              <a:rPr lang="ru-RU" dirty="0"/>
              <a:t>Основные понятия реляционных БД</a:t>
            </a:r>
            <a:endParaRPr lang="en-US" dirty="0"/>
          </a:p>
          <a:p>
            <a:r>
              <a:rPr lang="ru-RU" dirty="0"/>
              <a:t>Нормализация</a:t>
            </a:r>
          </a:p>
          <a:p>
            <a:r>
              <a:rPr lang="ru-RU" dirty="0"/>
              <a:t>Основы </a:t>
            </a:r>
            <a:r>
              <a:rPr lang="en-US" dirty="0"/>
              <a:t>T-SQL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46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020" y="1443444"/>
            <a:ext cx="6526146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SELECT * FROM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dbo.Departments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WHERE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CityID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= 1</a:t>
            </a: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85026372"/>
              </p:ext>
            </p:extLst>
          </p:nvPr>
        </p:nvGraphicFramePr>
        <p:xfrm>
          <a:off x="2217350" y="3336325"/>
          <a:ext cx="8128000" cy="244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8161" y="2755556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Операторы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745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SELECT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4381" y="1605973"/>
            <a:ext cx="886973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Products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CategoryID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2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UnitPrice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20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UnitsInStock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UnitsOnOrder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00" y="3791714"/>
            <a:ext cx="9402187" cy="194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6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BETWEEN</a:t>
            </a:r>
            <a:r>
              <a:rPr lang="ru-RU" dirty="0"/>
              <a:t> и </a:t>
            </a:r>
            <a:r>
              <a:rPr lang="en-US" dirty="0"/>
              <a:t>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35" y="1555655"/>
            <a:ext cx="818044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SELECT * FROM Departments 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WHERE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DateOfCreation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BETWEEN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'2010-01-01'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AND</a:t>
            </a:r>
            <a:r>
              <a:rPr lang="en-US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'2011-12-01'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235" y="3404286"/>
            <a:ext cx="7156938" cy="666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SELECT * FROM Departments 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WHERE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CityID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IN 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(1, 5, 9)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35" y="4668142"/>
            <a:ext cx="7157835" cy="666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SELECT * FROM Departments 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WHERE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CityID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NOT IN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(1)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93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LIKE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8158" y="1533513"/>
            <a:ext cx="487184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SELECT * FROM Departments 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WHERE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DepartmentName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LIKE 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%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Store'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4867" y="1086882"/>
            <a:ext cx="4020329" cy="206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38157" y="3600438"/>
            <a:ext cx="5009705" cy="6463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SELECT * FROM Departments 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WHERE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DepartmentName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LIKE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'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_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Store'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4211" y="3600438"/>
            <a:ext cx="4930985" cy="112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38157" y="5374975"/>
            <a:ext cx="63960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SELECT * FROM Departments 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WHERE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DepartmentName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LIKE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$%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St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%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' ESCAPE '</a:t>
            </a:r>
            <a:r>
              <a:rPr lang="en-US" b="1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$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'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399" y="5374975"/>
            <a:ext cx="4573797" cy="6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8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485" y="1439864"/>
            <a:ext cx="5518872" cy="4511040"/>
          </a:xfrm>
        </p:spPr>
        <p:txBody>
          <a:bodyPr>
            <a:normAutofit/>
          </a:bodyPr>
          <a:lstStyle/>
          <a:p>
            <a:r>
              <a:rPr lang="ru-RU" sz="2000" dirty="0"/>
              <a:t>Значение 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en-US" sz="2000" dirty="0"/>
              <a:t> </a:t>
            </a:r>
            <a:r>
              <a:rPr lang="ru-RU" sz="2000" dirty="0"/>
              <a:t>трактуется как неизвестное, неопределённое;</a:t>
            </a:r>
          </a:p>
          <a:p>
            <a:r>
              <a:rPr lang="ru-RU" sz="2000" dirty="0"/>
              <a:t>Поле любого типа может содержать 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ru-RU" sz="2000" dirty="0"/>
              <a:t>;</a:t>
            </a:r>
          </a:p>
          <a:p>
            <a:r>
              <a:rPr lang="ru-RU" sz="2000" dirty="0"/>
              <a:t>Результат сравнения неопределённого значения (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en-US" sz="2000" dirty="0"/>
              <a:t>)</a:t>
            </a:r>
            <a:r>
              <a:rPr lang="ru-RU" sz="2000" dirty="0"/>
              <a:t> с любым другим является неопределённым (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r>
              <a:rPr lang="ru-RU" sz="2000" dirty="0"/>
              <a:t>Для определения 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ru-RU" sz="2000" dirty="0"/>
              <a:t> используется конструкция 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IS </a:t>
            </a: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[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NOT</a:t>
            </a: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]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 NULL</a:t>
            </a:r>
            <a:r>
              <a:rPr lang="en-US" sz="2000" dirty="0"/>
              <a:t>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</a:t>
            </a:r>
            <a:r>
              <a:rPr lang="en-US" dirty="0"/>
              <a:t>NULL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34124" y="3083399"/>
          <a:ext cx="5343525" cy="3048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68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 OR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 AND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 = 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10649" y="1450978"/>
          <a:ext cx="2667000" cy="1219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NOT 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743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IS NULL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73" y="1866903"/>
            <a:ext cx="4044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SELECT * FROM Departments 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WHERE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DateOfCreation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IS NULL</a:t>
            </a:r>
            <a:endParaRPr lang="ru-RU" b="1" dirty="0">
              <a:solidFill>
                <a:srgbClr val="7030A0"/>
              </a:solidFill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093" y="4010034"/>
            <a:ext cx="538947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564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4591" y="1402933"/>
            <a:ext cx="418255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ProductName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UnitPrice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Products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UnitPrice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6767"/>
            <a:ext cx="3186113" cy="1763531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4590" y="4403307"/>
            <a:ext cx="418255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ProductName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UnitPrice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Products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UnitPrice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DESC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30440"/>
            <a:ext cx="3343275" cy="18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TOP, DISTINCT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50" y="1480692"/>
            <a:ext cx="363112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 TOP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Orders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ORDER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o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OrderDate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DESC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56" y="1307756"/>
            <a:ext cx="7304031" cy="1043433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50" y="4048811"/>
            <a:ext cx="36311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 DISTINCT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Country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Customers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043237"/>
            <a:ext cx="1595437" cy="31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54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JOIN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24465" y="3799366"/>
          <a:ext cx="2942591" cy="21336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DepartamentID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Rafferty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Heisenberg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Robinson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Williams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8517" y="4408966"/>
          <a:ext cx="2118360" cy="1524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DepartmentName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Engineering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Clerical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5588" y="1308511"/>
            <a:ext cx="72812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i="1" dirty="0">
                <a:latin typeface="PT Mono" panose="02060509020205020204" pitchFamily="49" charset="-52"/>
                <a:ea typeface="PT Mono" panose="02060509020205020204" pitchFamily="49" charset="-52"/>
              </a:rPr>
              <a:t>&lt;</a:t>
            </a:r>
            <a:r>
              <a:rPr lang="en-US" i="1" dirty="0" err="1">
                <a:latin typeface="PT Mono" panose="02060509020205020204" pitchFamily="49" charset="-52"/>
                <a:ea typeface="PT Mono" panose="02060509020205020204" pitchFamily="49" charset="-52"/>
              </a:rPr>
              <a:t>table_source</a:t>
            </a:r>
            <a:r>
              <a:rPr lang="en-US" i="1" dirty="0">
                <a:latin typeface="PT Mono" panose="02060509020205020204" pitchFamily="49" charset="-52"/>
                <a:ea typeface="PT Mono" panose="02060509020205020204" pitchFamily="49" charset="-52"/>
              </a:rPr>
              <a:t>&gt; 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    </a:t>
            </a: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		[ { INNER | { { LEFT | RIGHT | FULL } [ OUTER ] } } ] JOIN </a:t>
            </a: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i="1" dirty="0">
                <a:latin typeface="PT Mono" panose="02060509020205020204" pitchFamily="49" charset="-52"/>
                <a:ea typeface="PT Mono" panose="02060509020205020204" pitchFamily="49" charset="-52"/>
              </a:rPr>
              <a:t>&lt;</a:t>
            </a:r>
            <a:r>
              <a:rPr lang="en-US" i="1" dirty="0" err="1">
                <a:latin typeface="PT Mono" panose="02060509020205020204" pitchFamily="49" charset="-52"/>
                <a:ea typeface="PT Mono" panose="02060509020205020204" pitchFamily="49" charset="-52"/>
              </a:rPr>
              <a:t>table_source</a:t>
            </a:r>
            <a:r>
              <a:rPr lang="en-US" i="1" dirty="0">
                <a:latin typeface="PT Mono" panose="02060509020205020204" pitchFamily="49" charset="-52"/>
                <a:ea typeface="PT Mono" panose="02060509020205020204" pitchFamily="49" charset="-52"/>
              </a:rPr>
              <a:t>&gt; </a:t>
            </a: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	ON </a:t>
            </a:r>
            <a:r>
              <a:rPr lang="en-US" i="1" dirty="0">
                <a:latin typeface="PT Mono" panose="02060509020205020204" pitchFamily="49" charset="-52"/>
                <a:ea typeface="PT Mono" panose="02060509020205020204" pitchFamily="49" charset="-52"/>
              </a:rPr>
              <a:t>&lt;</a:t>
            </a:r>
            <a:r>
              <a:rPr lang="en-US" i="1" dirty="0" err="1">
                <a:latin typeface="PT Mono" panose="02060509020205020204" pitchFamily="49" charset="-52"/>
                <a:ea typeface="PT Mono" panose="02060509020205020204" pitchFamily="49" charset="-52"/>
              </a:rPr>
              <a:t>search_condition</a:t>
            </a:r>
            <a:r>
              <a:rPr lang="en-US" i="1" dirty="0">
                <a:latin typeface="PT Mono" panose="02060509020205020204" pitchFamily="49" charset="-52"/>
                <a:ea typeface="PT Mono" panose="02060509020205020204" pitchFamily="49" charset="-52"/>
              </a:rPr>
              <a:t>&gt;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    </a:t>
            </a: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	| </a:t>
            </a:r>
            <a:r>
              <a:rPr lang="en-US" i="1" dirty="0">
                <a:latin typeface="PT Mono" panose="02060509020205020204" pitchFamily="49" charset="-52"/>
                <a:ea typeface="PT Mono" panose="02060509020205020204" pitchFamily="49" charset="-52"/>
              </a:rPr>
              <a:t>&lt;</a:t>
            </a:r>
            <a:r>
              <a:rPr lang="en-US" i="1" dirty="0" err="1">
                <a:latin typeface="PT Mono" panose="02060509020205020204" pitchFamily="49" charset="-52"/>
                <a:ea typeface="PT Mono" panose="02060509020205020204" pitchFamily="49" charset="-52"/>
              </a:rPr>
              <a:t>table_source</a:t>
            </a:r>
            <a:r>
              <a:rPr lang="en-US" i="1" dirty="0">
                <a:latin typeface="PT Mono" panose="02060509020205020204" pitchFamily="49" charset="-52"/>
                <a:ea typeface="PT Mono" panose="02060509020205020204" pitchFamily="49" charset="-52"/>
              </a:rPr>
              <a:t>&gt; 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CROSS JOIN </a:t>
            </a:r>
            <a:r>
              <a:rPr lang="en-US" i="1" dirty="0">
                <a:latin typeface="PT Mono" panose="02060509020205020204" pitchFamily="49" charset="-52"/>
                <a:ea typeface="PT Mono" panose="02060509020205020204" pitchFamily="49" charset="-52"/>
              </a:rPr>
              <a:t>&lt;</a:t>
            </a:r>
            <a:r>
              <a:rPr lang="en-US" i="1" dirty="0" err="1">
                <a:latin typeface="PT Mono" panose="02060509020205020204" pitchFamily="49" charset="-52"/>
                <a:ea typeface="PT Mono" panose="02060509020205020204" pitchFamily="49" charset="-52"/>
              </a:rPr>
              <a:t>table_source</a:t>
            </a:r>
            <a:r>
              <a:rPr lang="en-US" i="1" dirty="0">
                <a:latin typeface="PT Mono" panose="02060509020205020204" pitchFamily="49" charset="-52"/>
                <a:ea typeface="PT Mono" panose="02060509020205020204" pitchFamily="49" charset="-52"/>
              </a:rPr>
              <a:t>&gt;</a:t>
            </a:r>
          </a:p>
          <a:p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9084855" y="3319766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Employees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6567" y="3954789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Departments</a:t>
            </a:r>
          </a:p>
        </p:txBody>
      </p:sp>
    </p:spTree>
    <p:extLst>
      <p:ext uri="{BB962C8B-B14F-4D97-AF65-F5344CB8AC3E}">
        <p14:creationId xmlns:p14="http://schemas.microsoft.com/office/powerpoint/2010/main" val="3963038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[INNER] JOIN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11700" y="1233746"/>
          <a:ext cx="2942591" cy="21336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DepartamentID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Rafferty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Heisenberg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Robinson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Williams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3286" y="1253593"/>
          <a:ext cx="2118360" cy="1524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DepartmentName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84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Clerical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393343" y="1733384"/>
            <a:ext cx="1989943" cy="6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1"/>
          </p:cNvCxnSpPr>
          <p:nvPr/>
        </p:nvCxnSpPr>
        <p:spPr>
          <a:xfrm flipV="1">
            <a:off x="2393343" y="2015593"/>
            <a:ext cx="1989943" cy="9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4" idx="1"/>
          </p:cNvCxnSpPr>
          <p:nvPr/>
        </p:nvCxnSpPr>
        <p:spPr>
          <a:xfrm flipV="1">
            <a:off x="2393343" y="2015593"/>
            <a:ext cx="1989943" cy="319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93343" y="2335500"/>
            <a:ext cx="1932167" cy="239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393343" y="2335500"/>
            <a:ext cx="1932167" cy="6064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143000" y="3847137"/>
          <a:ext cx="5553075" cy="178031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716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Rafferty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Heisenberg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Clerical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Clerical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7625070" y="1133958"/>
            <a:ext cx="4320413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Employee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INNER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Department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DepartmentID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Id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Employee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Department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DepartmentID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Id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Employee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Department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DepartmentID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Id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083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https://docs.microsoft.com/ru-ru/dotnet/framework/wcf/feature-details/mapping-between-json-and-xml</a:t>
            </a:r>
            <a:endParaRPr lang="ru-R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ФОРМАТЫ ПРЕДСТАВЛЕНИЯ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8CE40-C2A1-4A2C-84FE-8A00BBE7C98E}"/>
              </a:ext>
            </a:extLst>
          </p:cNvPr>
          <p:cNvSpPr txBox="1"/>
          <p:nvPr/>
        </p:nvSpPr>
        <p:spPr>
          <a:xfrm>
            <a:off x="7797490" y="4451337"/>
            <a:ext cx="34540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	"</a:t>
            </a:r>
            <a:r>
              <a:rPr lang="ru-RU" dirty="0" err="1"/>
              <a:t>product</a:t>
            </a:r>
            <a:r>
              <a:rPr lang="ru-RU" dirty="0"/>
              <a:t>":"</a:t>
            </a:r>
            <a:r>
              <a:rPr lang="ru-RU" dirty="0" err="1"/>
              <a:t>pencil</a:t>
            </a:r>
            <a:r>
              <a:rPr lang="ru-RU" dirty="0"/>
              <a:t>",</a:t>
            </a:r>
          </a:p>
          <a:p>
            <a:r>
              <a:rPr lang="ru-RU" dirty="0"/>
              <a:t>	"price":12</a:t>
            </a:r>
          </a:p>
          <a:p>
            <a:r>
              <a:rPr lang="ru-RU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9CD68-CA96-4754-8F66-6B208ABF63F3}"/>
              </a:ext>
            </a:extLst>
          </p:cNvPr>
          <p:cNvSpPr txBox="1"/>
          <p:nvPr/>
        </p:nvSpPr>
        <p:spPr>
          <a:xfrm>
            <a:off x="480484" y="4451338"/>
            <a:ext cx="4715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&lt;</a:t>
            </a:r>
            <a:r>
              <a:rPr lang="ru-RU" dirty="0" err="1"/>
              <a:t>root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object</a:t>
            </a:r>
            <a:r>
              <a:rPr lang="ru-RU" dirty="0"/>
              <a:t>"&gt;</a:t>
            </a:r>
          </a:p>
          <a:p>
            <a:r>
              <a:rPr lang="ru-RU" dirty="0"/>
              <a:t>    &lt;</a:t>
            </a:r>
            <a:r>
              <a:rPr lang="ru-RU" dirty="0" err="1"/>
              <a:t>product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string</a:t>
            </a:r>
            <a:r>
              <a:rPr lang="ru-RU" dirty="0"/>
              <a:t>"&gt;</a:t>
            </a:r>
            <a:r>
              <a:rPr lang="ru-RU" dirty="0" err="1"/>
              <a:t>pencil</a:t>
            </a:r>
            <a:r>
              <a:rPr lang="ru-RU" dirty="0"/>
              <a:t>&lt;/</a:t>
            </a:r>
            <a:r>
              <a:rPr lang="ru-RU" dirty="0" err="1"/>
              <a:t>product</a:t>
            </a:r>
            <a:r>
              <a:rPr lang="ru-RU" dirty="0"/>
              <a:t>&gt;</a:t>
            </a:r>
          </a:p>
          <a:p>
            <a:r>
              <a:rPr lang="ru-RU" dirty="0"/>
              <a:t>    &lt;</a:t>
            </a:r>
            <a:r>
              <a:rPr lang="ru-RU" dirty="0" err="1"/>
              <a:t>price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number</a:t>
            </a:r>
            <a:r>
              <a:rPr lang="ru-RU" dirty="0"/>
              <a:t>"&gt;12&lt;/</a:t>
            </a:r>
            <a:r>
              <a:rPr lang="ru-RU" dirty="0" err="1"/>
              <a:t>price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 err="1"/>
              <a:t>root</a:t>
            </a:r>
            <a:r>
              <a:rPr lang="ru-RU" dirty="0"/>
              <a:t>&gt;</a:t>
            </a:r>
          </a:p>
        </p:txBody>
      </p:sp>
      <p:sp>
        <p:nvSpPr>
          <p:cNvPr id="10" name="Стрелка: влево-вправо 9">
            <a:extLst>
              <a:ext uri="{FF2B5EF4-FFF2-40B4-BE49-F238E27FC236}">
                <a16:creationId xmlns:a16="http://schemas.microsoft.com/office/drawing/2014/main" id="{BF4D6C75-4B48-430C-A0EC-54657CD89E31}"/>
              </a:ext>
            </a:extLst>
          </p:cNvPr>
          <p:cNvSpPr/>
          <p:nvPr/>
        </p:nvSpPr>
        <p:spPr>
          <a:xfrm>
            <a:off x="5715413" y="4834054"/>
            <a:ext cx="1376298" cy="434896"/>
          </a:xfrm>
          <a:prstGeom prst="leftRightArrow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238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[OUTER] JOIN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11700" y="1233746"/>
          <a:ext cx="2942591" cy="21336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DepartamentID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Rafferty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Heisenberg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Robinson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Williams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3286" y="1253593"/>
          <a:ext cx="2118360" cy="1524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DepartmentName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84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Clerical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393343" y="1733384"/>
            <a:ext cx="1989943" cy="6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393343" y="2015593"/>
            <a:ext cx="1989943" cy="9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393343" y="2015593"/>
            <a:ext cx="1989943" cy="319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393343" y="2335500"/>
            <a:ext cx="1932167" cy="239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393343" y="2335500"/>
            <a:ext cx="1932167" cy="6064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14625" y="3190875"/>
            <a:ext cx="1552575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31829" y="3964476"/>
          <a:ext cx="5838190" cy="2017561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3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641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DepartmentName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Rafferty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Heisenberg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Clerical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Clerical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Williams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189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7027795" y="1346432"/>
            <a:ext cx="500970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Employee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LEFT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OUTER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Department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DepartmentID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Id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Employee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LEFT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Department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DepartmentID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Id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2410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[OUTER] JOIN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1700" y="1233746"/>
          <a:ext cx="2942591" cy="21336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DepartamentID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Rafferty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Heisenberg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Robinson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Williams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383286" y="1253593"/>
          <a:ext cx="2118360" cy="1524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DepartmentName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84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Clerical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V="1">
            <a:off x="2393343" y="1733384"/>
            <a:ext cx="1989943" cy="6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393343" y="2015593"/>
            <a:ext cx="1989943" cy="9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393343" y="2015593"/>
            <a:ext cx="1989943" cy="319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93343" y="2335500"/>
            <a:ext cx="1932167" cy="239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93343" y="2335500"/>
            <a:ext cx="1932167" cy="6064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924300" y="2638741"/>
            <a:ext cx="378290" cy="303242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1"/>
          <p:cNvSpPr>
            <a:spLocks noChangeArrowheads="1"/>
          </p:cNvSpPr>
          <p:nvPr/>
        </p:nvSpPr>
        <p:spPr bwMode="auto">
          <a:xfrm>
            <a:off x="7044437" y="1733384"/>
            <a:ext cx="514756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Employee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RIGHT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OUTER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Department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DepartmentID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Id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Employee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RIGHT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Department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DepartmentID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Id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100341" y="3944463"/>
          <a:ext cx="5476467" cy="2055661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4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Rafferty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Heisenberg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Clerical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Clerical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56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[OUTER] JOIN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11700" y="1233746"/>
          <a:ext cx="2942591" cy="21336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DepartamentID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Rafferty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Heisenberg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Robinson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Williams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3286" y="1253593"/>
          <a:ext cx="2118360" cy="1524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DepartmentName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84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Clerical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393343" y="1733384"/>
            <a:ext cx="1989943" cy="6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393343" y="2015593"/>
            <a:ext cx="1989943" cy="9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393343" y="2015593"/>
            <a:ext cx="1989943" cy="319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393343" y="2335500"/>
            <a:ext cx="1932167" cy="239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393343" y="2335500"/>
            <a:ext cx="1932167" cy="6064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24300" y="2638741"/>
            <a:ext cx="378290" cy="303242"/>
          </a:xfrm>
          <a:prstGeom prst="line">
            <a:avLst/>
          </a:prstGeom>
          <a:ln>
            <a:headEnd type="oval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71750" y="3171825"/>
            <a:ext cx="752475" cy="9525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257321" y="1485461"/>
            <a:ext cx="500970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Employee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OUTER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Department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DepartmentID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Id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Employee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Department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DepartmentID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Id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27344" y="3772694"/>
          <a:ext cx="6172201" cy="233854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0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Rafferty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Heisenberg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Clerical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Clerical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Williams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2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11700" y="1233746"/>
          <a:ext cx="2942591" cy="21336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DepartamentID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Rafferty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Heisenberg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Robinson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Williams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3286" y="1253593"/>
          <a:ext cx="2118360" cy="1524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DepartmentName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84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Clerical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628900" y="1695450"/>
            <a:ext cx="1754386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1"/>
          </p:cNvCxnSpPr>
          <p:nvPr/>
        </p:nvCxnSpPr>
        <p:spPr>
          <a:xfrm>
            <a:off x="2628900" y="1704975"/>
            <a:ext cx="1754386" cy="31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28900" y="1704975"/>
            <a:ext cx="1754386" cy="59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28900" y="1704975"/>
            <a:ext cx="1754386" cy="923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28900" y="1704975"/>
            <a:ext cx="1754386" cy="31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4" idx="1"/>
          </p:cNvCxnSpPr>
          <p:nvPr/>
        </p:nvCxnSpPr>
        <p:spPr>
          <a:xfrm>
            <a:off x="2628900" y="2015593"/>
            <a:ext cx="1754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28900" y="2015593"/>
            <a:ext cx="1754386" cy="279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28900" y="2015593"/>
            <a:ext cx="1754386" cy="613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628900" y="1704975"/>
            <a:ext cx="1754386" cy="59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" idx="1"/>
          </p:cNvCxnSpPr>
          <p:nvPr/>
        </p:nvCxnSpPr>
        <p:spPr>
          <a:xfrm flipV="1">
            <a:off x="2628900" y="2015593"/>
            <a:ext cx="1754386" cy="279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8900" y="2295525"/>
            <a:ext cx="1754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28900" y="2295525"/>
            <a:ext cx="1754386" cy="33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628900" y="1704975"/>
            <a:ext cx="1754386" cy="923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" idx="1"/>
          </p:cNvCxnSpPr>
          <p:nvPr/>
        </p:nvCxnSpPr>
        <p:spPr>
          <a:xfrm flipV="1">
            <a:off x="2628900" y="2015593"/>
            <a:ext cx="1754386" cy="613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628900" y="2295525"/>
            <a:ext cx="1754386" cy="33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28900" y="2628900"/>
            <a:ext cx="1754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28900" y="1704975"/>
            <a:ext cx="1754386" cy="1200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1"/>
          </p:cNvCxnSpPr>
          <p:nvPr/>
        </p:nvCxnSpPr>
        <p:spPr>
          <a:xfrm flipV="1">
            <a:off x="2628900" y="2015593"/>
            <a:ext cx="1754386" cy="89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28900" y="2295525"/>
            <a:ext cx="1754386" cy="609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628900" y="2628900"/>
            <a:ext cx="1754386" cy="28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628900" y="1704975"/>
            <a:ext cx="1754386" cy="15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" idx="1"/>
          </p:cNvCxnSpPr>
          <p:nvPr/>
        </p:nvCxnSpPr>
        <p:spPr>
          <a:xfrm flipV="1">
            <a:off x="2628900" y="2015593"/>
            <a:ext cx="1754386" cy="1232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628900" y="2295525"/>
            <a:ext cx="1754386" cy="933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628900" y="2628900"/>
            <a:ext cx="175438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1982995" y="3760777"/>
            <a:ext cx="349326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Employee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CROSS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Department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Mono" panose="02060509020205020204" pitchFamily="49" charset="-52"/>
                <a:ea typeface="PT Mono" panose="02060509020205020204" pitchFamily="49" charset="-52"/>
              </a:rPr>
              <a:t>Department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7105651" y="1233746"/>
          <a:ext cx="4727343" cy="4897771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8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LastName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DepartmentID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DepartmentName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Rafferty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Jones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Heisenberg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Robinson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Smith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Williams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Rafferty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Engineering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Jones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Engineering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Heisenberg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Engineering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Robinson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Engineering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Smith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Engineering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Williams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Engineering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Rafferty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Clerical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Jones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Clerical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Heisenberg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Clerical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Robinson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Clerical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Smith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Clerical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Williams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Clerical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Rafferty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Marketing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Jones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Marketing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Heisenberg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Marketing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Robinson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Marketing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Smith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Marketing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Williams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Marketing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240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Оператор INSERT применяется для добавления записей в таблицу.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Запрос добавления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2451040"/>
            <a:ext cx="4724399" cy="18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34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Оператор DELETE предназначен для удаления группы записей из таблицы.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Запрос удаления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65500"/>
            <a:ext cx="3924300" cy="20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6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Оператор UPDATE применяется для изменения значений в группе записей или в одной записи указанной таблицы.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Запрос обновления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19401"/>
            <a:ext cx="6248400" cy="25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47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6448" y="1640586"/>
            <a:ext cx="11119104" cy="4202653"/>
          </a:xfrm>
        </p:spPr>
        <p:txBody>
          <a:bodyPr/>
          <a:lstStyle/>
          <a:p>
            <a:r>
              <a:rPr lang="ru-RU" dirty="0"/>
              <a:t>Текстовый формат обмена данными, основанный на </a:t>
            </a:r>
            <a:r>
              <a:rPr lang="ru-RU" dirty="0" err="1"/>
              <a:t>JavaScript</a:t>
            </a:r>
            <a:r>
              <a:rPr lang="ru-RU" dirty="0"/>
              <a:t>;</a:t>
            </a:r>
            <a:endParaRPr lang="en-US" dirty="0"/>
          </a:p>
          <a:p>
            <a:r>
              <a:rPr lang="ru-RU" dirty="0"/>
              <a:t>Разработан Дугласом </a:t>
            </a:r>
            <a:r>
              <a:rPr lang="ru-RU" dirty="0" err="1"/>
              <a:t>Крокфордом</a:t>
            </a:r>
            <a:r>
              <a:rPr lang="ru-RU" dirty="0"/>
              <a:t>;</a:t>
            </a:r>
          </a:p>
          <a:p>
            <a:r>
              <a:rPr lang="ru-RU" dirty="0"/>
              <a:t>Используется для </a:t>
            </a:r>
            <a:r>
              <a:rPr lang="ru-RU" b="1" dirty="0" err="1"/>
              <a:t>сериализации</a:t>
            </a:r>
            <a:r>
              <a:rPr lang="ru-RU" dirty="0"/>
              <a:t> сложных структур;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 err="1"/>
              <a:t>Сериализация</a:t>
            </a:r>
            <a:r>
              <a:rPr lang="ru-RU" dirty="0"/>
              <a:t> — это процесс преобразования объекта в поток байтов для сохранения или передачи в память, базу данных или файл.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04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Высокая скорость поиска (индексы);</a:t>
            </a:r>
          </a:p>
          <a:p>
            <a:r>
              <a:rPr lang="ru-RU" dirty="0"/>
              <a:t>Многопользовательский режим;</a:t>
            </a:r>
          </a:p>
          <a:p>
            <a:r>
              <a:rPr lang="ru-RU" dirty="0"/>
              <a:t>Мощный язык запросов;</a:t>
            </a:r>
          </a:p>
          <a:p>
            <a:r>
              <a:rPr lang="ru-RU" dirty="0"/>
              <a:t>Система безопасности.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Зачем нужны базы данных?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81" y="1283133"/>
            <a:ext cx="2356456" cy="1995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81" y="3909752"/>
            <a:ext cx="2664229" cy="1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информации о произошедших исключениях (дата, время, тип исключения, сообщение об ошибке). Необходимо обеспечить возможность просматривать записи на указанную дату;</a:t>
            </a:r>
          </a:p>
          <a:p>
            <a:r>
              <a:rPr lang="ru-RU" dirty="0"/>
              <a:t>Хранение информации о списке книг с их авторами с возможностью поиска по автору, названию книги и одновременной работой нескольких пользователей.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34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База данных — совокупность структурированных данных, схемы их размещения и вспомогательных компонентов;</a:t>
            </a:r>
          </a:p>
          <a:p>
            <a:r>
              <a:rPr lang="ru-RU" dirty="0"/>
              <a:t>Система управления базами данных (СУБД) — специальный программный комплекс, решающий вопрос хранения данных и доступа к ним. Содержит описание специального языка для работы с БД;</a:t>
            </a:r>
          </a:p>
          <a:p>
            <a:r>
              <a:rPr lang="ru-RU" dirty="0"/>
              <a:t>Существуют различные СУБД, различающиеся по ряду признаков: по модели данных, по степени распределённости, по способу доступа к БД.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2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Структура</a:t>
            </a:r>
            <a:r>
              <a:rPr lang="ru-RU" dirty="0"/>
              <a:t>: данные в базе данных представляют собой набор отношений;</a:t>
            </a:r>
          </a:p>
          <a:p>
            <a:r>
              <a:rPr lang="ru-RU" b="1" dirty="0"/>
              <a:t>Целостность</a:t>
            </a:r>
            <a:r>
              <a:rPr lang="ru-RU" dirty="0"/>
              <a:t>: отношения (таблицы) отвечают определённым условиям целостности. РМД поддерживает декларативные ограничения целостности уровня домена (типа данных), уровня отношения и уровня базы данных;</a:t>
            </a:r>
          </a:p>
          <a:p>
            <a:r>
              <a:rPr lang="ru-RU" b="1" dirty="0"/>
              <a:t>Манипулирование</a:t>
            </a:r>
            <a:r>
              <a:rPr lang="ru-RU" dirty="0"/>
              <a:t>: РМД поддерживает операторы манипулирования отношениями: реляционная алгебра, или реляционное исчисление;</a:t>
            </a:r>
          </a:p>
          <a:p>
            <a:endParaRPr lang="ru-RU" dirty="0"/>
          </a:p>
          <a:p>
            <a:r>
              <a:rPr lang="ru-RU" dirty="0"/>
              <a:t>Кроме того, в состав РМД включают теорию нормализации.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5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252291"/>
              </p:ext>
            </p:extLst>
          </p:nvPr>
        </p:nvGraphicFramePr>
        <p:xfrm>
          <a:off x="469900" y="1438275"/>
          <a:ext cx="11305788" cy="47151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52894">
                  <a:extLst>
                    <a:ext uri="{9D8B030D-6E8A-4147-A177-3AD203B41FA5}">
                      <a16:colId xmlns:a16="http://schemas.microsoft.com/office/drawing/2014/main" val="433423731"/>
                    </a:ext>
                  </a:extLst>
                </a:gridCol>
                <a:gridCol w="5652894">
                  <a:extLst>
                    <a:ext uri="{9D8B030D-6E8A-4147-A177-3AD203B41FA5}">
                      <a16:colId xmlns:a16="http://schemas.microsoft.com/office/drawing/2014/main" val="94681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Объект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5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Таблицы (</a:t>
                      </a:r>
                      <a:r>
                        <a:rPr lang="en-US" dirty="0"/>
                        <a:t>Tables)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Хранят всю информацию </a:t>
                      </a:r>
                      <a:r>
                        <a:rPr lang="en-US" dirty="0"/>
                        <a:t>SQL</a:t>
                      </a:r>
                      <a:r>
                        <a:rPr lang="ru-RU" dirty="0"/>
                        <a:t> сервера.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Ограничения</a:t>
                      </a:r>
                      <a:r>
                        <a:rPr lang="en-US" dirty="0"/>
                        <a:t> (Constraints)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Накладывают требования на</a:t>
                      </a:r>
                      <a:r>
                        <a:rPr lang="ru-RU" baseline="0" dirty="0"/>
                        <a:t> данные.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Хранимые процедуры</a:t>
                      </a:r>
                      <a:r>
                        <a:rPr lang="en-US" dirty="0"/>
                        <a:t> (Stored Procedures)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Выполняют предварителько</a:t>
                      </a:r>
                      <a:r>
                        <a:rPr lang="ru-RU" baseline="0" dirty="0"/>
                        <a:t> скомпилированный </a:t>
                      </a:r>
                      <a:r>
                        <a:rPr lang="en-US" baseline="0" dirty="0"/>
                        <a:t>SQL</a:t>
                      </a:r>
                      <a:r>
                        <a:rPr lang="ru-RU" baseline="0" dirty="0"/>
                        <a:t> код на сервере. Выполняют роль «методов».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4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Представления</a:t>
                      </a:r>
                      <a:r>
                        <a:rPr lang="en-US" dirty="0"/>
                        <a:t> (Views)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Представляют «виртуальные» таблицы</a:t>
                      </a:r>
                      <a:r>
                        <a:rPr lang="ru-RU" baseline="0" dirty="0"/>
                        <a:t> — сохранённые запросы к реальным таблицам.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7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Индексы</a:t>
                      </a:r>
                      <a:r>
                        <a:rPr lang="en-US" dirty="0"/>
                        <a:t> (Indexes)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Повышают скорость</a:t>
                      </a:r>
                      <a:r>
                        <a:rPr lang="ru-RU" baseline="0" dirty="0"/>
                        <a:t> доступа к данным. Генерируются на основании одного или нескольких полей.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6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Триггеры</a:t>
                      </a:r>
                      <a:r>
                        <a:rPr lang="en-US" dirty="0"/>
                        <a:t> (Triggers)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Выполняют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SQL</a:t>
                      </a:r>
                      <a:r>
                        <a:rPr lang="ru-RU" baseline="0" dirty="0"/>
                        <a:t> код как событие при модификации данных в конкретных таблицах.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22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Транзакции (</a:t>
                      </a:r>
                      <a:r>
                        <a:rPr lang="en-US" dirty="0"/>
                        <a:t>Transactions)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Цепочки команд,</a:t>
                      </a:r>
                      <a:r>
                        <a:rPr lang="ru-RU" baseline="0" dirty="0"/>
                        <a:t> которые либо выполняются полностью, либо полностью отменяются.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8707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объекты </a:t>
            </a:r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935069137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10284</TotalTime>
  <Words>2282</Words>
  <Application>Microsoft Office PowerPoint</Application>
  <PresentationFormat>Широкоэкранный</PresentationFormat>
  <Paragraphs>749</Paragraphs>
  <Slides>37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47" baseType="lpstr">
      <vt:lpstr>Arial</vt:lpstr>
      <vt:lpstr>Arial Black</vt:lpstr>
      <vt:lpstr>Calibri</vt:lpstr>
      <vt:lpstr>Courier New</vt:lpstr>
      <vt:lpstr>Lucida Grande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ФОРМАТЫ ПРЕДСТАВЛЕНИЯ ДАННЫХ</vt:lpstr>
      <vt:lpstr>JSON</vt:lpstr>
      <vt:lpstr>Зачем нужны базы данных?</vt:lpstr>
      <vt:lpstr>Примеры</vt:lpstr>
      <vt:lpstr>Терминология</vt:lpstr>
      <vt:lpstr>Реляционная модель данных</vt:lpstr>
      <vt:lpstr>Основные объекты SQL</vt:lpstr>
      <vt:lpstr>Таблицы</vt:lpstr>
      <vt:lpstr>Первичные и внешние ключи</vt:lpstr>
      <vt:lpstr>Отношения между таблицами</vt:lpstr>
      <vt:lpstr>Типы данных MS SQL</vt:lpstr>
      <vt:lpstr>1-я нормальная форма (1NF)</vt:lpstr>
      <vt:lpstr>2-я нормальная форма (2NF)</vt:lpstr>
      <vt:lpstr>3-я нормальная форма (3NF)</vt:lpstr>
      <vt:lpstr>Денормализация</vt:lpstr>
      <vt:lpstr>Основные SQL-запросы</vt:lpstr>
      <vt:lpstr>Оператор SELECT</vt:lpstr>
      <vt:lpstr>Инструкция WHERE</vt:lpstr>
      <vt:lpstr>Пример SELECT</vt:lpstr>
      <vt:lpstr>Операции BETWEEN и IN</vt:lpstr>
      <vt:lpstr>Оператор LIKE</vt:lpstr>
      <vt:lpstr>Значение NULL</vt:lpstr>
      <vt:lpstr>Пример IS NULL</vt:lpstr>
      <vt:lpstr>ORDER BY</vt:lpstr>
      <vt:lpstr>TOP, DISTINCT</vt:lpstr>
      <vt:lpstr>Синтаксис JOIN</vt:lpstr>
      <vt:lpstr>[INNER] JOIN</vt:lpstr>
      <vt:lpstr>LEFT [OUTER] JOIN</vt:lpstr>
      <vt:lpstr>RIGHT [OUTER] JOIN</vt:lpstr>
      <vt:lpstr>FULL [OUTER] JOIN</vt:lpstr>
      <vt:lpstr>CROSS JOIN</vt:lpstr>
      <vt:lpstr>Запрос добавления</vt:lpstr>
      <vt:lpstr>Запрос удаления</vt:lpstr>
      <vt:lpstr>Запрос обновления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 Basics</dc:title>
  <dc:creator>Dmitry Vereskun</dc:creator>
  <cp:lastModifiedBy>Anton Pudikov</cp:lastModifiedBy>
  <cp:revision>315</cp:revision>
  <cp:lastPrinted>2015-07-29T15:20:55Z</cp:lastPrinted>
  <dcterms:created xsi:type="dcterms:W3CDTF">2015-06-23T10:29:18Z</dcterms:created>
  <dcterms:modified xsi:type="dcterms:W3CDTF">2020-07-20T11:59:08Z</dcterms:modified>
</cp:coreProperties>
</file>