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1"/>
  </p:notesMasterIdLst>
  <p:handoutMasterIdLst>
    <p:handoutMasterId r:id="rId32"/>
  </p:handoutMasterIdLst>
  <p:sldIdLst>
    <p:sldId id="455" r:id="rId3"/>
    <p:sldId id="456" r:id="rId4"/>
    <p:sldId id="457" r:id="rId5"/>
    <p:sldId id="481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277" r:id="rId3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реальности возможно и более простое взаимодействие, когда один объект вызывает методы подчиненного объекта. Работа с событиями часто достаточно трудоемкая операция.</a:t>
            </a:r>
          </a:p>
          <a:p>
            <a:endParaRPr lang="ru-RU" dirty="0"/>
          </a:p>
          <a:p>
            <a:r>
              <a:rPr lang="ru-RU" dirty="0"/>
              <a:t>На практике возникает следующий</a:t>
            </a:r>
            <a:r>
              <a:rPr lang="ru-RU" baseline="0" dirty="0"/>
              <a:t> парадокс – чтобы сломать объект стол надо послать столу сообщение – «тебя сломали». При этом стол может ответить: «а мне пофиг</a:t>
            </a:r>
            <a:r>
              <a:rPr lang="ru-RU" baseline="0" dirty="0">
                <a:sym typeface="Wingdings" pitchFamily="2" charset="2"/>
              </a:rPr>
              <a:t>, я </a:t>
            </a:r>
            <a:r>
              <a:rPr lang="ru-RU" baseline="0" dirty="0" err="1">
                <a:sym typeface="Wingdings" pitchFamily="2" charset="2"/>
              </a:rPr>
              <a:t>Маклауд</a:t>
            </a:r>
            <a:r>
              <a:rPr lang="ru-RU" baseline="0" dirty="0"/>
              <a:t> </a:t>
            </a:r>
            <a:r>
              <a:rPr lang="ru-RU" baseline="0" dirty="0">
                <a:sym typeface="Wingdings" pitchFamily="2" charset="2"/>
              </a:rPr>
              <a:t>», или просто проигнорировать это сообщение – все зависит от ЕГО реализации. На самом деле, парадокса нет – есть ошибка в сообщении, так как столу нельзя сказать «тебя сломали» а можно лишь «тебе на крышку уронили груз массой 10000 тонн. Что скажешь?» (ответ стола: «Ну вы там совсем </a:t>
            </a:r>
            <a:r>
              <a:rPr lang="ru-RU" baseline="0" dirty="0" err="1">
                <a:sym typeface="Wingdings" pitchFamily="2" charset="2"/>
              </a:rPr>
              <a:t>офигели</a:t>
            </a:r>
            <a:r>
              <a:rPr lang="ru-RU" baseline="0" dirty="0">
                <a:sym typeface="Wingdings" pitchFamily="2" charset="2"/>
              </a:rPr>
              <a:t>!!!» ) Но на практике часто такой механизм слишком накладен и проще переложить заботу об уничтожении объектов на внешний контроллер.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2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Некоторые аналитики считают,</a:t>
            </a:r>
            <a:r>
              <a:rPr lang="ru-RU" baseline="0" dirty="0"/>
              <a:t> что концепций три (инкапсуляция, наследование, полиморфизм), некоторые добавляют к ним четвёртую (абстракцию).</a:t>
            </a:r>
          </a:p>
          <a:p>
            <a:r>
              <a:rPr lang="ru-RU" baseline="0" dirty="0"/>
              <a:t>Суть в том, что абстракция — это основа ООП. Это базовая мета-концепция. Теоретически можно построить небольшой объектно-ориентированный язык, не имеющий ни инкапсуляции, ни наследования, ни полиморфизма. Однако без абстракции он не будет объектно-ориентированным в принципе.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мысленное выделение, вычленение некоторых элементов конкретного множества и отвлечение их от прочих элементов данного множества. Это один из основных процессов умственной деятельности человека, опирающийся на знаковое опосредствование и позволяющий превратить в объект рассмотрения разные свойства предметов. Это теоретическое обобщение позволяет отразить основные закономерности исследуемых объектов или явлений, изучать их, а так же прогнозировать новые, неизвестные закономерности. В качестве абстрактных объектов выступают целостные образования, составляющие непосредственное содержание человеческого мышления — понятия, суждения, умозаключения, законы, математические структуры и др.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«Как вы делаете такие великолепные скульптуры? Я беру камень и отсекаю все лишнее» © Микеланджело.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Опишите приведённые на рисунках объекты.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того, как попросят сформулировать задачи: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Для шкафа: удастся ли вынести шкаф в дверь размером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разбирая. Важный момент: шкаф можно завалить.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Сундук: аналогично.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Вывод: и шкаф и сундук описываются классом «прямоугольная фигня с длиной, шириной, высотой» + есть объект «дверь» с шириной и высотой и методом «Проверить: проходит, или нет заданная прямоугольная фигня?».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Для велосипеда: Сколько времени понадобится водителю, чтобы попасть из пункта А в пункт Б? (ловушка: все не так однозначно, как может показаться – просто скорости может быть недостаточно, если расстояние между А и Б не преодолевается за один заход)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Для колеса: определить, пройдёт ли телега с данным колесом над камнем высоты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(ловушка: данных недостаточно, нужна ещё глубина телеги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35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Предок предка также является предком, хоть и не непосредственным.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Object </a:t>
            </a:r>
            <a:r>
              <a:rPr lang="ru-RU" baseline="0" dirty="0"/>
              <a:t>является предком всех типов </a:t>
            </a:r>
            <a:r>
              <a:rPr lang="en-US" baseline="0" dirty="0"/>
              <a:t>.NET</a:t>
            </a:r>
            <a:r>
              <a:rPr lang="ru-RU" baseline="0" dirty="0"/>
              <a:t> (включая структуры).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Замечание:</a:t>
            </a:r>
            <a:r>
              <a:rPr lang="ru-RU" baseline="0" dirty="0"/>
              <a:t> не допускается наследование только ради повторного использования перечня свойств/методов с целью изменения поведения.</a:t>
            </a:r>
          </a:p>
          <a:p>
            <a:r>
              <a:rPr lang="ru-RU" baseline="0" dirty="0"/>
              <a:t>Два последних пункта образуют так называемый принцип открытости-закрытости (</a:t>
            </a:r>
            <a:r>
              <a:rPr lang="en-US" baseline="0" dirty="0"/>
              <a:t>open-close principle, OCP).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Вопрос:</a:t>
            </a:r>
            <a:r>
              <a:rPr lang="ru-RU" baseline="0" dirty="0"/>
              <a:t> можно ли сделать потомка для класса «Круг»? Каким образом его можно расширить?</a:t>
            </a:r>
          </a:p>
          <a:p>
            <a:r>
              <a:rPr lang="ru-RU" baseline="0" dirty="0"/>
              <a:t>Возможные варианты: цвет, масса, стоимость, текстура, здоровье,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Поля (и</a:t>
            </a:r>
            <a:r>
              <a:rPr lang="ru-RU" baseline="0" dirty="0"/>
              <a:t> методы) наследуются от предка к потомкам. Методы </a:t>
            </a:r>
            <a:r>
              <a:rPr lang="en-US" baseline="0" dirty="0"/>
              <a:t>Equals(), </a:t>
            </a:r>
            <a:r>
              <a:rPr lang="en-US" baseline="0" dirty="0" err="1"/>
              <a:t>GetHashCode</a:t>
            </a:r>
            <a:r>
              <a:rPr lang="en-US" baseline="0" dirty="0"/>
              <a:t>(),</a:t>
            </a:r>
            <a:r>
              <a:rPr lang="ru-RU" baseline="0" dirty="0"/>
              <a:t> </a:t>
            </a:r>
            <a:r>
              <a:rPr lang="en-US" baseline="0" dirty="0" err="1"/>
              <a:t>GetType</a:t>
            </a:r>
            <a:r>
              <a:rPr lang="en-US" baseline="0" dirty="0"/>
              <a:t>() </a:t>
            </a:r>
            <a:r>
              <a:rPr lang="ru-RU" baseline="0" dirty="0"/>
              <a:t>и </a:t>
            </a:r>
            <a:r>
              <a:rPr lang="en-US" baseline="0" dirty="0" err="1"/>
              <a:t>ToString</a:t>
            </a:r>
            <a:r>
              <a:rPr lang="en-US" baseline="0" dirty="0"/>
              <a:t>() </a:t>
            </a:r>
            <a:r>
              <a:rPr lang="ru-RU" baseline="0" dirty="0"/>
              <a:t>унаследованы от </a:t>
            </a:r>
            <a:r>
              <a:rPr lang="en-US" baseline="0" dirty="0"/>
              <a:t>Object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С точки зрения наследования говорят, что класс </a:t>
            </a:r>
            <a:r>
              <a:rPr lang="en-US" baseline="0" dirty="0"/>
              <a:t>Disc </a:t>
            </a:r>
            <a:r>
              <a:rPr lang="ru-RU" baseline="0" dirty="0"/>
              <a:t>является потомком класса </a:t>
            </a:r>
            <a:r>
              <a:rPr lang="en-US" baseline="0" dirty="0" err="1"/>
              <a:t>RoundShape</a:t>
            </a:r>
            <a:r>
              <a:rPr lang="ru-RU" baseline="0" dirty="0"/>
              <a:t>, то есть каждый круг (</a:t>
            </a:r>
            <a:r>
              <a:rPr lang="en-US" baseline="0" dirty="0"/>
              <a:t>Disc object)</a:t>
            </a:r>
            <a:r>
              <a:rPr lang="ru-RU" baseline="0" dirty="0"/>
              <a:t> в то же время является круглой фигурой</a:t>
            </a:r>
            <a:r>
              <a:rPr lang="en-US" baseline="0" dirty="0"/>
              <a:t> (</a:t>
            </a:r>
            <a:r>
              <a:rPr lang="en-US" baseline="0" dirty="0" err="1"/>
              <a:t>RoundShape</a:t>
            </a:r>
            <a:r>
              <a:rPr lang="en-US" baseline="0" dirty="0"/>
              <a:t> object)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</a:t>
            </a:r>
            <a:r>
              <a:rPr lang="en-US" dirty="0"/>
              <a:t>round</a:t>
            </a:r>
            <a:r>
              <a:rPr lang="ru-RU" baseline="0" dirty="0"/>
              <a:t> является в том числе и объектом класса </a:t>
            </a:r>
            <a:r>
              <a:rPr lang="en-US" baseline="0" dirty="0" err="1"/>
              <a:t>RoundShape</a:t>
            </a:r>
            <a:r>
              <a:rPr lang="ru-RU" baseline="0" dirty="0"/>
              <a:t>, он может быть помещён в переменную такого типа без потери данных. Однако компилятор при доступе к объекту руководствуется типом переменной, а не реально находящимся (или не находящимся? Вспоминаем </a:t>
            </a:r>
            <a:r>
              <a:rPr lang="en-US" baseline="0" dirty="0"/>
              <a:t>null)</a:t>
            </a:r>
            <a:r>
              <a:rPr lang="ru-RU" baseline="0" dirty="0"/>
              <a:t> там объектом.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Неявное</a:t>
            </a:r>
            <a:r>
              <a:rPr lang="ru-RU" baseline="0" dirty="0"/>
              <a:t> преобразование ссылочных типов возможно при присвоении потомка родителю, так как в данном случае не идет потери данных.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</a:t>
            </a:r>
            <a:r>
              <a:rPr lang="ru-RU" baseline="0" dirty="0"/>
              <a:t> явном преобразовании оба варианта идентичны; отличие только при некорректном преобразовании: в первом случае будет исключение, во втором будет возвращен </a:t>
            </a:r>
            <a:r>
              <a:rPr lang="en-US" baseline="0" dirty="0"/>
              <a:t>null.</a:t>
            </a:r>
            <a:endParaRPr lang="en-US" dirty="0"/>
          </a:p>
          <a:p>
            <a:r>
              <a:rPr lang="ru-RU" dirty="0"/>
              <a:t>Если тип не поддерживает значение </a:t>
            </a:r>
            <a:r>
              <a:rPr lang="en-US" dirty="0"/>
              <a:t>null</a:t>
            </a:r>
            <a:r>
              <a:rPr lang="ru-RU" dirty="0"/>
              <a:t>, оператор </a:t>
            </a:r>
            <a:r>
              <a:rPr lang="en-US" dirty="0"/>
              <a:t>as </a:t>
            </a:r>
            <a:r>
              <a:rPr lang="ru-RU" dirty="0"/>
              <a:t>работать</a:t>
            </a:r>
            <a:r>
              <a:rPr lang="ru-RU" baseline="0" dirty="0"/>
              <a:t> не будет! Работает только для ссылочных типов и для </a:t>
            </a:r>
            <a:r>
              <a:rPr lang="en-US" baseline="0" dirty="0" err="1"/>
              <a:t>Nullable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вызове </a:t>
            </a:r>
            <a:r>
              <a:rPr lang="en-US" baseline="0" dirty="0" err="1"/>
              <a:t>GetType</a:t>
            </a:r>
            <a:r>
              <a:rPr lang="en-US" baseline="0" dirty="0"/>
              <a:t> </a:t>
            </a:r>
            <a:r>
              <a:rPr lang="ru-RU" baseline="0" dirty="0"/>
              <a:t>вызывается метод </a:t>
            </a:r>
            <a:r>
              <a:rPr lang="en-US" baseline="0" dirty="0"/>
              <a:t>object</a:t>
            </a:r>
            <a:r>
              <a:rPr lang="ru-RU" baseline="0" dirty="0"/>
              <a:t>, чтобы его вызвать приходится упаковывать значимый тип.</a:t>
            </a:r>
            <a:endParaRPr lang="en-US" baseline="0" dirty="0"/>
          </a:p>
          <a:p>
            <a:r>
              <a:rPr lang="ru-RU" baseline="0" dirty="0"/>
              <a:t>При передаче значимого типа в качестве параметра в метод принимающий  в качестве аргумента ссылочный тип (</a:t>
            </a:r>
            <a:r>
              <a:rPr lang="en-US" baseline="0" dirty="0"/>
              <a:t>object</a:t>
            </a:r>
            <a:r>
              <a:rPr lang="ru-RU" baseline="0" dirty="0"/>
              <a:t>), тоже происходит упаковка.</a:t>
            </a:r>
          </a:p>
          <a:p>
            <a:r>
              <a:rPr lang="ru-RU" baseline="0" dirty="0"/>
              <a:t>Если тип аргумента значимый, происходит копирование данных.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dirty="0"/>
              <a:t>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dirty="0"/>
              <a:t> Main(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{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 x = 5;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object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x;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Type</a:t>
            </a:r>
            <a:r>
              <a:rPr lang="en-US" dirty="0"/>
              <a:t> t = </a:t>
            </a:r>
            <a:r>
              <a:rPr lang="en-US" dirty="0" err="1"/>
              <a:t>obj.GetType</a:t>
            </a:r>
            <a:r>
              <a:rPr lang="en-US" dirty="0"/>
              <a:t>();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</a:t>
            </a:r>
            <a:r>
              <a:rPr lang="en-US" dirty="0"/>
              <a:t> (</a:t>
            </a:r>
            <a:r>
              <a:rPr lang="en-US" dirty="0" err="1"/>
              <a:t>obj.Equals</a:t>
            </a:r>
            <a:r>
              <a:rPr lang="en-US" dirty="0"/>
              <a:t>(x)) </a:t>
            </a:r>
          </a:p>
          <a:p>
            <a:r>
              <a:rPr lang="en-US" dirty="0"/>
              <a:t>   {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); </a:t>
            </a:r>
          </a:p>
          <a:p>
            <a:r>
              <a:rPr lang="en-US" dirty="0"/>
              <a:t>   }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/>
              <a:t>.ReadLine</a:t>
            </a:r>
            <a:r>
              <a:rPr lang="en-US" dirty="0"/>
              <a:t>(); 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5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4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</a:t>
            </a:r>
            <a:r>
              <a:rPr lang="ru-RU" baseline="0" dirty="0"/>
              <a:t> интерфейсы будет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если персонаж</a:t>
            </a:r>
            <a:r>
              <a:rPr lang="ru-RU" baseline="0" dirty="0"/>
              <a:t> </a:t>
            </a:r>
            <a:r>
              <a:rPr lang="ru-RU" dirty="0"/>
              <a:t>стоит на платформе, обладающей определёнными</a:t>
            </a:r>
            <a:r>
              <a:rPr lang="ru-RU" baseline="0" dirty="0"/>
              <a:t> характеристиками, более логичным является не наследование персонажа от платформы, а агрегация платформы в персонажа.</a:t>
            </a:r>
          </a:p>
          <a:p>
            <a:r>
              <a:rPr lang="ru-RU" baseline="0" dirty="0"/>
              <a:t>Помним про мнемоническое правило: Вопрос: персонаж — это </a:t>
            </a:r>
            <a:r>
              <a:rPr lang="ru-RU" b="1" baseline="0" dirty="0"/>
              <a:t>и есть </a:t>
            </a:r>
            <a:r>
              <a:rPr lang="ru-RU" baseline="0" dirty="0"/>
              <a:t>платформа? Ответ: вряд ли </a:t>
            </a:r>
            <a:r>
              <a:rPr lang="ru-RU" baseline="0" dirty="0">
                <a:sym typeface="Wingdings" panose="05000000000000000000" pitchFamily="2" charset="2"/>
              </a:rPr>
              <a:t></a:t>
            </a:r>
          </a:p>
          <a:p>
            <a:r>
              <a:rPr lang="ru-RU" baseline="0" dirty="0">
                <a:sym typeface="Wingdings" panose="05000000000000000000" pitchFamily="2" charset="2"/>
              </a:rPr>
              <a:t>Строго говоря, любое поле класса можно назвать агрегированным объектом. Но чаще говорят про агрегацию сложных объектов.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Ring (</a:t>
            </a:r>
            <a:r>
              <a:rPr lang="ru-RU" dirty="0"/>
              <a:t>кольцо)</a:t>
            </a:r>
            <a:r>
              <a:rPr lang="ru-RU" baseline="0" dirty="0"/>
              <a:t> явно не может быть потомком класса </a:t>
            </a:r>
            <a:r>
              <a:rPr lang="en-US" baseline="0" dirty="0"/>
              <a:t>Round (</a:t>
            </a:r>
            <a:r>
              <a:rPr lang="ru-RU" baseline="0" dirty="0"/>
              <a:t>круг), по ряду причин: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соответствует формула площади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Сомнительная польза длины </a:t>
            </a:r>
            <a:r>
              <a:rPr lang="en-US" baseline="0" dirty="0"/>
              <a:t>[</a:t>
            </a:r>
            <a:r>
              <a:rPr lang="ru-RU" baseline="0" dirty="0"/>
              <a:t>внешней</a:t>
            </a:r>
            <a:r>
              <a:rPr lang="en-US" baseline="0" dirty="0"/>
              <a:t>] </a:t>
            </a:r>
            <a:r>
              <a:rPr lang="ru-RU" baseline="0" dirty="0"/>
              <a:t>окружности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Неочевидность имени «радиус».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Потенциальные сложности со внутренним радиусом при произвольном изменении внешнего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Однако некоторые возможности круга нам нужны. В первую очередь, это формула площади для упрощения вычисления площади кольца (площадь круга минус площадь отверстия). Во-вторых, в случае доработки какой-нибудь системы коллизий, можно будет зацепиться за функционал внешнего круга (с поправкой на отверстие).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P.S.</a:t>
            </a:r>
            <a:r>
              <a:rPr lang="ru-RU" baseline="0" dirty="0"/>
              <a:t>:</a:t>
            </a:r>
            <a:r>
              <a:rPr lang="en-US" baseline="0" dirty="0"/>
              <a:t> </a:t>
            </a:r>
            <a:r>
              <a:rPr lang="ru-RU" baseline="0" dirty="0"/>
              <a:t>обратить внимание на синтаксис инициализации полей/свойств объекта. Пустые скобки конструктора по умолчанию можно опустить.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6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Конкретно</a:t>
            </a:r>
            <a:r>
              <a:rPr lang="ru-RU" baseline="0" dirty="0"/>
              <a:t> окружность — вряд ли. Только в контексте «описывается окружностью».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Это две разные сущности, наследованные от единого базового класса (или нет, по ситуации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</a:p>
          <a:p>
            <a:pPr marL="228600" indent="-228600">
              <a:buAutoNum type="arabicPeriod"/>
            </a:pPr>
            <a:r>
              <a:rPr lang="ru-RU" dirty="0"/>
              <a:t>Бесполезная</a:t>
            </a:r>
            <a:r>
              <a:rPr lang="ru-RU" baseline="0" dirty="0"/>
              <a:t> штука </a:t>
            </a:r>
            <a:r>
              <a:rPr lang="ru-RU" baseline="0" dirty="0">
                <a:sym typeface="Wingdings" panose="05000000000000000000" pitchFamily="2" charset="2"/>
              </a:rPr>
              <a:t> (см. пункт 2)</a:t>
            </a:r>
          </a:p>
          <a:p>
            <a:pPr marL="228600" indent="-228600">
              <a:buAutoNum type="arabicPeriod"/>
            </a:pPr>
            <a:r>
              <a:rPr lang="ru-RU" baseline="0" dirty="0">
                <a:sym typeface="Wingdings" panose="05000000000000000000" pitchFamily="2" charset="2"/>
              </a:rPr>
              <a:t>Аналогично  (см. пункт 2)</a:t>
            </a:r>
          </a:p>
          <a:p>
            <a:pPr marL="228600" indent="-228600">
              <a:buAutoNum type="arabicPeriod"/>
            </a:pPr>
            <a:r>
              <a:rPr lang="ru-RU" baseline="0" dirty="0">
                <a:sym typeface="Wingdings" panose="05000000000000000000" pitchFamily="2" charset="2"/>
              </a:rPr>
              <a:t>Круг агрегирует точку.</a:t>
            </a:r>
          </a:p>
          <a:p>
            <a:pPr marL="228600" indent="-228600">
              <a:buAutoNum type="arabicPeriod"/>
            </a:pPr>
            <a:r>
              <a:rPr lang="ru-RU" baseline="0" dirty="0">
                <a:sym typeface="Wingdings" panose="05000000000000000000" pitchFamily="2" charset="2"/>
              </a:rPr>
              <a:t>Шкаф — потомок предмета мебели.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3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9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Алан </a:t>
            </a:r>
            <a:r>
              <a:rPr lang="ru-RU" dirty="0" err="1"/>
              <a:t>Кёртис</a:t>
            </a:r>
            <a:r>
              <a:rPr lang="ru-RU" baseline="0" dirty="0"/>
              <a:t> </a:t>
            </a:r>
            <a:r>
              <a:rPr lang="ru-RU" dirty="0" err="1"/>
              <a:t>Кэй</a:t>
            </a:r>
            <a:r>
              <a:rPr lang="ru-RU" dirty="0"/>
              <a:t> (</a:t>
            </a:r>
            <a:r>
              <a:rPr lang="en-US" dirty="0"/>
              <a:t>Alan Curtis Kay</a:t>
            </a:r>
            <a:r>
              <a:rPr lang="ru-RU" dirty="0"/>
              <a:t>) (на фото) – создатель языка </a:t>
            </a:r>
            <a:r>
              <a:rPr lang="en-US" dirty="0"/>
              <a:t>Smalltalk</a:t>
            </a:r>
            <a:r>
              <a:rPr lang="ru-RU" dirty="0"/>
              <a:t> (язык, в котором впервые был применён объектно-ориентированный подход)</a:t>
            </a:r>
            <a:r>
              <a:rPr lang="en-US" dirty="0"/>
              <a:t>, </a:t>
            </a:r>
            <a:r>
              <a:rPr lang="ru-RU" dirty="0"/>
              <a:t>один из «отцов-основателей» ООП.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8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является объектом. Единственное</a:t>
            </a:r>
            <a:r>
              <a:rPr lang="ru-RU" baseline="0" dirty="0"/>
              <a:t> замечание – функционал объекта ограничивается программой. Пример: с точки зрения программы расстановки мебели в комнате важны только габариты шкафа, а с точки зрения программы визуализации – ещё и текстура его граней, а также внутренняя начинка.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8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Просто потому, что описание</a:t>
            </a:r>
            <a:r>
              <a:rPr lang="ru-RU" baseline="0" dirty="0"/>
              <a:t> удобнее задавать один раз для всех экземпляров класса.</a:t>
            </a:r>
          </a:p>
          <a:p>
            <a:r>
              <a:rPr lang="ru-RU" baseline="0" dirty="0"/>
              <a:t>Следует понимать, что речь идёт о классах в терминах ООП, включающих в себе как ссылочные, так и значимые типы</a:t>
            </a:r>
            <a:r>
              <a:rPr lang="en-US" baseline="0" dirty="0"/>
              <a:t> </a:t>
            </a:r>
            <a:r>
              <a:rPr lang="ru-RU" baseline="0" dirty="0"/>
              <a:t>языка </a:t>
            </a:r>
            <a:r>
              <a:rPr lang="en-US" baseline="0" dirty="0"/>
              <a:t>C#</a:t>
            </a:r>
            <a:r>
              <a:rPr lang="ru-RU" baseline="0" dirty="0"/>
              <a:t>.</a:t>
            </a:r>
          </a:p>
          <a:p>
            <a:r>
              <a:rPr lang="ru-RU" baseline="0" dirty="0"/>
              <a:t>Хотя в современных языках иногда наблюдается расхождение с данным принципом – если объект нужен для разовой операции, специально создавать под него класс не надо – можно ограничиться перечислением списка полей объекта.</a:t>
            </a:r>
          </a:p>
          <a:p>
            <a:r>
              <a:rPr lang="ru-RU" baseline="0" dirty="0"/>
              <a:t>Строго говоря, сам по себе принцип прямо не запрещает наличие персональных свойств у конкретных объектов, однако в чистых ОО-языках это недопустимо.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программе</a:t>
            </a:r>
            <a:r>
              <a:rPr lang="ru-RU" baseline="0" dirty="0"/>
              <a:t> расстановки мебели без разницы</a:t>
            </a:r>
            <a:r>
              <a:rPr lang="ru-RU" dirty="0"/>
              <a:t>, шкафом,</a:t>
            </a:r>
            <a:r>
              <a:rPr lang="ru-RU" baseline="0" dirty="0"/>
              <a:t> или сундуком у меня является «та прямоугольная фигня, которую только что поставили в угол».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Память родителя недоступна, но потомок имеет ту же структуру памяти, что и родитель.</a:t>
            </a:r>
          </a:p>
          <a:p>
            <a:r>
              <a:rPr lang="ru-RU" baseline="0" dirty="0"/>
              <a:t>Основная цель такой организации – не надо описывать один и тот же функционал многократно. Достаточно сделать это один раз в базовом классе.</a:t>
            </a:r>
          </a:p>
          <a:p>
            <a:r>
              <a:rPr lang="ru-RU" baseline="0" dirty="0"/>
              <a:t>Принцип ни в коей мере не запрещает множественное наследование. Важно соблюсти отсутствие циклов (рекурсивное наследование) и единственность базового корня (универсальный класс).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1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</a:t>
            </a:r>
            <a:r>
              <a:rPr lang="ru-RU" baseline="0" dirty="0"/>
              <a:t> идея – один объект не может залезать в память другого объекта и что-то там менять.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9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0%B0%D0%B9%D0%BB:Alan_Kay2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OOP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INHERITANCE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9612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05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6. Вычисления осуществляются путём взаимодействия между объектами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При взаимодействии объект требует, чтобы другой объект выполнил некоторое действие;</a:t>
            </a:r>
          </a:p>
          <a:p>
            <a:r>
              <a:rPr lang="ru-RU"/>
              <a:t>Объекты взаимодействуют, посылая и получая сообщения;</a:t>
            </a:r>
          </a:p>
          <a:p>
            <a:r>
              <a:rPr lang="ru-RU"/>
              <a:t>Сообщение — это запрос на выполнение действия, дополненный набором аргументов, которые могут понадобиться при выполнении действия.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5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Инкапсуляция</a:t>
            </a:r>
          </a:p>
          <a:p>
            <a:r>
              <a:rPr lang="ru-RU" sz="2400" dirty="0"/>
              <a:t>Наследование</a:t>
            </a:r>
          </a:p>
          <a:p>
            <a:r>
              <a:rPr lang="ru-RU" sz="2400" dirty="0"/>
              <a:t>Полиморфизм</a:t>
            </a:r>
          </a:p>
          <a:p>
            <a:endParaRPr lang="ru-RU" sz="2400" dirty="0"/>
          </a:p>
          <a:p>
            <a:r>
              <a:rPr lang="ru-RU" sz="2400" dirty="0"/>
              <a:t>Абстракция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Концепции ООП</a:t>
            </a:r>
            <a:endParaRPr lang="en-US" dirty="0"/>
          </a:p>
        </p:txBody>
      </p:sp>
      <p:pic>
        <p:nvPicPr>
          <p:cNvPr id="6" name="Picture 2" descr="http://img-fotki.yandex.ru/get/5301/kamnev-na.f2/0_4e063_6a8b9f84_L"/>
          <p:cNvPicPr>
            <a:picLocks noGrp="1" noChangeAspect="1" noChangeArrowheads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143986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4" y="1439864"/>
            <a:ext cx="9544865" cy="45110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объекта как совокупности свойств и поведения:</a:t>
            </a:r>
            <a:endParaRPr lang="en-US" dirty="0"/>
          </a:p>
          <a:p>
            <a:r>
              <a:rPr lang="ru-RU" dirty="0"/>
              <a:t>Выделяйте только те факторы, которые нужны для решения задачи;</a:t>
            </a:r>
          </a:p>
          <a:p>
            <a:r>
              <a:rPr lang="ru-RU" dirty="0"/>
              <a:t>Отсекайте всё лишнее.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</a:t>
            </a:r>
            <a:r>
              <a:rPr lang="en-US" dirty="0"/>
              <a:t> (abstraction)</a:t>
            </a:r>
            <a:endParaRPr lang="ru-R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55" y="1439864"/>
            <a:ext cx="1620837" cy="215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75" b="99792" l="8594" r="95625">
                        <a14:foregroundMark x1="12656" y1="29583" x2="12656" y2="29583"/>
                        <a14:foregroundMark x1="12969" y1="41458" x2="11875" y2="23750"/>
                        <a14:foregroundMark x1="80469" y1="10833" x2="30156" y2="9375"/>
                        <a14:foregroundMark x1="81250" y1="10208" x2="91406" y2="10208"/>
                        <a14:foregroundMark x1="91875" y1="9375" x2="91875" y2="9375"/>
                        <a14:foregroundMark x1="28750" y1="9167" x2="20156" y2="9583"/>
                        <a14:foregroundMark x1="18438" y1="9375" x2="15156" y2="9583"/>
                        <a14:foregroundMark x1="10469" y1="10625" x2="15781" y2="11042"/>
                        <a14:foregroundMark x1="11875" y1="22708" x2="11406" y2="1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95" y="4481845"/>
            <a:ext cx="1952728" cy="1464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0" b="99688" l="2273" r="969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76" y="4286990"/>
            <a:ext cx="1147321" cy="1854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022" y="4564422"/>
            <a:ext cx="1339286" cy="129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73" b="98864" l="0" r="991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09" y="4574372"/>
            <a:ext cx="1272721" cy="12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Возможность создания производных классов на основе уже имеющихся базовых;</a:t>
            </a:r>
          </a:p>
          <a:p>
            <a:r>
              <a:rPr lang="ru-RU" dirty="0"/>
              <a:t>Базовые классы также называют предками, или родительскими (</a:t>
            </a:r>
            <a:r>
              <a:rPr lang="en-US" dirty="0"/>
              <a:t>parent, base)</a:t>
            </a:r>
            <a:r>
              <a:rPr lang="ru-RU" dirty="0"/>
              <a:t>;</a:t>
            </a:r>
          </a:p>
          <a:p>
            <a:r>
              <a:rPr lang="ru-RU" dirty="0"/>
              <a:t>Производные классы также называют потомками, или дочерними</a:t>
            </a:r>
            <a:r>
              <a:rPr lang="en-US" dirty="0"/>
              <a:t> (child, derived)</a:t>
            </a:r>
            <a:r>
              <a:rPr lang="ru-RU" dirty="0"/>
              <a:t>;</a:t>
            </a:r>
          </a:p>
          <a:p>
            <a:r>
              <a:rPr lang="ru-RU" dirty="0"/>
              <a:t>Каждый класс, не имеющий явно заданного непосредственного предка, является потомком класса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en-US" dirty="0"/>
              <a:t> — </a:t>
            </a:r>
            <a:r>
              <a:rPr lang="ru-RU" dirty="0"/>
              <a:t>вершины иерархии наследования.</a:t>
            </a:r>
          </a:p>
          <a:p>
            <a:endParaRPr lang="ru-RU" dirty="0"/>
          </a:p>
          <a:p>
            <a:r>
              <a:rPr lang="en-US" dirty="0"/>
              <a:t>.NET</a:t>
            </a:r>
            <a:r>
              <a:rPr lang="ru-RU" dirty="0"/>
              <a:t> поддерживает множественное наследование, </a:t>
            </a:r>
            <a:r>
              <a:rPr lang="en-US" dirty="0"/>
              <a:t>C# — </a:t>
            </a:r>
            <a:r>
              <a:rPr lang="ru-RU" dirty="0"/>
              <a:t>нет;</a:t>
            </a:r>
          </a:p>
          <a:p>
            <a:r>
              <a:rPr lang="ru-RU" dirty="0"/>
              <a:t>С пользовательской точки зрения структуры в </a:t>
            </a:r>
            <a:r>
              <a:rPr lang="en-US" dirty="0"/>
              <a:t>C#</a:t>
            </a:r>
            <a:r>
              <a:rPr lang="ru-RU" dirty="0"/>
              <a:t> не могут принимать </a:t>
            </a:r>
            <a:r>
              <a:rPr lang="ru-RU" i="1" dirty="0"/>
              <a:t>явного</a:t>
            </a:r>
            <a:r>
              <a:rPr lang="ru-RU" dirty="0"/>
              <a:t> участия в наследовании, однако все они </a:t>
            </a:r>
            <a:r>
              <a:rPr lang="ru-RU" i="1" dirty="0"/>
              <a:t>неявно</a:t>
            </a:r>
            <a:r>
              <a:rPr lang="ru-RU" dirty="0"/>
              <a:t> являются потомками класса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ValueType</a:t>
            </a:r>
            <a:r>
              <a:rPr lang="ru-RU" dirty="0"/>
              <a:t>, который также наследуется от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r>
              <a:rPr lang="en-US" dirty="0"/>
              <a:t> (inheritance)</a:t>
            </a:r>
          </a:p>
        </p:txBody>
      </p:sp>
    </p:spTree>
    <p:extLst>
      <p:ext uri="{BB962C8B-B14F-4D97-AF65-F5344CB8AC3E}">
        <p14:creationId xmlns:p14="http://schemas.microsoft.com/office/powerpoint/2010/main" val="14963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Наследование синонимично расширению:</a:t>
            </a:r>
          </a:p>
          <a:p>
            <a:endParaRPr lang="en-US" sz="2400" dirty="0"/>
          </a:p>
          <a:p>
            <a:r>
              <a:rPr lang="ru-RU" sz="2400" dirty="0"/>
              <a:t>Класс-потомок является расширенной, уточнённой версией класса-предка;</a:t>
            </a:r>
          </a:p>
          <a:p>
            <a:r>
              <a:rPr lang="ru-RU" sz="2400" dirty="0"/>
              <a:t>Объект потомка в точности воспроизводит поведение объекта предка;</a:t>
            </a:r>
          </a:p>
          <a:p>
            <a:r>
              <a:rPr lang="ru-RU" sz="2400" dirty="0"/>
              <a:t>Потомок имеет право дополнить предка собственными характеристиками и функциональностью;</a:t>
            </a:r>
          </a:p>
          <a:p>
            <a:r>
              <a:rPr lang="ru-RU" sz="2400" dirty="0"/>
              <a:t>Потомок не имеет права на модификацию или ограничение характеристик и/или поведения предка.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наследования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5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класс «Круглая фигура» — фигура, описываемая окружностью с базовой точкой и радиусом;</a:t>
            </a:r>
          </a:p>
          <a:p>
            <a:r>
              <a:rPr lang="ru-RU" dirty="0"/>
              <a:t>Производный класс «Круг» — просто круг. Можно вычислить площадь и длину окружности;</a:t>
            </a:r>
          </a:p>
          <a:p>
            <a:r>
              <a:rPr lang="ru-RU" dirty="0"/>
              <a:t>Производный класс «Кольцо» — кольцо, заданное парой радиусов. Можно вычислить площадь и толщину.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наследования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503988" y="1776413"/>
            <a:ext cx="50387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наследования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026032"/>
            <a:ext cx="11272157" cy="53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Наследование описывает отношения между типами данных (классами), а не их экземплярами (объектами);</a:t>
            </a:r>
          </a:p>
          <a:p>
            <a:r>
              <a:rPr lang="ru-RU" sz="2400" dirty="0"/>
              <a:t>Потомки — уточнённые (дополненные) версии предков;</a:t>
            </a:r>
          </a:p>
          <a:p>
            <a:r>
              <a:rPr lang="ru-RU" sz="2400" dirty="0"/>
              <a:t>Объект типа-потомка в то же время является объектом любого своего типа-предка;</a:t>
            </a:r>
          </a:p>
          <a:p>
            <a:r>
              <a:rPr lang="ru-RU" sz="2400" dirty="0"/>
              <a:t>Переменные типа-предка могут содержать ссылки на объекта типа-потомка — ссылочная совместимость.</a:t>
            </a:r>
          </a:p>
          <a:p>
            <a:endParaRPr lang="ru-RU" sz="2400" dirty="0"/>
          </a:p>
          <a:p>
            <a:r>
              <a:rPr lang="ru-RU" sz="2400" dirty="0"/>
              <a:t>Конкретный созданный объект 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Ring</a:t>
            </a:r>
            <a:r>
              <a:rPr lang="ru-RU" sz="2400" dirty="0"/>
              <a:t> в то же время является корректным объектом классов-предков: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RoundShape</a:t>
            </a:r>
            <a:r>
              <a:rPr lang="ru-RU" sz="2400" dirty="0"/>
              <a:t> и 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ru-RU" sz="2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Смысл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0470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Совместимость ссылок при наследовании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69" y="1339624"/>
            <a:ext cx="41433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84" y="1339624"/>
            <a:ext cx="4067175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84" y="3216049"/>
            <a:ext cx="5057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2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</p:spPr>
        <p:txBody>
          <a:bodyPr/>
          <a:lstStyle/>
          <a:p>
            <a:r>
              <a:rPr lang="ru-RU" dirty="0"/>
              <a:t>Приведение типа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34450" y="1561050"/>
            <a:ext cx="1828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Object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34450" y="2891089"/>
            <a:ext cx="1828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Figure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34450" y="4207067"/>
            <a:ext cx="1828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Rectangle</a:t>
            </a:r>
            <a:endParaRPr lang="ru-RU" sz="2800" b="1" dirty="0"/>
          </a:p>
        </p:txBody>
      </p:sp>
      <p:sp>
        <p:nvSpPr>
          <p:cNvPr id="10" name="Стрелка вверх 9"/>
          <p:cNvSpPr/>
          <p:nvPr/>
        </p:nvSpPr>
        <p:spPr>
          <a:xfrm>
            <a:off x="9696450" y="2425726"/>
            <a:ext cx="381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>
            <a:off x="9696450" y="3748016"/>
            <a:ext cx="381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911016"/>
            <a:ext cx="3533775" cy="5524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2950" y="1237706"/>
            <a:ext cx="3903633" cy="492443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ru-RU" sz="2600" b="1" cap="all" dirty="0">
                <a:solidFill>
                  <a:schemeClr val="bg1"/>
                </a:solidFill>
              </a:rPr>
              <a:t>Неявное приведение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2950" y="3195860"/>
            <a:ext cx="3483646" cy="492443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ru-RU" sz="2600" b="1" cap="all" dirty="0">
                <a:solidFill>
                  <a:schemeClr val="bg1"/>
                </a:solidFill>
              </a:rPr>
              <a:t>Явное приведение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00" y="3901518"/>
            <a:ext cx="5172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Объектно-ориентированный подход</a:t>
            </a:r>
            <a:endParaRPr lang="en-US" dirty="0"/>
          </a:p>
          <a:p>
            <a:r>
              <a:rPr lang="ru-RU" dirty="0"/>
              <a:t>Принципы Алана </a:t>
            </a:r>
            <a:r>
              <a:rPr lang="ru-RU" dirty="0" err="1"/>
              <a:t>Кэя</a:t>
            </a:r>
            <a:endParaRPr lang="ru-RU" dirty="0"/>
          </a:p>
          <a:p>
            <a:r>
              <a:rPr lang="ru-RU" dirty="0"/>
              <a:t>Абстракция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Агрегация</a:t>
            </a:r>
          </a:p>
          <a:p>
            <a:r>
              <a:rPr lang="ru-RU" dirty="0"/>
              <a:t>Упаковка и распаковка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Проверка через приведение при помощи оператора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lang="en-US" dirty="0"/>
              <a:t> (</a:t>
            </a:r>
            <a:r>
              <a:rPr lang="ru-RU" dirty="0"/>
              <a:t>в случае неудачи возвращает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Проверка оператором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is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типа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45" y="2067562"/>
            <a:ext cx="291465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970" y="3990659"/>
            <a:ext cx="2905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47700" y="1439864"/>
            <a:ext cx="3403496" cy="492443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600" b="1" cap="all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Упаковка / </a:t>
            </a:r>
            <a:r>
              <a:rPr lang="en-US" dirty="0"/>
              <a:t>Boxing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47700" y="3520000"/>
            <a:ext cx="4257897" cy="492443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600" b="1" cap="all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Распаковка / </a:t>
            </a:r>
            <a:r>
              <a:rPr lang="en-US" dirty="0"/>
              <a:t>Unboxing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95" y="1989219"/>
            <a:ext cx="300037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95" y="4159762"/>
            <a:ext cx="2200275" cy="342900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Grp="1" noChangeAspect="1"/>
          </p:cNvPicPr>
          <p:nvPr>
            <p:ph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58" y="2361508"/>
            <a:ext cx="2668385" cy="2668385"/>
          </a:xfrm>
        </p:spPr>
      </p:pic>
    </p:spTree>
    <p:extLst>
      <p:ext uri="{BB962C8B-B14F-4D97-AF65-F5344CB8AC3E}">
        <p14:creationId xmlns:p14="http://schemas.microsoft.com/office/powerpoint/2010/main" val="139260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Упаковка</a:t>
            </a:r>
          </a:p>
          <a:p>
            <a:pPr marL="800088" lvl="1" indent="-342900">
              <a:buFont typeface="+mj-lt"/>
              <a:buAutoNum type="arabicPeriod"/>
            </a:pPr>
            <a:r>
              <a:rPr lang="ru-RU" dirty="0"/>
              <a:t>Выделяется память в управляемой куче.</a:t>
            </a:r>
          </a:p>
          <a:p>
            <a:pPr marL="800088" lvl="1" indent="-342900">
              <a:buFont typeface="+mj-lt"/>
              <a:buAutoNum type="arabicPeriod"/>
            </a:pPr>
            <a:r>
              <a:rPr lang="ru-RU" dirty="0"/>
              <a:t>Значение поля из стека копируется в динамическую память.</a:t>
            </a:r>
            <a:endParaRPr lang="en-US" dirty="0"/>
          </a:p>
          <a:p>
            <a:pPr marL="800088" lvl="1" indent="-342900">
              <a:buFont typeface="+mj-lt"/>
              <a:buAutoNum type="arabicPeriod"/>
            </a:pPr>
            <a:r>
              <a:rPr lang="ru-RU" dirty="0"/>
              <a:t>К объекту добавляется указатель на тип и индекс блока синхронизации</a:t>
            </a:r>
            <a:r>
              <a:rPr lang="en-US" dirty="0"/>
              <a:t>.</a:t>
            </a:r>
            <a:endParaRPr lang="ru-RU" dirty="0"/>
          </a:p>
          <a:p>
            <a:pPr marL="800088" lvl="1" indent="-342900">
              <a:buFont typeface="+mj-lt"/>
              <a:buAutoNum type="arabicPeriod"/>
            </a:pPr>
            <a:r>
              <a:rPr lang="ru-RU" dirty="0"/>
              <a:t>Возвращается адрес объекта.</a:t>
            </a:r>
          </a:p>
          <a:p>
            <a:endParaRPr lang="ru-RU" dirty="0"/>
          </a:p>
          <a:p>
            <a:r>
              <a:rPr lang="ru-RU" dirty="0"/>
              <a:t>Распаковка</a:t>
            </a:r>
          </a:p>
          <a:p>
            <a:pPr marL="800088" lvl="1" indent="-342900">
              <a:buFont typeface="+mj-lt"/>
              <a:buAutoNum type="arabicPeriod"/>
            </a:pPr>
            <a:r>
              <a:rPr lang="ru-RU" dirty="0"/>
              <a:t>Тип данных упакованного объекта сравнивается с целевым.</a:t>
            </a:r>
          </a:p>
          <a:p>
            <a:pPr marL="800088" lvl="1" indent="-342900">
              <a:buFont typeface="+mj-lt"/>
              <a:buAutoNum type="arabicPeriod"/>
            </a:pPr>
            <a:r>
              <a:rPr lang="ru-RU" dirty="0"/>
              <a:t>Значение из динамической памяти копируется в стек.</a:t>
            </a:r>
          </a:p>
          <a:p>
            <a:endParaRPr lang="ru-RU" dirty="0"/>
          </a:p>
          <a:p>
            <a:r>
              <a:rPr lang="ru-RU" dirty="0"/>
              <a:t>Как видно, действие довольно </a:t>
            </a:r>
            <a:r>
              <a:rPr lang="ru-RU" dirty="0" err="1"/>
              <a:t>ресурсозатратно</a:t>
            </a:r>
            <a:r>
              <a:rPr lang="ru-RU" dirty="0"/>
              <a:t>, и лучше избегать лишних операций упаковки без серьёзной необходимости.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Действия при упаковке/распаковке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49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(передача) структуры в переменной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ru-RU" dirty="0"/>
              <a:t> (особое внимание к перегрузкам. Пример: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Console.WriteLine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Сложение строки и структуры (оператор + для строки принимает в качестве второго операнда либо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  <a:r>
              <a:rPr lang="en-US" dirty="0"/>
              <a:t>, </a:t>
            </a:r>
            <a:r>
              <a:rPr lang="ru-RU" dirty="0"/>
              <a:t>либо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ru-RU" dirty="0"/>
              <a:t> —</a:t>
            </a:r>
            <a:r>
              <a:rPr lang="en-US" dirty="0"/>
              <a:t> </a:t>
            </a:r>
            <a:r>
              <a:rPr lang="ru-RU" dirty="0"/>
              <a:t>структуры упаковываются).</a:t>
            </a:r>
          </a:p>
          <a:p>
            <a:r>
              <a:rPr lang="ru-RU" dirty="0"/>
              <a:t>Хранение (передача) структуры в переменной интерфейсного типа (интерфейсы — ссылочные).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сценарии возникновения упаковки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Хранение объектов в полях других объектов;</a:t>
            </a:r>
          </a:p>
          <a:p>
            <a:pPr marL="0" indent="0">
              <a:buNone/>
            </a:pPr>
            <a:r>
              <a:rPr lang="ru-RU" dirty="0"/>
              <a:t>Рассматривается как альтернатива наследованию в ситуациях, когда наследование невозможно или нежелательно:</a:t>
            </a:r>
          </a:p>
          <a:p>
            <a:endParaRPr lang="ru-RU" dirty="0"/>
          </a:p>
          <a:p>
            <a:r>
              <a:rPr lang="ru-RU" dirty="0"/>
              <a:t>Класс уже является потомком третьего класса;</a:t>
            </a:r>
          </a:p>
          <a:p>
            <a:r>
              <a:rPr lang="ru-RU" dirty="0"/>
              <a:t>Класс должен отличаться от агрегируемого интерфейсом или поведением;</a:t>
            </a:r>
          </a:p>
          <a:p>
            <a:r>
              <a:rPr lang="ru-RU" dirty="0"/>
              <a:t>Объект класса использует возможности ранее созданного объекта агрегируемого класса;</a:t>
            </a:r>
          </a:p>
          <a:p>
            <a:r>
              <a:rPr lang="ru-RU" dirty="0"/>
              <a:t>Наследование от агрегируемого класса запрещено (модификатор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sealed</a:t>
            </a:r>
            <a:r>
              <a:rPr lang="ru-RU" dirty="0"/>
              <a:t> или скрыт конструктор).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агрегации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7" y="1099162"/>
            <a:ext cx="5957670" cy="3748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516352"/>
            <a:ext cx="3962400" cy="6286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6336" y="5365214"/>
            <a:ext cx="10647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483" y="1099162"/>
            <a:ext cx="4771780" cy="185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3059" y="38097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property initializers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5020" y="345827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constructor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321147" y="3558036"/>
            <a:ext cx="1241912" cy="43633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7425369" y="3827604"/>
            <a:ext cx="2783492" cy="16488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5761822" y="2765935"/>
            <a:ext cx="3763198" cy="87700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Круг на основе окружности</a:t>
            </a:r>
          </a:p>
          <a:p>
            <a:r>
              <a:rPr lang="ru-RU" dirty="0"/>
              <a:t>Квадрат на основе прямоугольника</a:t>
            </a:r>
          </a:p>
          <a:p>
            <a:r>
              <a:rPr lang="ru-RU" dirty="0">
                <a:sym typeface="Wingdings" panose="05000000000000000000" pitchFamily="2" charset="2"/>
              </a:rPr>
              <a:t>Прямоугольник на основе квадрата</a:t>
            </a:r>
          </a:p>
          <a:p>
            <a:r>
              <a:rPr lang="ru-RU" dirty="0">
                <a:sym typeface="Wingdings" panose="05000000000000000000" pitchFamily="2" charset="2"/>
              </a:rPr>
              <a:t>Вписанный в прямоугольник эллипс на основе прямоугольника</a:t>
            </a:r>
          </a:p>
          <a:p>
            <a:r>
              <a:rPr lang="ru-RU" dirty="0">
                <a:sym typeface="Wingdings" panose="05000000000000000000" pitchFamily="2" charset="2"/>
              </a:rPr>
              <a:t>Круг на основе точки</a:t>
            </a:r>
          </a:p>
          <a:p>
            <a:r>
              <a:rPr lang="ru-RU" dirty="0">
                <a:sym typeface="Wingdings" panose="05000000000000000000" pitchFamily="2" charset="2"/>
              </a:rPr>
              <a:t>Шкаф на основе предмета мебели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или агрегация?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4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4" y="1438275"/>
            <a:ext cx="7118742" cy="45116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Фрагмент диаграммы классов реального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8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СОЗДАНИЯ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955C36-D7D1-412A-AD40-443ECFA4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849"/>
            <a:ext cx="11925300" cy="2752725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E8D005D5-291A-4453-9D98-B8D2CE05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50" y="5179604"/>
            <a:ext cx="11110320" cy="953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1981 </a:t>
            </a:r>
            <a:r>
              <a:rPr lang="ru-RU" dirty="0"/>
              <a:t>год – год появления ООП (выход </a:t>
            </a:r>
            <a:r>
              <a:rPr lang="en-US" dirty="0" err="1"/>
              <a:t>SmallTalk</a:t>
            </a:r>
            <a:r>
              <a:rPr lang="en-US" dirty="0"/>
              <a:t> </a:t>
            </a:r>
            <a:r>
              <a:rPr lang="ru-RU" dirty="0"/>
              <a:t>в массы)</a:t>
            </a:r>
          </a:p>
          <a:p>
            <a:pPr marL="0" indent="0">
              <a:buNone/>
            </a:pPr>
            <a:r>
              <a:rPr lang="ru-RU" dirty="0"/>
              <a:t>Книга в тему: </a:t>
            </a:r>
            <a:r>
              <a:rPr lang="ru-RU" b="1" dirty="0" err="1"/>
              <a:t>Ф.Брукс</a:t>
            </a:r>
            <a:r>
              <a:rPr lang="ru-RU" b="1" dirty="0"/>
              <a:t> </a:t>
            </a:r>
            <a:r>
              <a:rPr lang="ru-RU" dirty="0"/>
              <a:t>«</a:t>
            </a:r>
            <a:r>
              <a:rPr lang="ru-RU" b="1" dirty="0"/>
              <a:t>Мифический</a:t>
            </a:r>
            <a:r>
              <a:rPr lang="ru-RU" dirty="0"/>
              <a:t> </a:t>
            </a:r>
            <a:r>
              <a:rPr lang="ru-RU" b="1" dirty="0"/>
              <a:t>человеко</a:t>
            </a:r>
            <a:r>
              <a:rPr lang="ru-RU" dirty="0"/>
              <a:t>-</a:t>
            </a:r>
            <a:r>
              <a:rPr lang="ru-RU" b="1" dirty="0"/>
              <a:t>месяц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Всё является объектом;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Каждый объект является экземпляром класса;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Класс определяет поведение объекта;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Классы организованы в иерархию наследования;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Каждый объект обладает независимой памятью;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Вычисления производятся путём взаимодействия между объектами.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Шесть принципов Алана </a:t>
            </a:r>
            <a:r>
              <a:rPr lang="ru-RU" dirty="0" err="1"/>
              <a:t>Кэя</a:t>
            </a:r>
            <a:endParaRPr lang="ru-RU" dirty="0"/>
          </a:p>
        </p:txBody>
      </p:sp>
      <p:pic>
        <p:nvPicPr>
          <p:cNvPr id="16" name="Picture 2" descr="Alan Kay2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2772" y="1188720"/>
            <a:ext cx="1687512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9599841" y="3352997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Alan Curtis Kay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45525" y="3799588"/>
            <a:ext cx="21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Author of Smalltalk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9870" y="4076587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Founder of OOP</a:t>
            </a:r>
          </a:p>
        </p:txBody>
      </p:sp>
    </p:spTree>
    <p:extLst>
      <p:ext uri="{BB962C8B-B14F-4D97-AF65-F5344CB8AC3E}">
        <p14:creationId xmlns:p14="http://schemas.microsoft.com/office/powerpoint/2010/main" val="64003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1. Всё является объектом</a:t>
            </a:r>
            <a:endParaRPr lang="ru-RU" dirty="0"/>
          </a:p>
        </p:txBody>
      </p:sp>
      <p:sp>
        <p:nvSpPr>
          <p:cNvPr id="18" name="Content Placeholder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Любая сущность может быть описана в виде законченного объекта;</a:t>
            </a:r>
          </a:p>
          <a:p>
            <a:r>
              <a:rPr lang="ru-RU"/>
              <a:t>Набор свойств определяется исходя из потребностей приложения.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7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2. Каждый объект является экземпляром класса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Класс выражает общие свойства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32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3. Класс определяет поведение объекта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Поведение, или функциональность объекта задаётся в классе;</a:t>
            </a:r>
          </a:p>
          <a:p>
            <a:r>
              <a:rPr lang="ru-RU"/>
              <a:t>Все объекты, являющиеся экземплярами одного и того же класса, могут выполнять одни и те же действия.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65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4. Классы организованы в иерархию наследования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Иерархия представляет собой единую древовидную структуру с общим корнем;</a:t>
            </a:r>
          </a:p>
          <a:p>
            <a:r>
              <a:rPr lang="ru-RU"/>
              <a:t>Память и поведение, связанные с экземплярами определённого класса, автоматически доступны любому классу, расположенному ниже в иерархическом дереве.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0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5. Каждый объект обладает независимой памятью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Память объекта состоит из других объектов;</a:t>
            </a:r>
          </a:p>
          <a:p>
            <a:r>
              <a:rPr lang="ru-RU"/>
              <a:t>Вложенные (агрегированные) объекты не имеют доступа к память основного (агрегата).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90640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12275</TotalTime>
  <Words>2269</Words>
  <Application>Microsoft Office PowerPoint</Application>
  <PresentationFormat>Широкоэкранный</PresentationFormat>
  <Paragraphs>226</Paragraphs>
  <Slides>28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ПРЕДПОСЫЛКИ СОЗДАНИЯ</vt:lpstr>
      <vt:lpstr>Шесть принципов Алана Кэя</vt:lpstr>
      <vt:lpstr>1. Всё является объектом</vt:lpstr>
      <vt:lpstr>2. Каждый объект является экземпляром класса</vt:lpstr>
      <vt:lpstr>3. Класс определяет поведение объекта</vt:lpstr>
      <vt:lpstr>4. Классы организованы в иерархию наследования</vt:lpstr>
      <vt:lpstr>5. Каждый объект обладает независимой памятью</vt:lpstr>
      <vt:lpstr>6. Вычисления осуществляются путём взаимодействия между объектами</vt:lpstr>
      <vt:lpstr>Концепции ООП</vt:lpstr>
      <vt:lpstr>Абстракция (abstraction)</vt:lpstr>
      <vt:lpstr>Наследование (inheritance)</vt:lpstr>
      <vt:lpstr>Правила наследования</vt:lpstr>
      <vt:lpstr>Пример наследования</vt:lpstr>
      <vt:lpstr>Пример наследования</vt:lpstr>
      <vt:lpstr>Смысл наследования</vt:lpstr>
      <vt:lpstr>Совместимость ссылок при наследовании</vt:lpstr>
      <vt:lpstr>Приведение типа</vt:lpstr>
      <vt:lpstr>Проверка типа</vt:lpstr>
      <vt:lpstr>Упаковка и распаковка</vt:lpstr>
      <vt:lpstr>Действия при упаковке/распаковке</vt:lpstr>
      <vt:lpstr>Типичные сценарии возникновения упаковки</vt:lpstr>
      <vt:lpstr>Агрегация</vt:lpstr>
      <vt:lpstr>Пример агрегации</vt:lpstr>
      <vt:lpstr>Наследование или агрегация?</vt:lpstr>
      <vt:lpstr>Фрагмент диаграммы классов реального проекта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Dmitry Vereskun</dc:creator>
  <cp:lastModifiedBy>Anton Pudikov</cp:lastModifiedBy>
  <cp:revision>351</cp:revision>
  <cp:lastPrinted>2015-07-29T15:20:55Z</cp:lastPrinted>
  <dcterms:created xsi:type="dcterms:W3CDTF">2015-06-23T10:29:18Z</dcterms:created>
  <dcterms:modified xsi:type="dcterms:W3CDTF">2020-05-27T16:31:10Z</dcterms:modified>
</cp:coreProperties>
</file>