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notesMasterIdLst>
    <p:notesMasterId r:id="rId23"/>
  </p:notesMasterIdLst>
  <p:handoutMasterIdLst>
    <p:handoutMasterId r:id="rId24"/>
  </p:handoutMasterIdLst>
  <p:sldIdLst>
    <p:sldId id="401" r:id="rId3"/>
    <p:sldId id="415" r:id="rId4"/>
    <p:sldId id="404" r:id="rId5"/>
    <p:sldId id="405" r:id="rId6"/>
    <p:sldId id="416" r:id="rId7"/>
    <p:sldId id="419" r:id="rId8"/>
    <p:sldId id="417" r:id="rId9"/>
    <p:sldId id="418" r:id="rId10"/>
    <p:sldId id="420" r:id="rId11"/>
    <p:sldId id="406" r:id="rId12"/>
    <p:sldId id="407" r:id="rId13"/>
    <p:sldId id="409" r:id="rId14"/>
    <p:sldId id="410" r:id="rId15"/>
    <p:sldId id="411" r:id="rId16"/>
    <p:sldId id="412" r:id="rId17"/>
    <p:sldId id="414" r:id="rId18"/>
    <p:sldId id="421" r:id="rId19"/>
    <p:sldId id="422" r:id="rId20"/>
    <p:sldId id="423" r:id="rId21"/>
    <p:sldId id="277" r:id="rId22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64547"/>
    <a:srgbClr val="232323"/>
    <a:srgbClr val="2E2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75406" autoAdjust="0"/>
  </p:normalViewPr>
  <p:slideViewPr>
    <p:cSldViewPr snapToGrid="0">
      <p:cViewPr varScale="1">
        <p:scale>
          <a:sx n="86" d="100"/>
          <a:sy n="86" d="100"/>
        </p:scale>
        <p:origin x="156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20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6D691-7D92-46A8-9FC7-2933B4D37BA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12F4C-51DD-4F3E-8BCF-33D77791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1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58265-EB08-4DF7-A82A-6AFB52D83FB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838"/>
            <a:ext cx="789940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D87D-C1CF-4466-9601-59552356D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8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65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 п.1: Не пишите на </a:t>
            </a:r>
            <a:r>
              <a:rPr lang="en-US" dirty="0"/>
              <a:t>UI</a:t>
            </a:r>
            <a:r>
              <a:rPr lang="ru-RU" dirty="0"/>
              <a:t> код, знающий обо всём.</a:t>
            </a:r>
          </a:p>
          <a:p>
            <a:r>
              <a:rPr lang="ru-RU" dirty="0"/>
              <a:t>По п.2: Не знаете — выпускайте.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 п.3: Не выводите пользователю подробные сообщения «что у вас упало».</a:t>
            </a:r>
          </a:p>
          <a:p>
            <a:endParaRPr lang="ru-RU" dirty="0"/>
          </a:p>
          <a:p>
            <a:r>
              <a:rPr lang="ru-RU" dirty="0"/>
              <a:t>Пример 1. </a:t>
            </a:r>
          </a:p>
          <a:p>
            <a:r>
              <a:rPr lang="ru-RU" dirty="0"/>
              <a:t>Открываем</a:t>
            </a:r>
            <a:r>
              <a:rPr lang="ru-RU" baseline="0" dirty="0"/>
              <a:t> файл и читаем из него строки.  Пусть файл открыть не удалось (</a:t>
            </a:r>
            <a:r>
              <a:rPr lang="ru-RU" baseline="0" dirty="0" err="1"/>
              <a:t>залочен</a:t>
            </a:r>
            <a:r>
              <a:rPr lang="ru-RU" baseline="0" dirty="0"/>
              <a:t> </a:t>
            </a:r>
            <a:r>
              <a:rPr lang="ru-RU" baseline="0" dirty="0" err="1"/>
              <a:t>админом</a:t>
            </a:r>
            <a:r>
              <a:rPr lang="ru-RU" baseline="0" dirty="0"/>
              <a:t>, например). Надо оповестить пользователя и спросить у него, что делать дальше. Т.е. исключение обрабатывается явно на </a:t>
            </a:r>
            <a:r>
              <a:rPr lang="en-US" baseline="0" dirty="0"/>
              <a:t>UI</a:t>
            </a:r>
            <a:r>
              <a:rPr lang="ru-RU" baseline="0" dirty="0"/>
              <a:t>.</a:t>
            </a:r>
          </a:p>
          <a:p>
            <a:pPr marL="228600" indent="-228600">
              <a:buNone/>
            </a:pPr>
            <a:endParaRPr lang="ru-RU" baseline="0" dirty="0"/>
          </a:p>
          <a:p>
            <a:pPr marL="228600" indent="-228600">
              <a:buNone/>
            </a:pPr>
            <a:r>
              <a:rPr lang="ru-RU" baseline="0" dirty="0"/>
              <a:t>Пример 2. </a:t>
            </a:r>
          </a:p>
          <a:p>
            <a:pPr marL="228600" indent="-228600">
              <a:buNone/>
            </a:pPr>
            <a:r>
              <a:rPr lang="ru-RU" baseline="0" dirty="0"/>
              <a:t>Читаем данные с заведомо СБОЙНОГО диска (например, программа восстановления данных). При невозможности чтения данные надо заменять каким-либо шаблоном (например нулями). Эти сведения надо записать в лог, после чего можно продолжить работу. Т.е. </a:t>
            </a:r>
            <a:r>
              <a:rPr lang="en-US" baseline="0" dirty="0"/>
              <a:t>DAL</a:t>
            </a:r>
            <a:r>
              <a:rPr lang="ru-RU" baseline="0" dirty="0"/>
              <a:t> знает, что делать, и он же за всё отвечает, не выпуская сообщения наверх.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24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Почему важно перехватывать конкретные исключения? Почему нельзя сделать перехват одного глобального </a:t>
            </a:r>
            <a:r>
              <a:rPr lang="en-US" dirty="0"/>
              <a:t>Exception</a:t>
            </a:r>
            <a:r>
              <a:rPr lang="ru-RU" dirty="0"/>
              <a:t>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45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создании собственного исключения крайне желательно реализовать</a:t>
            </a:r>
            <a:r>
              <a:rPr lang="ru-RU" baseline="0" dirty="0"/>
              <a:t> первые три конструктора.</a:t>
            </a:r>
          </a:p>
          <a:p>
            <a:endParaRPr lang="ru-RU" baseline="0" dirty="0"/>
          </a:p>
          <a:p>
            <a:r>
              <a:rPr lang="ru-RU" baseline="0" dirty="0"/>
              <a:t>ДЕМОНСТРАЦИЯ: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CriticalException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• •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P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ermissionException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• •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ConnectionException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 fontAlgn="ctr">
              <a:buFont typeface="Wingdings" panose="05000000000000000000" pitchFamily="2" charset="2"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NormalException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 fontAlgn="ctr">
              <a:buFont typeface="Wingdings" panose="05000000000000000000" pitchFamily="2" charset="2"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• •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W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rongDataException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32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Сценарии обработки исключений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 and continue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Обработали и продолжили работу. Имеет смысл только если мы точно знаем, что нужно делать в этой ситуации.  Пример: есть два канала получения информации. Если основной недоступен и произошло исключение, система автоматом переключается на запасной.</a:t>
            </a:r>
            <a:endParaRPr lang="en-US" dirty="0">
              <a:effectLst/>
            </a:endParaRPr>
          </a:p>
          <a:p>
            <a:pPr rtl="0" fontAlgn="ctr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exception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Залогировали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Логирование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исключений должно быть всегда, так как без них очень часто нельзя разобраться, что же произошло. Чтобы не засорять лог, должно быть несколько уровней критичности исключений и, в зависимости от текущих настроек, в лог должно писаться либо все, либо только с уровнем критичности не ниже заданного. Настройка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идет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конфиге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Очень хорошее средство ведения логов -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Log4Net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(надо разобраться с ним и привести какие-нибудь примеры).</a:t>
            </a:r>
            <a:endParaRPr lang="en-US" dirty="0">
              <a:effectLst/>
            </a:endParaRPr>
          </a:p>
          <a:p>
            <a:pPr rtl="0" fontAlgn="ctr"/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original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обработки исключение генерируется заново, чтобы его можно было обработать на более высоком уровне. Пример: на середине загрузки данных из файла произошла ошибка. Надо откатить уже сделанные изменения (это делается там же, где и происходила загрузка) и выдать пользователю сообщение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этим должен заняться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UI).</a:t>
            </a:r>
            <a:endParaRPr lang="en-US" dirty="0">
              <a:effectLst/>
            </a:endParaRPr>
          </a:p>
          <a:p>
            <a:pPr rtl="0" fontAlgn="ctr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 and throw.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Исключение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обертывается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более понятное, обычно собственное, 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передается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выше. Например, если сообщение об ошибке выводится пользователю, то нет смысла загружать его техническими подробностями о точном месте, где именно в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запросе произошла ошибка. Т.е., поймали,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залогировали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на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передали уже просто сообщение о том, что произошла ошибка доступа к базе данных.</a:t>
            </a:r>
            <a:endParaRPr lang="en-US" dirty="0">
              <a:effectLst/>
            </a:endParaRPr>
          </a:p>
          <a:p>
            <a:pPr rtl="0" fontAlgn="ctr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 and throw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принципе, то же самое, что и предыдущее. Только по соображениям безопасности исключение не показывается наружу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сервис обрабатывает исключение,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логирует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его, а на клиент уже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идет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сообщение, не содержащее технических подробностей сервиса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2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24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17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36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7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Преимущества:</a:t>
            </a:r>
          </a:p>
          <a:p>
            <a:pPr marL="228600" indent="-228600">
              <a:buAutoNum type="arabicPeriod"/>
            </a:pPr>
            <a:r>
              <a:rPr lang="ru-RU" dirty="0"/>
              <a:t>Простота</a:t>
            </a:r>
          </a:p>
          <a:p>
            <a:pPr marL="228600" indent="-228600">
              <a:buAutoNum type="arabicPeriod"/>
            </a:pPr>
            <a:r>
              <a:rPr lang="ru-RU" dirty="0"/>
              <a:t>Скорость работы</a:t>
            </a:r>
          </a:p>
          <a:p>
            <a:r>
              <a:rPr lang="ru-RU" dirty="0"/>
              <a:t>Недостатки:</a:t>
            </a:r>
          </a:p>
          <a:p>
            <a:pPr marL="228600" indent="-228600">
              <a:buAutoNum type="arabicPeriod"/>
            </a:pPr>
            <a:r>
              <a:rPr lang="ru-RU" dirty="0"/>
              <a:t>У разных функций диапазоны</a:t>
            </a:r>
            <a:r>
              <a:rPr lang="ru-RU" baseline="0" dirty="0"/>
              <a:t> кодов ошибок могут перекрываться.</a:t>
            </a:r>
          </a:p>
          <a:p>
            <a:pPr marL="228600" indent="-228600">
              <a:buAutoNum type="arabicPeriod"/>
            </a:pPr>
            <a:r>
              <a:rPr lang="ru-RU" baseline="0" dirty="0"/>
              <a:t>Очень много проблем при вложенных функциях, когда каждая из них может обнаружить ошибку.</a:t>
            </a:r>
          </a:p>
          <a:p>
            <a:pPr marL="228600" indent="-228600">
              <a:buAutoNum type="arabicPeriod"/>
            </a:pPr>
            <a:r>
              <a:rPr lang="ru-RU" baseline="0" dirty="0"/>
              <a:t>Небольшие проблемы, если функция должна что-то возвращать.</a:t>
            </a:r>
          </a:p>
          <a:p>
            <a:pPr marL="228600" indent="-228600">
              <a:buAutoNum type="arabicPeriod"/>
            </a:pPr>
            <a:r>
              <a:rPr lang="ru-RU" baseline="0" dirty="0"/>
              <a:t>Коды ошибок позволяют программисту проигнорировать факт своего появления и продолжить выполнение дальше. Часто с уже неправильными данными.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0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Кроме</a:t>
            </a:r>
            <a:r>
              <a:rPr lang="ru-RU" baseline="0" dirty="0"/>
              <a:t> этого, иногда глобальность файлов с кодами ошибок впечатляет… Пример файла </a:t>
            </a:r>
            <a:r>
              <a:rPr lang="en-US" baseline="0" dirty="0" err="1"/>
              <a:t>errors.h</a:t>
            </a:r>
            <a:r>
              <a:rPr lang="ru-RU" baseline="0" dirty="0"/>
              <a:t> с кодами ошибок </a:t>
            </a:r>
            <a:r>
              <a:rPr lang="en-US" baseline="0" dirty="0"/>
              <a:t>windows</a:t>
            </a:r>
            <a:r>
              <a:rPr lang="ru-RU" baseline="0" dirty="0"/>
              <a:t>. Справедливости ради, их не 4000, а всего лишь более 800 (диапазоны идут с разрывами), но это уже достаточно много.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85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95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96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50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11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79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следствие, от кодов ошибок решили хотя бы частично отойти, заменив их на генерацию</a:t>
            </a:r>
            <a:r>
              <a:rPr lang="ru-RU" baseline="0" dirty="0"/>
              <a:t> специальных объектов, которые нужно перехватывать, и которые могут содержать в себе существенно больше информации, чем просто целое число.</a:t>
            </a:r>
          </a:p>
          <a:p>
            <a:endParaRPr lang="ru-RU" baseline="0" dirty="0"/>
          </a:p>
          <a:p>
            <a:r>
              <a:rPr lang="ru-RU" dirty="0"/>
              <a:t>Преимущества:</a:t>
            </a:r>
          </a:p>
          <a:p>
            <a:pPr marL="228600" indent="-228600">
              <a:buAutoNum type="arabicPeriod"/>
            </a:pPr>
            <a:r>
              <a:rPr lang="ru-RU" dirty="0"/>
              <a:t>Можно</a:t>
            </a:r>
            <a:r>
              <a:rPr lang="ru-RU" baseline="0" dirty="0"/>
              <a:t> создать этот объект таким, каким мы хотим его видеть. Уже стандартные классы обработки исключений обладают достаточно развернутым функционалом, а еще никто не мешает писать собственные классы.</a:t>
            </a:r>
          </a:p>
          <a:p>
            <a:endParaRPr lang="ru-RU" dirty="0"/>
          </a:p>
          <a:p>
            <a:r>
              <a:rPr lang="ru-RU" dirty="0"/>
              <a:t>Недостатки:</a:t>
            </a:r>
          </a:p>
          <a:p>
            <a:pPr marL="228600" indent="-228600">
              <a:buAutoNum type="arabicPeriod"/>
            </a:pPr>
            <a:r>
              <a:rPr lang="ru-RU" dirty="0"/>
              <a:t>Медленно. В смысле, очень медленно.</a:t>
            </a:r>
          </a:p>
          <a:p>
            <a:pPr marL="228600" indent="-228600">
              <a:buAutoNum type="arabicPeriod"/>
            </a:pPr>
            <a:r>
              <a:rPr lang="ru-RU" dirty="0"/>
              <a:t>Далеко не всегда работа с исключениями идет правильно.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64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3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>
                <a:latin typeface="Trebuchet MS" panose="020B0603020202020204" pitchFamily="34" charset="0"/>
              </a:defRPr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419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767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800088" indent="-3429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1068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8482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arg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800088" indent="-3429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5100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1454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0754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1765343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5934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158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164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cap="all" spc="-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cap="sm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011017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319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85302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4931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763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6956713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 cap="sm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75592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5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221320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51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006" y="1058269"/>
            <a:ext cx="10385988" cy="2387600"/>
          </a:xfrm>
          <a:prstGeom prst="rect">
            <a:avLst/>
          </a:prstGeom>
        </p:spPr>
        <p:txBody>
          <a:bodyPr anchor="t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006" y="3687496"/>
            <a:ext cx="10385988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55E0FA-2B8C-4471-A27C-8012C1886DB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BABA8C-6B13-433A-816E-6672240FA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05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>
                <a:latin typeface="+mn-lt"/>
              </a:defRPr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970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75" r:id="rId4"/>
    <p:sldLayoutId id="2147483676" r:id="rId5"/>
    <p:sldLayoutId id="2147483680" r:id="rId6"/>
    <p:sldLayoutId id="2147483710" r:id="rId7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2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74320" tIns="34290" rIns="68580" bIns="34290" rtlCol="0" anchor="ctr" anchorCtr="0">
            <a:normAutofit/>
          </a:bodyPr>
          <a:lstStyle/>
          <a:p>
            <a:pPr marL="0" lvl="0" indent="0" algn="l">
              <a:spcBef>
                <a:spcPct val="20000"/>
              </a:spcBef>
              <a:buFont typeface="Arial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454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708" r:id="rId5"/>
    <p:sldLayoutId id="2147483690" r:id="rId6"/>
    <p:sldLayoutId id="2147483713" r:id="rId7"/>
    <p:sldLayoutId id="2147483691" r:id="rId8"/>
    <p:sldLayoutId id="2147483701" r:id="rId9"/>
    <p:sldLayoutId id="2147483693" r:id="rId10"/>
    <p:sldLayoutId id="2147483694" r:id="rId11"/>
    <p:sldLayoutId id="2147483695" r:id="rId12"/>
    <p:sldLayoutId id="2147483696" r:id="rId13"/>
    <p:sldLayoutId id="2147483699" r:id="rId14"/>
    <p:sldLayoutId id="2147483700" r:id="rId15"/>
  </p:sldLayoutIdLst>
  <p:txStyles>
    <p:titleStyle>
      <a:lvl1pPr algn="l" defTabSz="457189" rtl="0" eaLnBrk="1" latinLnBrk="0" hangingPunct="1">
        <a:spcBef>
          <a:spcPct val="0"/>
        </a:spcBef>
        <a:buNone/>
        <a:defRPr lang="en-US" sz="2667" kern="1200" cap="all" baseline="0" smtClean="0">
          <a:solidFill>
            <a:schemeClr val="tx1"/>
          </a:solidFill>
          <a:latin typeface="Arial Black"/>
          <a:ea typeface="+mn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54962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7628351" cy="5122844"/>
          </a:xfrm>
          <a:prstGeom prst="rect">
            <a:avLst/>
          </a:prstGeom>
          <a:solidFill>
            <a:srgbClr val="4645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351" y="-1"/>
            <a:ext cx="4590239" cy="6885359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13361" y="1281960"/>
            <a:ext cx="6940876" cy="1078757"/>
          </a:xfrm>
          <a:noFill/>
        </p:spPr>
        <p:txBody>
          <a:bodyPr anchor="ctr"/>
          <a:lstStyle/>
          <a:p>
            <a:r>
              <a:rPr lang="en-US" sz="8000" dirty="0">
                <a:latin typeface="Oswald Regular" panose="02000503000000000000" pitchFamily="2" charset="-52"/>
              </a:rPr>
              <a:t>.NET ADVANCED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80534" y="5417868"/>
            <a:ext cx="6121515" cy="356572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Oswald Regular" panose="02000503000000000000" pitchFamily="2" charset="-52"/>
              </a:rPr>
              <a:t>External Training .NET/Web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880532" y="5885614"/>
            <a:ext cx="4866216" cy="373063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Oswald Regular" panose="02000503000000000000" pitchFamily="2" charset="-52"/>
              </a:rPr>
              <a:t>EPAM Saratov · </a:t>
            </a:r>
            <a:r>
              <a:rPr lang="ru-RU" dirty="0">
                <a:solidFill>
                  <a:srgbClr val="464547"/>
                </a:solidFill>
                <a:latin typeface="Oswald Regular" panose="02000503000000000000" pitchFamily="2" charset="-52"/>
              </a:rPr>
              <a:t>2020</a:t>
            </a:r>
            <a:endParaRPr lang="en-US" dirty="0">
              <a:solidFill>
                <a:srgbClr val="464547"/>
              </a:solidFill>
              <a:latin typeface="Oswald Regular" panose="02000503000000000000" pitchFamily="2" charset="-52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13361" y="3177458"/>
            <a:ext cx="6800240" cy="902106"/>
          </a:xfrm>
          <a:prstGeom prst="rect">
            <a:avLst/>
          </a:prstGeom>
          <a:noFill/>
        </p:spPr>
        <p:txBody>
          <a:bodyPr wrap="square" lIns="68580" tIns="34290" rIns="68580" bIns="34290" anchor="ctr">
            <a:spAutoFit/>
          </a:bodyPr>
          <a:lstStyle>
            <a:lvl1pPr marL="0" indent="0" algn="l" defTabSz="457189" rtl="0" eaLnBrk="1" latinLnBrk="0" hangingPunct="1">
              <a:lnSpc>
                <a:spcPct val="80000"/>
              </a:lnSpc>
              <a:spcBef>
                <a:spcPts val="0"/>
              </a:spcBef>
              <a:buFont typeface="Arial"/>
              <a:buNone/>
              <a:defRPr sz="5467" kern="1200" cap="all" spc="-200" baseline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cap="small" dirty="0">
                <a:latin typeface="Oswald Regular" panose="02000503000000000000" pitchFamily="2" charset="-52"/>
              </a:rPr>
              <a:t>EXCEPTIONS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4175" y="4871231"/>
            <a:ext cx="7200000" cy="11016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214175" y="4867709"/>
            <a:ext cx="1893405" cy="11721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125313" y="452915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600" dirty="0">
                <a:solidFill>
                  <a:schemeClr val="bg1"/>
                </a:solidFill>
                <a:latin typeface="Oswald Regular" panose="02000503000000000000" pitchFamily="2" charset="-52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0389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Специальный объект исключения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3471" y="1863307"/>
            <a:ext cx="8371708" cy="366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4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075" y="1627187"/>
            <a:ext cx="6286500" cy="41338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Работа с исключениями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0451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Генерируйте исключения там, где вы можете обнаружить проблему.</a:t>
            </a:r>
          </a:p>
          <a:p>
            <a:pPr lvl="0"/>
            <a:r>
              <a:rPr lang="ru-RU" dirty="0"/>
              <a:t>Перехватывайте исключения там, где вы знаете, как их обработать</a:t>
            </a:r>
            <a:r>
              <a:rPr lang="en-US" dirty="0"/>
              <a:t> </a:t>
            </a:r>
            <a:r>
              <a:rPr lang="ru-RU" dirty="0"/>
              <a:t>либо пробросить дальше.</a:t>
            </a:r>
          </a:p>
          <a:p>
            <a:pPr lvl="0"/>
            <a:r>
              <a:rPr lang="ru-RU" dirty="0"/>
              <a:t>На уровне </a:t>
            </a:r>
            <a:r>
              <a:rPr lang="en-US" dirty="0"/>
              <a:t>UI </a:t>
            </a:r>
            <a:r>
              <a:rPr lang="ru-RU" dirty="0"/>
              <a:t>всегда перехватывайте все </a:t>
            </a:r>
            <a:r>
              <a:rPr lang="ru-RU" dirty="0" err="1"/>
              <a:t>неотловленные</a:t>
            </a:r>
            <a:r>
              <a:rPr lang="ru-RU" dirty="0"/>
              <a:t> исключения.</a:t>
            </a:r>
          </a:p>
          <a:p>
            <a:pPr lvl="0"/>
            <a:r>
              <a:rPr lang="ru-RU" dirty="0"/>
              <a:t>Не используйте исключения, если можно без этого обойтись.</a:t>
            </a:r>
            <a:endParaRPr lang="en-US" dirty="0"/>
          </a:p>
          <a:p>
            <a:pPr lvl="0"/>
            <a:r>
              <a:rPr lang="ru-RU" dirty="0"/>
              <a:t>Используйте, если без этого обойтись нельзя!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Правила работы с исключениями</a:t>
            </a:r>
            <a:endParaRPr lang="ru-RU" dirty="0"/>
          </a:p>
        </p:txBody>
      </p:sp>
      <p:pic>
        <p:nvPicPr>
          <p:cNvPr id="7" name="Picture 2" descr="C:\Users\Александр Кузнецов\Pictures\Для СГУ\unknown_exception_300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77293" y="4106173"/>
            <a:ext cx="1379537" cy="1390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733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717155"/>
              </p:ext>
            </p:extLst>
          </p:nvPr>
        </p:nvGraphicFramePr>
        <p:xfrm>
          <a:off x="469900" y="1438275"/>
          <a:ext cx="11117827" cy="492976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762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5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036">
                <a:tc>
                  <a:txBody>
                    <a:bodyPr/>
                    <a:lstStyle/>
                    <a:p>
                      <a:r>
                        <a:rPr lang="ru-RU" sz="1800" dirty="0"/>
                        <a:t>Имя</a:t>
                      </a:r>
                    </a:p>
                  </a:txBody>
                  <a:tcPr marL="118799" marR="118799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Действие</a:t>
                      </a:r>
                    </a:p>
                  </a:txBody>
                  <a:tcPr marL="118799" marR="1187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953"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ArithmeticException</a:t>
                      </a:r>
                      <a:endParaRPr lang="ru-RU" sz="1800" b="0" dirty="0">
                        <a:latin typeface="PT Mono" panose="02060509020205020204" pitchFamily="49" charset="-52"/>
                        <a:ea typeface="PT Mono" panose="02060509020205020204" pitchFamily="49" charset="-52"/>
                      </a:endParaRPr>
                    </a:p>
                  </a:txBody>
                  <a:tcPr marL="118799" marR="118799"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/>
                        <a:t>Ошибка в арифметических операциях, или преобразованиях.</a:t>
                      </a:r>
                      <a:endParaRPr lang="ru-RU" sz="1800" dirty="0"/>
                    </a:p>
                  </a:txBody>
                  <a:tcPr marL="118799" marR="1187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0953"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ArrayTypeMismatchException</a:t>
                      </a:r>
                      <a:endParaRPr lang="ru-RU" sz="1800" b="0" dirty="0">
                        <a:latin typeface="PT Mono" panose="02060509020205020204" pitchFamily="49" charset="-52"/>
                        <a:ea typeface="PT Mono" panose="02060509020205020204" pitchFamily="49" charset="-52"/>
                      </a:endParaRPr>
                    </a:p>
                  </a:txBody>
                  <a:tcPr marL="118799" marR="118799"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/>
                        <a:t>Попытка сохранения в массиве элемента несовместимого типа.</a:t>
                      </a:r>
                      <a:endParaRPr lang="ru-RU" sz="1800" dirty="0"/>
                    </a:p>
                  </a:txBody>
                  <a:tcPr marL="118799" marR="1187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036"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DivideByZeroException</a:t>
                      </a:r>
                      <a:endParaRPr lang="ru-RU" sz="1800" b="0" dirty="0">
                        <a:latin typeface="PT Mono" panose="02060509020205020204" pitchFamily="49" charset="-52"/>
                        <a:ea typeface="PT Mono" panose="02060509020205020204" pitchFamily="49" charset="-52"/>
                      </a:endParaRPr>
                    </a:p>
                  </a:txBody>
                  <a:tcPr marL="118799" marR="118799"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/>
                        <a:t>Попытка деления на ноль.</a:t>
                      </a:r>
                      <a:endParaRPr lang="ru-RU" sz="1800" dirty="0"/>
                    </a:p>
                  </a:txBody>
                  <a:tcPr marL="118799" marR="11879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814"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FormatException</a:t>
                      </a:r>
                      <a:endParaRPr lang="ru-RU" sz="1800" b="0" dirty="0">
                        <a:latin typeface="PT Mono" panose="02060509020205020204" pitchFamily="49" charset="-52"/>
                        <a:ea typeface="PT Mono" panose="02060509020205020204" pitchFamily="49" charset="-52"/>
                      </a:endParaRPr>
                    </a:p>
                  </a:txBody>
                  <a:tcPr marL="118799" marR="118799"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/>
                        <a:t>Попытка передать в метод аргумент неверного формата.</a:t>
                      </a:r>
                      <a:endParaRPr lang="ru-RU" sz="1800" dirty="0"/>
                    </a:p>
                  </a:txBody>
                  <a:tcPr marL="118799" marR="11879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036"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InvalidCastException</a:t>
                      </a:r>
                      <a:endParaRPr lang="ru-RU" sz="1800" b="0" dirty="0">
                        <a:latin typeface="PT Mono" panose="02060509020205020204" pitchFamily="49" charset="-52"/>
                        <a:ea typeface="PT Mono" panose="02060509020205020204" pitchFamily="49" charset="-52"/>
                      </a:endParaRPr>
                    </a:p>
                  </a:txBody>
                  <a:tcPr marL="118799" marR="118799"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/>
                        <a:t>Ошибка преобразования типа.</a:t>
                      </a:r>
                      <a:endParaRPr lang="ru-RU" sz="1800" dirty="0"/>
                    </a:p>
                  </a:txBody>
                  <a:tcPr marL="118799" marR="11879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4814"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OutOfMemoryException</a:t>
                      </a:r>
                      <a:endParaRPr lang="ru-RU" sz="1800" b="0" dirty="0">
                        <a:latin typeface="PT Mono" panose="02060509020205020204" pitchFamily="49" charset="-52"/>
                        <a:ea typeface="PT Mono" panose="02060509020205020204" pitchFamily="49" charset="-52"/>
                      </a:endParaRPr>
                    </a:p>
                  </a:txBody>
                  <a:tcPr marL="118799" marR="118799"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/>
                        <a:t>Недостаточно памяти для нового объекта.</a:t>
                      </a:r>
                      <a:endParaRPr lang="ru-RU" sz="1800" dirty="0"/>
                    </a:p>
                  </a:txBody>
                  <a:tcPr marL="118799" marR="11879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0953"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OverflowException</a:t>
                      </a:r>
                      <a:endParaRPr lang="ru-RU" sz="1800" b="0" dirty="0">
                        <a:latin typeface="PT Mono" panose="02060509020205020204" pitchFamily="49" charset="-52"/>
                        <a:ea typeface="PT Mono" panose="02060509020205020204" pitchFamily="49" charset="-52"/>
                      </a:endParaRPr>
                    </a:p>
                  </a:txBody>
                  <a:tcPr marL="118799" marR="118799"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/>
                        <a:t>Переполнение при выполнении арифметических операций.</a:t>
                      </a:r>
                      <a:endParaRPr lang="ru-RU" sz="1800" dirty="0"/>
                    </a:p>
                  </a:txBody>
                  <a:tcPr marL="118799" marR="11879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Примеры исключений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777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364" y="1438275"/>
            <a:ext cx="5123921" cy="4511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Блок </a:t>
            </a:r>
            <a:r>
              <a:rPr lang="en-US"/>
              <a:t>finally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04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7732" y="1438275"/>
            <a:ext cx="7963186" cy="4511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исключений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93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Обработать и продолжить работу 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Handle and continue)</a:t>
            </a:r>
            <a:endParaRPr lang="ru-RU" dirty="0"/>
          </a:p>
          <a:p>
            <a:r>
              <a:rPr lang="ru-RU" dirty="0"/>
              <a:t>Запротоколировать исключение и …</a:t>
            </a:r>
            <a:endParaRPr lang="en-US" dirty="0"/>
          </a:p>
          <a:p>
            <a:pPr lvl="1"/>
            <a:r>
              <a:rPr lang="ru-RU" dirty="0"/>
              <a:t>Повторно сгенерировать оригинал</a:t>
            </a:r>
            <a:r>
              <a:rPr lang="en-US" dirty="0"/>
              <a:t> (</a:t>
            </a:r>
            <a:r>
              <a:rPr lang="en-US" dirty="0" err="1"/>
              <a:t>Rethrow</a:t>
            </a:r>
            <a:r>
              <a:rPr lang="en-US" dirty="0"/>
              <a:t> original)</a:t>
            </a:r>
          </a:p>
          <a:p>
            <a:pPr lvl="1"/>
            <a:r>
              <a:rPr lang="ru-RU" dirty="0"/>
              <a:t>Обернуть и сгенерировать</a:t>
            </a:r>
            <a:r>
              <a:rPr lang="en-US" dirty="0"/>
              <a:t> (Wrap and throw)</a:t>
            </a:r>
          </a:p>
          <a:p>
            <a:pPr lvl="1"/>
            <a:r>
              <a:rPr lang="ru-RU" dirty="0"/>
              <a:t>Заменить и сгенерировать</a:t>
            </a:r>
            <a:r>
              <a:rPr lang="en-US" dirty="0"/>
              <a:t> (Replace and throw)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Сценарии обработки исключений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71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Логирование – запись данных о работе программы.</a:t>
            </a:r>
          </a:p>
          <a:p>
            <a:r>
              <a:rPr lang="en-US" dirty="0" err="1"/>
              <a:t>Console.WriteLine</a:t>
            </a:r>
            <a:r>
              <a:rPr lang="en-US" dirty="0"/>
              <a:t>() – </a:t>
            </a:r>
            <a:r>
              <a:rPr lang="ru-RU" dirty="0"/>
              <a:t>уже логирование. </a:t>
            </a:r>
          </a:p>
          <a:p>
            <a:pPr lvl="1"/>
            <a:r>
              <a:rPr lang="ru-RU" dirty="0"/>
              <a:t>А если консоль недоступна? </a:t>
            </a:r>
          </a:p>
          <a:p>
            <a:pPr lvl="1"/>
            <a:r>
              <a:rPr lang="ru-RU" dirty="0"/>
              <a:t>А могу ли я посмотреть старые </a:t>
            </a:r>
            <a:r>
              <a:rPr lang="ru-RU" dirty="0" err="1"/>
              <a:t>логи</a:t>
            </a:r>
            <a:r>
              <a:rPr lang="ru-RU" dirty="0"/>
              <a:t>?</a:t>
            </a:r>
          </a:p>
          <a:p>
            <a:pPr lvl="1"/>
            <a:r>
              <a:rPr lang="ru-RU" dirty="0"/>
              <a:t>…</a:t>
            </a:r>
          </a:p>
          <a:p>
            <a:r>
              <a:rPr lang="ru-RU" dirty="0"/>
              <a:t>Логирование в файл</a:t>
            </a:r>
            <a:endParaRPr lang="en-US" dirty="0"/>
          </a:p>
          <a:p>
            <a:pPr lvl="1"/>
            <a:r>
              <a:rPr lang="ru-RU" dirty="0"/>
              <a:t>Классы и методы – поговорим позже.</a:t>
            </a:r>
          </a:p>
          <a:p>
            <a:pPr lvl="1"/>
            <a:r>
              <a:rPr lang="ru-RU" dirty="0"/>
              <a:t>Формат – собственный, </a:t>
            </a:r>
            <a:r>
              <a:rPr lang="en-US" dirty="0"/>
              <a:t>XML, JSON </a:t>
            </a:r>
            <a:r>
              <a:rPr lang="ru-RU" dirty="0"/>
              <a:t>и т.д.</a:t>
            </a:r>
          </a:p>
          <a:p>
            <a:r>
              <a:rPr lang="ru-RU" dirty="0"/>
              <a:t>Трассировка - получение информационных сообщений во время выполнения.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ЛОГИРОВАНИЕ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B40A90-5915-4B26-8F3B-414C642A7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096" y="1439864"/>
            <a:ext cx="2307997" cy="230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47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ЛОГИРОВАНИЕ</a:t>
            </a:r>
            <a:endParaRPr lang="en-US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46C6689E-2955-462F-BEFA-A13B13926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780701"/>
              </p:ext>
            </p:extLst>
          </p:nvPr>
        </p:nvGraphicFramePr>
        <p:xfrm>
          <a:off x="1048075" y="1092854"/>
          <a:ext cx="10095850" cy="4565833"/>
        </p:xfrm>
        <a:graphic>
          <a:graphicData uri="http://schemas.openxmlformats.org/drawingml/2006/table">
            <a:tbl>
              <a:tblPr/>
              <a:tblGrid>
                <a:gridCol w="5047925">
                  <a:extLst>
                    <a:ext uri="{9D8B030D-6E8A-4147-A177-3AD203B41FA5}">
                      <a16:colId xmlns:a16="http://schemas.microsoft.com/office/drawing/2014/main" val="25300395"/>
                    </a:ext>
                  </a:extLst>
                </a:gridCol>
                <a:gridCol w="5047925">
                  <a:extLst>
                    <a:ext uri="{9D8B030D-6E8A-4147-A177-3AD203B41FA5}">
                      <a16:colId xmlns:a16="http://schemas.microsoft.com/office/drawing/2014/main" val="1382058292"/>
                    </a:ext>
                  </a:extLst>
                </a:gridCol>
              </a:tblGrid>
              <a:tr h="360976">
                <a:tc>
                  <a:txBody>
                    <a:bodyPr/>
                    <a:lstStyle/>
                    <a:p>
                      <a:r>
                        <a:rPr lang="ru-RU" sz="1600" dirty="0"/>
                        <a:t>Плюсы</a:t>
                      </a:r>
                      <a:endParaRPr lang="en-US" sz="1600" dirty="0"/>
                    </a:p>
                    <a:p>
                      <a:endParaRPr lang="ru-RU" sz="1600" dirty="0"/>
                    </a:p>
                  </a:txBody>
                  <a:tcPr marL="87790" marR="87790" marT="43895" marB="438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Минусы</a:t>
                      </a:r>
                    </a:p>
                  </a:txBody>
                  <a:tcPr marL="87790" marR="87790" marT="43895" marB="438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651319"/>
                  </a:ext>
                </a:extLst>
              </a:tr>
              <a:tr h="63416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Есть возможность проследить выполнение алгоритма без отладки</a:t>
                      </a:r>
                    </a:p>
                  </a:txBody>
                  <a:tcPr marL="87790" marR="87790" marT="43895" marB="438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Приходится писать код трассировки</a:t>
                      </a:r>
                    </a:p>
                  </a:txBody>
                  <a:tcPr marL="87790" marR="87790" marT="43895" marB="438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770625"/>
                  </a:ext>
                </a:extLst>
              </a:tr>
              <a:tr h="63416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В </a:t>
                      </a:r>
                      <a:r>
                        <a:rPr lang="ru-RU" sz="1600" dirty="0" err="1"/>
                        <a:t>production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логи</a:t>
                      </a:r>
                      <a:r>
                        <a:rPr lang="ru-RU" sz="1600" dirty="0"/>
                        <a:t> будут собирать иногда нужные данные</a:t>
                      </a:r>
                    </a:p>
                  </a:txBody>
                  <a:tcPr marL="87790" marR="87790" marT="43895" marB="438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В </a:t>
                      </a:r>
                      <a:r>
                        <a:rPr lang="ru-RU" sz="1600" dirty="0" err="1"/>
                        <a:t>production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логи</a:t>
                      </a:r>
                      <a:r>
                        <a:rPr lang="ru-RU" sz="1600" dirty="0"/>
                        <a:t> будут собирать иногда ненужные данные</a:t>
                      </a:r>
                    </a:p>
                  </a:txBody>
                  <a:tcPr marL="87790" marR="87790" marT="43895" marB="438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858140"/>
                  </a:ext>
                </a:extLst>
              </a:tr>
              <a:tr h="90734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Время на отладку сокращается, т.к. вы часто запускаете код и тут же видите результаты его выполнения (всё как на ладони)</a:t>
                      </a:r>
                    </a:p>
                  </a:txBody>
                  <a:tcPr marL="87790" marR="87790" marT="43895" marB="438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Нужно подчищать за собой. Это иногда приводит к повторному написанию кода трассировки</a:t>
                      </a:r>
                    </a:p>
                  </a:txBody>
                  <a:tcPr marL="87790" marR="87790" marT="43895" marB="438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683978"/>
                  </a:ext>
                </a:extLst>
              </a:tr>
              <a:tr h="90734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Коллеги могут прослеживать выполнение алгоритма по логам</a:t>
                      </a:r>
                    </a:p>
                  </a:txBody>
                  <a:tcPr marL="87790" marR="87790" marT="43895" marB="438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Коллегам приходится смотреть не только на сам алгоритм, но и на трассировку его выполнения</a:t>
                      </a:r>
                    </a:p>
                  </a:txBody>
                  <a:tcPr marL="87790" marR="87790" marT="43895" marB="438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230591"/>
                  </a:ext>
                </a:extLst>
              </a:tr>
              <a:tr h="90734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Логирование — единственный способ отладки недетерминированных сценариев (например, многопоточность или сеть)</a:t>
                      </a:r>
                    </a:p>
                  </a:txBody>
                  <a:tcPr marL="87790" marR="87790" marT="43895" marB="438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В </a:t>
                      </a:r>
                      <a:r>
                        <a:rPr lang="ru-RU" sz="1600" dirty="0" err="1"/>
                        <a:t>production</a:t>
                      </a:r>
                      <a:r>
                        <a:rPr lang="ru-RU" sz="1600" dirty="0"/>
                        <a:t> уменьшается производительность из-за операций I/O и CPU</a:t>
                      </a:r>
                    </a:p>
                  </a:txBody>
                  <a:tcPr marL="87790" marR="87790" marT="43895" marB="438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546241"/>
                  </a:ext>
                </a:extLst>
              </a:tr>
            </a:tbl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6D87D45-0C7B-4CEE-8B49-ED4B2A2499C0}"/>
              </a:ext>
            </a:extLst>
          </p:cNvPr>
          <p:cNvSpPr/>
          <p:nvPr/>
        </p:nvSpPr>
        <p:spPr>
          <a:xfrm>
            <a:off x="1048075" y="5819141"/>
            <a:ext cx="5070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https://habr.com/ru/post/354962/</a:t>
            </a:r>
            <a:r>
              <a:rPr lang="en-US" dirty="0"/>
              <a:t> - </a:t>
            </a:r>
            <a:r>
              <a:rPr lang="ru-RU" dirty="0"/>
              <a:t>копирайт</a:t>
            </a:r>
          </a:p>
        </p:txBody>
      </p:sp>
    </p:spTree>
    <p:extLst>
      <p:ext uri="{BB962C8B-B14F-4D97-AF65-F5344CB8AC3E}">
        <p14:creationId xmlns:p14="http://schemas.microsoft.com/office/powerpoint/2010/main" val="1311228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NLOG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BF9225-0919-4D27-BFE4-AC24E8B7E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690" y="1130803"/>
            <a:ext cx="2143125" cy="214312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1CEAB04-576A-4F17-8EB3-8987CACC8CD7}"/>
              </a:ext>
            </a:extLst>
          </p:cNvPr>
          <p:cNvSpPr/>
          <p:nvPr/>
        </p:nvSpPr>
        <p:spPr>
          <a:xfrm>
            <a:off x="876185" y="1805154"/>
            <a:ext cx="28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https://nlog-project.org/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4B5DE5-7126-4559-B60C-7B3A8311B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185" y="3179454"/>
            <a:ext cx="11119104" cy="4511040"/>
          </a:xfrm>
        </p:spPr>
        <p:txBody>
          <a:bodyPr/>
          <a:lstStyle/>
          <a:p>
            <a:r>
              <a:rPr lang="en-US" dirty="0"/>
              <a:t>Open Source</a:t>
            </a:r>
            <a:endParaRPr lang="ru-RU" dirty="0"/>
          </a:p>
          <a:p>
            <a:r>
              <a:rPr lang="ru-RU" dirty="0"/>
              <a:t>Поддержка фильтров</a:t>
            </a:r>
          </a:p>
          <a:p>
            <a:r>
              <a:rPr lang="ru-RU" dirty="0"/>
              <a:t>Конфигурация с помощью файлов</a:t>
            </a:r>
          </a:p>
          <a:p>
            <a:r>
              <a:rPr lang="ru-RU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6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Ошибка и код ошибки</a:t>
            </a:r>
          </a:p>
          <a:p>
            <a:r>
              <a:rPr lang="ru-RU" dirty="0"/>
              <a:t>Понятие исключительной ситуации</a:t>
            </a:r>
          </a:p>
          <a:p>
            <a:r>
              <a:rPr lang="ru-RU" dirty="0"/>
              <a:t>Методы обработки исключений</a:t>
            </a:r>
          </a:p>
          <a:p>
            <a:r>
              <a:rPr lang="ru-RU" dirty="0"/>
              <a:t>Иерархия исключений</a:t>
            </a:r>
          </a:p>
          <a:p>
            <a:r>
              <a:rPr lang="ru-RU" dirty="0"/>
              <a:t>Примеры</a:t>
            </a:r>
          </a:p>
          <a:p>
            <a:r>
              <a:rPr lang="ru-RU" dirty="0"/>
              <a:t>Логирование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38" y="1846818"/>
            <a:ext cx="5584825" cy="369776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План занятия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46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091809" y="5013523"/>
            <a:ext cx="5857706" cy="1285677"/>
          </a:xfrm>
          <a:solidFill>
            <a:srgbClr val="2E2D2F"/>
          </a:solidFill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Oswald Regular" panose="02000503000000000000" pitchFamily="2" charset="-52"/>
              </a:rPr>
              <a:t>Thanks for attention!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5016" y="5013523"/>
            <a:ext cx="1640994" cy="164099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1" y="5528529"/>
            <a:ext cx="1629287" cy="610983"/>
          </a:xfrm>
        </p:spPr>
      </p:pic>
      <p:sp>
        <p:nvSpPr>
          <p:cNvPr id="1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091808" y="6300425"/>
            <a:ext cx="5857707" cy="356572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2E2D2F"/>
                </a:solidFill>
                <a:latin typeface="Oswald Regular" panose="02000503000000000000" pitchFamily="2" charset="-52"/>
              </a:rPr>
              <a:t>ANTON PUDIKOV, Saratov, Russia</a:t>
            </a:r>
          </a:p>
        </p:txBody>
      </p:sp>
    </p:spTree>
    <p:extLst>
      <p:ext uri="{BB962C8B-B14F-4D97-AF65-F5344CB8AC3E}">
        <p14:creationId xmlns:p14="http://schemas.microsoft.com/office/powerpoint/2010/main" val="178128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кода ошибки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013" y="3092203"/>
            <a:ext cx="5583237" cy="1206995"/>
          </a:xfrm>
          <a:prstGeom prst="rect">
            <a:avLst/>
          </a:prstGeom>
        </p:spPr>
      </p:pic>
      <p:pic>
        <p:nvPicPr>
          <p:cNvPr id="10" name="Content Placeholder 9" descr="Screen Clipping"/>
          <p:cNvPicPr>
            <a:picLocks noGrp="1" noChangeAspect="1"/>
          </p:cNvPicPr>
          <p:nvPr>
            <p:ph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663" y="2333435"/>
            <a:ext cx="4115374" cy="272453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21386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741" y="1451852"/>
            <a:ext cx="5125168" cy="448452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файла </a:t>
            </a:r>
            <a:r>
              <a:rPr lang="en-US"/>
              <a:t>errors.h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842849" y="5938266"/>
            <a:ext cx="990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71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Способы обработки исключительной ситуации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709998-575A-4724-8C10-14BE42B4E9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71" y="1734962"/>
            <a:ext cx="1583168" cy="1583168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6548B79-31A4-407C-A8CD-F327194F0F85}"/>
              </a:ext>
            </a:extLst>
          </p:cNvPr>
          <p:cNvSpPr/>
          <p:nvPr/>
        </p:nvSpPr>
        <p:spPr>
          <a:xfrm>
            <a:off x="1059671" y="4379019"/>
            <a:ext cx="74710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Divide(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(b == 0)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 / b;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3436DEA-7C1D-4D7F-B564-F7853C978CD1}"/>
              </a:ext>
            </a:extLst>
          </p:cNvPr>
          <p:cNvSpPr/>
          <p:nvPr/>
        </p:nvSpPr>
        <p:spPr>
          <a:xfrm>
            <a:off x="6817112" y="3840409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Divide(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try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 / b;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catch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2CA0800-A161-4981-8393-E4707F9F51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78" y="1648110"/>
            <a:ext cx="1476589" cy="147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0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ПОДОЖДИТЕ кА…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6548B79-31A4-407C-A8CD-F327194F0F85}"/>
              </a:ext>
            </a:extLst>
          </p:cNvPr>
          <p:cNvSpPr/>
          <p:nvPr/>
        </p:nvSpPr>
        <p:spPr>
          <a:xfrm>
            <a:off x="602471" y="4159225"/>
            <a:ext cx="74710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Divide(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(b == 0)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 / b;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4420B61-4AF3-4B53-8B23-981CEDBC13C7}"/>
              </a:ext>
            </a:extLst>
          </p:cNvPr>
          <p:cNvSpPr/>
          <p:nvPr/>
        </p:nvSpPr>
        <p:spPr>
          <a:xfrm>
            <a:off x="6854283" y="4159225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EPSILON = 0.0000001d;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Divide(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Math.Abs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(b) &lt; EPSILON)</a:t>
            </a:r>
          </a:p>
          <a:p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 / b;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E66AB4-1654-46FF-B0F9-2C5139900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71" y="1329379"/>
            <a:ext cx="6843016" cy="2410539"/>
          </a:xfrm>
          <a:prstGeom prst="rect">
            <a:avLst/>
          </a:prstGeom>
        </p:spPr>
      </p:pic>
      <p:sp>
        <p:nvSpPr>
          <p:cNvPr id="5" name="Стрелка: влево-вправо 4">
            <a:extLst>
              <a:ext uri="{FF2B5EF4-FFF2-40B4-BE49-F238E27FC236}">
                <a16:creationId xmlns:a16="http://schemas.microsoft.com/office/drawing/2014/main" id="{128AC3A3-4B27-4D87-BA05-E51ACD127028}"/>
              </a:ext>
            </a:extLst>
          </p:cNvPr>
          <p:cNvSpPr/>
          <p:nvPr/>
        </p:nvSpPr>
        <p:spPr>
          <a:xfrm>
            <a:off x="5337718" y="4914934"/>
            <a:ext cx="1260088" cy="588731"/>
          </a:xfrm>
          <a:prstGeom prst="leftRightArrow">
            <a:avLst/>
          </a:prstGeom>
          <a:solidFill>
            <a:srgbClr val="00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26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НЕБОЛЬШАЯ АНАЛОГИЯ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709998-575A-4724-8C10-14BE42B4E9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07" y="1734962"/>
            <a:ext cx="932400" cy="9324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2CA0800-A161-4981-8393-E4707F9F51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300" y="1648110"/>
            <a:ext cx="833793" cy="833793"/>
          </a:xfrm>
          <a:prstGeom prst="rect">
            <a:avLst/>
          </a:prstGeom>
        </p:spPr>
      </p:pic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6F423604-670A-48F4-8E5E-26A374CD3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8810" y="1920421"/>
            <a:ext cx="2839928" cy="561482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ПРЕДУСМОТРЕТЬ</a:t>
            </a:r>
          </a:p>
        </p:txBody>
      </p:sp>
      <p:sp>
        <p:nvSpPr>
          <p:cNvPr id="9" name="Содержимое 2">
            <a:extLst>
              <a:ext uri="{FF2B5EF4-FFF2-40B4-BE49-F238E27FC236}">
                <a16:creationId xmlns:a16="http://schemas.microsoft.com/office/drawing/2014/main" id="{285D651D-CE56-4034-B8D3-3B3AD57F87F6}"/>
              </a:ext>
            </a:extLst>
          </p:cNvPr>
          <p:cNvSpPr txBox="1">
            <a:spLocks/>
          </p:cNvSpPr>
          <p:nvPr/>
        </p:nvSpPr>
        <p:spPr>
          <a:xfrm>
            <a:off x="7313262" y="1920421"/>
            <a:ext cx="2839928" cy="5614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8" indent="-285750" algn="l" defTabSz="457189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r>
              <a:rPr lang="ru-RU" b="1" dirty="0"/>
              <a:t>ОБРАБОТАТЬ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FC7DB1CA-8FCF-4250-8A51-2AEA93425414}"/>
              </a:ext>
            </a:extLst>
          </p:cNvPr>
          <p:cNvGrpSpPr/>
          <p:nvPr/>
        </p:nvGrpSpPr>
        <p:grpSpPr>
          <a:xfrm>
            <a:off x="1344227" y="3053648"/>
            <a:ext cx="3123284" cy="2079611"/>
            <a:chOff x="1013818" y="3161054"/>
            <a:chExt cx="3896673" cy="2594565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4F575F59-DB2C-46EB-90BA-447ED61AC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9307" y="3469924"/>
              <a:ext cx="2285695" cy="2285695"/>
            </a:xfrm>
            <a:prstGeom prst="rect">
              <a:avLst/>
            </a:prstGeom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BCE927B0-B740-4BB2-9862-D6BA6AE08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8774" y="3161054"/>
              <a:ext cx="1451717" cy="1451717"/>
            </a:xfrm>
            <a:prstGeom prst="rect">
              <a:avLst/>
            </a:prstGeom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106F0DCE-F172-40BB-8D3D-A9D9F6961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818" y="3161054"/>
              <a:ext cx="1451717" cy="1451717"/>
            </a:xfrm>
            <a:prstGeom prst="rect">
              <a:avLst/>
            </a:prstGeom>
          </p:spPr>
        </p:pic>
      </p:grpSp>
      <p:sp>
        <p:nvSpPr>
          <p:cNvPr id="19" name="Содержимое 2">
            <a:extLst>
              <a:ext uri="{FF2B5EF4-FFF2-40B4-BE49-F238E27FC236}">
                <a16:creationId xmlns:a16="http://schemas.microsoft.com/office/drawing/2014/main" id="{001867CC-44A9-43AE-99CA-5CA92893B5C1}"/>
              </a:ext>
            </a:extLst>
          </p:cNvPr>
          <p:cNvSpPr txBox="1">
            <a:spLocks/>
          </p:cNvSpPr>
          <p:nvPr/>
        </p:nvSpPr>
        <p:spPr>
          <a:xfrm>
            <a:off x="724334" y="5474877"/>
            <a:ext cx="4368056" cy="86360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8" indent="-285750" algn="l" defTabSz="457189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sz="1800" b="1" dirty="0"/>
              <a:t>КАЖДЫЙ ДЕНЬ ОБХОДИМ РАЙОН ДЛЯ ПРОФИЛАКТИКИ</a:t>
            </a:r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6B6E0F5-7EDE-4668-9B26-10F7C671EF15}"/>
              </a:ext>
            </a:extLst>
          </p:cNvPr>
          <p:cNvGrpSpPr/>
          <p:nvPr/>
        </p:nvGrpSpPr>
        <p:grpSpPr>
          <a:xfrm>
            <a:off x="8181809" y="3053648"/>
            <a:ext cx="3123284" cy="2079611"/>
            <a:chOff x="1013818" y="3161054"/>
            <a:chExt cx="3896673" cy="2594565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EE801B8-AFFF-458F-9692-9E15C5132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9307" y="3469924"/>
              <a:ext cx="2285695" cy="2285695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7964968B-9450-483F-BDC9-C0ED4D782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8774" y="3161054"/>
              <a:ext cx="1451717" cy="1451717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D6C5C981-E8BC-4DC1-93D9-712F9F16B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818" y="3161054"/>
              <a:ext cx="1451717" cy="1451717"/>
            </a:xfrm>
            <a:prstGeom prst="rect">
              <a:avLst/>
            </a:prstGeom>
          </p:spPr>
        </p:pic>
      </p:grpSp>
      <p:sp>
        <p:nvSpPr>
          <p:cNvPr id="25" name="Содержимое 2">
            <a:extLst>
              <a:ext uri="{FF2B5EF4-FFF2-40B4-BE49-F238E27FC236}">
                <a16:creationId xmlns:a16="http://schemas.microsoft.com/office/drawing/2014/main" id="{3F549B82-5A0E-4142-BE2B-9CB91D234CD2}"/>
              </a:ext>
            </a:extLst>
          </p:cNvPr>
          <p:cNvSpPr txBox="1">
            <a:spLocks/>
          </p:cNvSpPr>
          <p:nvPr/>
        </p:nvSpPr>
        <p:spPr>
          <a:xfrm>
            <a:off x="7559423" y="5380826"/>
            <a:ext cx="4368056" cy="86360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8" indent="-285750" algn="l" defTabSz="457189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sz="1800" b="1" dirty="0"/>
              <a:t>ВЫЕЗЖАЕМ, КОГДА ЧТО-ТО СЛУЧИЛОСЬ</a:t>
            </a:r>
          </a:p>
        </p:txBody>
      </p:sp>
    </p:spTree>
    <p:extLst>
      <p:ext uri="{BB962C8B-B14F-4D97-AF65-F5344CB8AC3E}">
        <p14:creationId xmlns:p14="http://schemas.microsoft.com/office/powerpoint/2010/main" val="133950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ЕСТЬ ТРЕТИЙ ПУТЬ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DACF7AC-AB1E-4023-B93D-1B3DCD3DD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044" y="1714303"/>
            <a:ext cx="4123094" cy="3649434"/>
          </a:xfrm>
          <a:prstGeom prst="rect">
            <a:avLst/>
          </a:prstGeom>
        </p:spPr>
      </p:pic>
      <p:sp>
        <p:nvSpPr>
          <p:cNvPr id="26" name="Содержимое 2">
            <a:extLst>
              <a:ext uri="{FF2B5EF4-FFF2-40B4-BE49-F238E27FC236}">
                <a16:creationId xmlns:a16="http://schemas.microsoft.com/office/drawing/2014/main" id="{F24C61C3-C54A-4D6A-91A0-A1D90F401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989" y="1820059"/>
            <a:ext cx="4228176" cy="9323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/>
              <a:t>ШУЧУ, НЕТ ТАКОГО ПУТИ</a:t>
            </a:r>
          </a:p>
        </p:txBody>
      </p:sp>
      <p:sp>
        <p:nvSpPr>
          <p:cNvPr id="27" name="Содержимое 2">
            <a:extLst>
              <a:ext uri="{FF2B5EF4-FFF2-40B4-BE49-F238E27FC236}">
                <a16:creationId xmlns:a16="http://schemas.microsoft.com/office/drawing/2014/main" id="{A1E764AC-C4B1-4984-B0C8-7D1D91807939}"/>
              </a:ext>
            </a:extLst>
          </p:cNvPr>
          <p:cNvSpPr txBox="1">
            <a:spLocks/>
          </p:cNvSpPr>
          <p:nvPr/>
        </p:nvSpPr>
        <p:spPr>
          <a:xfrm>
            <a:off x="945989" y="3685478"/>
            <a:ext cx="6068128" cy="167825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8" indent="-285750" algn="l" defTabSz="457189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dirty="0"/>
              <a:t>ПОЛЬЗОВАТЕЛЬ </a:t>
            </a:r>
            <a:r>
              <a:rPr lang="ru-RU" b="1" u="sng" dirty="0"/>
              <a:t>НИКОГДА</a:t>
            </a:r>
            <a:r>
              <a:rPr lang="ru-RU" dirty="0"/>
              <a:t> НЕ ДОЛЖЕН ВИДЕТЬ ОШИБОК ИЛИ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321834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МОЖНО ПРОБРОСИТЬ ВЫШЕ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93F15A5-8914-4280-9DCA-F9D8E9CB0672}"/>
              </a:ext>
            </a:extLst>
          </p:cNvPr>
          <p:cNvSpPr/>
          <p:nvPr/>
        </p:nvSpPr>
        <p:spPr>
          <a:xfrm>
            <a:off x="1018478" y="3429000"/>
            <a:ext cx="969784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Divide(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 / b;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ArgumentOutOfRangeException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"Second argument cannot be zero!"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D456FD-4A84-49EE-81AF-FAC46DBE5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976" y="932400"/>
            <a:ext cx="4081346" cy="408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03082"/>
      </p:ext>
    </p:extLst>
  </p:cSld>
  <p:clrMapOvr>
    <a:masterClrMapping/>
  </p:clrMapOvr>
</p:sld>
</file>

<file path=ppt/theme/theme1.xml><?xml version="1.0" encoding="utf-8"?>
<a:theme xmlns:a="http://schemas.openxmlformats.org/drawingml/2006/main" name="EPAM_General_No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PAM_General_With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EPAM_PPT_General_Template_20150223</Template>
  <TotalTime>10353</TotalTime>
  <Words>1359</Words>
  <Application>Microsoft Office PowerPoint</Application>
  <PresentationFormat>Широкоэкранный</PresentationFormat>
  <Paragraphs>191</Paragraphs>
  <Slides>20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30" baseType="lpstr">
      <vt:lpstr>Arial</vt:lpstr>
      <vt:lpstr>Arial Black</vt:lpstr>
      <vt:lpstr>Calibri</vt:lpstr>
      <vt:lpstr>Consolas</vt:lpstr>
      <vt:lpstr>Oswald Regular</vt:lpstr>
      <vt:lpstr>PT Mono</vt:lpstr>
      <vt:lpstr>Trebuchet MS</vt:lpstr>
      <vt:lpstr>Wingdings</vt:lpstr>
      <vt:lpstr>EPAM_General_No_Header</vt:lpstr>
      <vt:lpstr>EPAM_General_With_Header</vt:lpstr>
      <vt:lpstr>Презентация PowerPoint</vt:lpstr>
      <vt:lpstr>План занятия</vt:lpstr>
      <vt:lpstr>Использование кода ошибки</vt:lpstr>
      <vt:lpstr>Пример файла errors.h</vt:lpstr>
      <vt:lpstr>Способы обработки исключительной ситуации</vt:lpstr>
      <vt:lpstr>ПОДОЖДИТЕ кА…</vt:lpstr>
      <vt:lpstr>НЕБОЛЬШАЯ АНАЛОГИЯ</vt:lpstr>
      <vt:lpstr>ЕСТЬ ТРЕТИЙ ПУТЬ</vt:lpstr>
      <vt:lpstr>А МОЖНО ПРОБРОСИТЬ ВЫШЕ</vt:lpstr>
      <vt:lpstr>Специальный объект исключения</vt:lpstr>
      <vt:lpstr>Работа с исключениями</vt:lpstr>
      <vt:lpstr>Правила работы с исключениями</vt:lpstr>
      <vt:lpstr>Примеры исключений</vt:lpstr>
      <vt:lpstr>Блок finally</vt:lpstr>
      <vt:lpstr>Иерархия исключений</vt:lpstr>
      <vt:lpstr>Сценарии обработки исключений</vt:lpstr>
      <vt:lpstr>ЛОГИРОВАНИЕ</vt:lpstr>
      <vt:lpstr>ЛОГИРОВАНИЕ</vt:lpstr>
      <vt:lpstr>NLOG</vt:lpstr>
      <vt:lpstr>Презентация PowerPoint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 Model</dc:title>
  <dc:creator>Dmitry Vereskun</dc:creator>
  <cp:lastModifiedBy>Anton Pudikov</cp:lastModifiedBy>
  <cp:revision>289</cp:revision>
  <cp:lastPrinted>2015-07-29T15:20:55Z</cp:lastPrinted>
  <dcterms:created xsi:type="dcterms:W3CDTF">2015-06-23T10:29:18Z</dcterms:created>
  <dcterms:modified xsi:type="dcterms:W3CDTF">2020-06-22T19:25:28Z</dcterms:modified>
</cp:coreProperties>
</file>