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42"/>
  </p:notesMasterIdLst>
  <p:handoutMasterIdLst>
    <p:handoutMasterId r:id="rId43"/>
  </p:handoutMasterIdLst>
  <p:sldIdLst>
    <p:sldId id="401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277" r:id="rId41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</a:t>
            </a:r>
            <a:r>
              <a:rPr lang="ru-RU" baseline="0" dirty="0"/>
              <a:t> сути, м</a:t>
            </a:r>
            <a:r>
              <a:rPr lang="ru-RU" dirty="0"/>
              <a:t>ассив — тоже коллекция, но с неизменным числом объектов</a:t>
            </a:r>
            <a:r>
              <a:rPr lang="ru-RU" baseline="0" dirty="0"/>
              <a:t> в ней.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</a:t>
            </a:r>
            <a:r>
              <a:rPr lang="ru-RU" baseline="0" dirty="0"/>
              <a:t> коллекции реализуют определённый набор этих интерфейсов. Зачастую между обобщёнными и необобщёнными интерфейсами есть отличия в наборе методов/свойств.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Значительно больше методов, чем в </a:t>
            </a:r>
            <a:r>
              <a:rPr lang="en-US" dirty="0" err="1"/>
              <a:t>ICollection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1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8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31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3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качестве элементов перечисления участвуют экземпляры специальной структуры </a:t>
            </a:r>
            <a:r>
              <a:rPr lang="en-US" baseline="0" dirty="0" err="1"/>
              <a:t>DictionaryEntry</a:t>
            </a:r>
            <a:r>
              <a:rPr lang="ru-RU" baseline="0" dirty="0"/>
              <a:t>, содержащей два свойства типа </a:t>
            </a:r>
            <a:r>
              <a:rPr lang="en-US" baseline="0" dirty="0"/>
              <a:t>object: Key </a:t>
            </a:r>
            <a:r>
              <a:rPr lang="ru-RU" baseline="0" dirty="0"/>
              <a:t>и </a:t>
            </a:r>
            <a:r>
              <a:rPr lang="en-US" baseline="0" dirty="0"/>
              <a:t>Value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KeyValuePair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/>
              <a:t>&gt; — </a:t>
            </a:r>
            <a:r>
              <a:rPr lang="ru-RU" dirty="0"/>
              <a:t>обобщённая структура, содержащая ключ типа </a:t>
            </a:r>
            <a:r>
              <a:rPr lang="en-US" dirty="0" err="1"/>
              <a:t>TKey</a:t>
            </a:r>
            <a:r>
              <a:rPr lang="ru-RU" dirty="0"/>
              <a:t> и значение</a:t>
            </a:r>
            <a:r>
              <a:rPr lang="en-US" baseline="0" dirty="0"/>
              <a:t> </a:t>
            </a:r>
            <a:r>
              <a:rPr lang="ru-RU" baseline="0" dirty="0"/>
              <a:t>типа </a:t>
            </a:r>
            <a:r>
              <a:rPr lang="en-US" baseline="0" dirty="0" err="1"/>
              <a:t>TValue</a:t>
            </a:r>
            <a:r>
              <a:rPr lang="en-US" baseline="0" dirty="0"/>
              <a:t>.</a:t>
            </a:r>
            <a:r>
              <a:rPr lang="ru-RU" baseline="0" dirty="0"/>
              <a:t> Является обобщённой заменой </a:t>
            </a:r>
            <a:r>
              <a:rPr lang="en-US" baseline="0" dirty="0" err="1"/>
              <a:t>DictionaryEntry</a:t>
            </a:r>
            <a:r>
              <a:rPr lang="ru-RU" baseline="0" dirty="0"/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базовом проекте </a:t>
            </a:r>
            <a:r>
              <a:rPr lang="en-US" dirty="0"/>
              <a:t>C# </a:t>
            </a:r>
            <a:r>
              <a:rPr lang="ru-RU" dirty="0"/>
              <a:t>уже подключено пространство </a:t>
            </a:r>
            <a:r>
              <a:rPr lang="en-US" dirty="0" err="1"/>
              <a:t>System.Collections.Generic</a:t>
            </a:r>
            <a:r>
              <a:rPr lang="en-US" dirty="0"/>
              <a:t>, </a:t>
            </a:r>
            <a:r>
              <a:rPr lang="ru-RU" dirty="0"/>
              <a:t>но не </a:t>
            </a:r>
            <a:r>
              <a:rPr lang="en-US" dirty="0" err="1"/>
              <a:t>System.Collections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1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также</a:t>
            </a:r>
            <a:r>
              <a:rPr lang="ru-RU" baseline="0" dirty="0"/>
              <a:t> </a:t>
            </a:r>
            <a:r>
              <a:rPr lang="fr-FR" dirty="0" err="1"/>
              <a:t>IReadOnlyList</a:t>
            </a:r>
            <a:r>
              <a:rPr lang="fr-FR" dirty="0"/>
              <a:t>&lt;T&gt;</a:t>
            </a:r>
            <a:r>
              <a:rPr lang="ru-RU" dirty="0"/>
              <a:t> и </a:t>
            </a:r>
            <a:r>
              <a:rPr lang="fr-FR" dirty="0" err="1"/>
              <a:t>IReadOnlyCollection</a:t>
            </a:r>
            <a:r>
              <a:rPr lang="fr-FR" dirty="0"/>
              <a:t>&lt;T&gt;</a:t>
            </a:r>
            <a:r>
              <a:rPr lang="ru-RU" dirty="0"/>
              <a:t>.</a:t>
            </a:r>
            <a:r>
              <a:rPr lang="ru-RU" baseline="0" dirty="0"/>
              <a:t> На данный момент это не принципиально.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7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Сигнатура неполная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6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</a:t>
            </a:r>
            <a:r>
              <a:rPr lang="ru-RU" baseline="0" dirty="0"/>
              <a:t> клике появится второй массив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0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клике появится массив с добавленным</a:t>
            </a:r>
            <a:r>
              <a:rPr lang="ru-RU" baseline="0" dirty="0"/>
              <a:t> элементом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3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8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клике появится второй список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Хеш-таблицы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случае, если необходимо максимально ускорить процесс поиска, прибегают к использованию хеш-таблиц.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логики работы хеш-таблиц лежит понятие хеш-функции, т.е. функции, которая отражает исходный набор данных в другой, более компактный. Самым простым примером использования хеш-функции является контрольная сумма (см. пример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1). В этом примере метод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BasicHash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реализует простейший расчёт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массива – суммирование его элементов. Полученная сумма используется для того, чтобы проверить загруженный из файла массив на предмет возможных сбоев.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Аналогичная логика работы используется при проверке паролей.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Сама хеш-таблица представляет собой набор пар «ключ-значение», где ключом является параметр, по которому рассчитывается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-код, а значением – остальной набор данных. Хеш-таблица может представлять собой как самостоятельную коллекцию, так и являться «надстройкой» над уже существующей коллекцией. Пример хеш-таблицы см в папке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примере создана хеш-таблица фиксированной ёмкости (на 10 элементов), которая в качестве хеш-функции использует код первого символа фамилии человека (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Внимание! Поддерживаются только заглавные русские буквы!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 хеширования требует, чтобы объём памяти, выделяемой для хранения элементов хеш-таблицы, был несколько больше числа реально используемых элементов. В противном случае хеш-таблица по быстродействию ничем не будет отличаться от обычного массива. Алгоритм хеширования, применённый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создании коллекции, отвечающей за работу с хеш-таблицами, требует, чтобы число элементов в коллекции всегда было простым числом. Кроме этого, для оптимальной работы хеш-функции необходимо, чтобы соотношение числа реально используемых элементов к их общему количеству было не больше, чем 0.72.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употребляется</a:t>
            </a:r>
            <a:r>
              <a:rPr lang="ru-RU" baseline="0" dirty="0"/>
              <a:t> </a:t>
            </a:r>
            <a:r>
              <a:rPr lang="ru-RU" dirty="0" err="1"/>
              <a:t>хэширование</a:t>
            </a:r>
            <a:r>
              <a:rPr lang="ru-RU" dirty="0"/>
              <a:t>, через «э».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</a:t>
            </a:r>
            <a:r>
              <a:rPr lang="ru-RU" baseline="0" dirty="0"/>
              <a:t> массивов нет возможности ни вставлять элемент ни добавлять элемент. Любые действия с изменением размера массива происходят через пересоздание массива нужного размера и копирования туда элементов исходного массива.</a:t>
            </a:r>
          </a:p>
          <a:p>
            <a:r>
              <a:rPr lang="ru-RU" baseline="0" dirty="0"/>
              <a:t>Для динамического массива</a:t>
            </a:r>
            <a:r>
              <a:rPr lang="en-US" baseline="0" dirty="0"/>
              <a:t> </a:t>
            </a:r>
            <a:r>
              <a:rPr lang="ru-RU" baseline="0" dirty="0"/>
              <a:t>(массив с запасом) происходит тоже самое, но в скрытой форме. Если количество элементов становится больше чем запас, то выделяется новая память и происходит копирование в неё элементов массива. При этом старый массив становится мусором.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COLLECTIONS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19188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Проверка целостности данных (контрольные суммы);</a:t>
            </a:r>
          </a:p>
          <a:p>
            <a:r>
              <a:rPr lang="ru-RU"/>
              <a:t>Проверка паролей;</a:t>
            </a:r>
          </a:p>
          <a:p>
            <a:r>
              <a:rPr lang="ru-RU"/>
              <a:t>Быстрый поиск данных по ключу</a:t>
            </a:r>
            <a:r>
              <a:rPr lang="en-US"/>
              <a:t>: </a:t>
            </a:r>
            <a:r>
              <a:rPr lang="ru-RU"/>
              <a:t>базы данных, ассоциативные массивы.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хеширования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63" y="1682469"/>
            <a:ext cx="7571130" cy="47670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Контрольные суммы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66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80" y="1010535"/>
            <a:ext cx="8334196" cy="54361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Контрольные суммы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7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61" y="678659"/>
            <a:ext cx="8230678" cy="58583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суммы</a:t>
            </a:r>
          </a:p>
        </p:txBody>
      </p:sp>
    </p:spTree>
    <p:extLst>
      <p:ext uri="{BB962C8B-B14F-4D97-AF65-F5344CB8AC3E}">
        <p14:creationId xmlns:p14="http://schemas.microsoft.com/office/powerpoint/2010/main" val="24086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12" y="1438275"/>
            <a:ext cx="7859625" cy="45116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376344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61" y="1438275"/>
            <a:ext cx="7751127" cy="45116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382365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47380"/>
              </p:ext>
            </p:extLst>
          </p:nvPr>
        </p:nvGraphicFramePr>
        <p:xfrm>
          <a:off x="469900" y="1438275"/>
          <a:ext cx="11399714" cy="4876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5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9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8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Способ хранения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Время доступа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Время поиска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Добавление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Затраты памяти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</a:t>
                      </a:r>
                      <a:r>
                        <a:rPr lang="ru-RU" sz="2000" baseline="0" dirty="0">
                          <a:effectLst/>
                        </a:rPr>
                        <a:t> конец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 произвольную позицию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99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effectLst/>
                        </a:rPr>
                        <a:t>Массив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const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~N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effectLst/>
                        </a:rPr>
                        <a:t>Массив с запасом 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</a:rPr>
                        <a:t>const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~N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const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~N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effectLst/>
                        </a:rPr>
                        <a:t>Ближайшая степень 2, не меньшая, чем </a:t>
                      </a: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effectLst/>
                        </a:rPr>
                        <a:t>Упорядоченный массив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</a:rPr>
                        <a:t>const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~log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(N)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effectLst/>
                        </a:rPr>
                        <a:t>Список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~N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~N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const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</a:rPr>
                        <a:t>const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ru-RU" sz="2000" dirty="0">
                          <a:effectLst/>
                        </a:rPr>
                        <a:t> + </a:t>
                      </a:r>
                      <a:r>
                        <a:rPr lang="en-US" sz="2000" dirty="0">
                          <a:effectLst/>
                        </a:rPr>
                        <a:t>N ×</a:t>
                      </a:r>
                      <a:r>
                        <a:rPr lang="ru-RU" sz="2000" dirty="0">
                          <a:effectLst/>
                        </a:rPr>
                        <a:t> размер ссылки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effectLst/>
                        </a:rPr>
                        <a:t>Хеш-таблица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</a:rPr>
                        <a:t>const</a:t>
                      </a:r>
                      <a:endParaRPr lang="en-US" sz="2000" dirty="0">
                        <a:effectLst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~N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N/A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>
                          <a:effectLst/>
                        </a:rPr>
                        <a:t>Ближайшее простое число, не меньшее, чем степень 2, не меньшая, чем 1.39 </a:t>
                      </a:r>
                      <a:r>
                        <a:rPr lang="en-US" sz="2000" dirty="0">
                          <a:effectLst/>
                        </a:rPr>
                        <a:t>×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N</a:t>
                      </a:r>
                      <a:endParaRPr lang="en-US" sz="20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431" marR="8943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Сравнение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19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Структура данных, обеспечивающая хранение множества однотипных элементов и эффективный доступ к ним.</a:t>
            </a:r>
          </a:p>
          <a:p>
            <a:r>
              <a:rPr lang="ru-RU"/>
              <a:t>Способ добавления, хранения и последующего доступа к элементам зависит от поставленной задачи.</a:t>
            </a:r>
          </a:p>
          <a:p>
            <a:r>
              <a:rPr lang="ru-RU"/>
              <a:t>Существуют различные коллекции, обеспечивающие эффективность в различных классах задач.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Перечисление: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IEnumerable</a:t>
            </a:r>
            <a:r>
              <a:rPr lang="ru-RU" sz="2400" dirty="0"/>
              <a:t> и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IEnumerable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&lt;T&gt;</a:t>
            </a:r>
          </a:p>
          <a:p>
            <a:r>
              <a:rPr lang="ru-RU" sz="2400" dirty="0"/>
              <a:t>Коллекция: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ICollection</a:t>
            </a:r>
            <a:r>
              <a:rPr lang="ru-RU" sz="2400" dirty="0"/>
              <a:t> и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ICollection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&lt;T&gt;</a:t>
            </a:r>
          </a:p>
          <a:p>
            <a:r>
              <a:rPr lang="ru-RU" sz="2400" dirty="0"/>
              <a:t>Список: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IList</a:t>
            </a:r>
            <a:r>
              <a:rPr lang="ru-RU" sz="2400" dirty="0"/>
              <a:t> и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IList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&lt;T&gt;</a:t>
            </a:r>
          </a:p>
          <a:p>
            <a:r>
              <a:rPr lang="ru-RU" sz="2400" dirty="0"/>
              <a:t>Множество: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ISet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&lt;T&gt;</a:t>
            </a:r>
          </a:p>
          <a:p>
            <a:r>
              <a:rPr lang="ru-RU" sz="2400" dirty="0"/>
              <a:t>Словарь: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IDictionary</a:t>
            </a:r>
            <a:r>
              <a:rPr lang="ru-RU" sz="2400" dirty="0"/>
              <a:t> и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IDictionary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TKey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,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TValue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&gt;</a:t>
            </a:r>
            <a:endParaRPr lang="ru-RU" sz="2400" b="1" dirty="0">
              <a:latin typeface="PT Mono" panose="02060509020205020204" pitchFamily="49" charset="-52"/>
              <a:ea typeface="PT Mono" panose="02060509020205020204" pitchFamily="49" charset="-52"/>
              <a:cs typeface="Consolas" panose="020B0609020204030204" pitchFamily="49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Обобщённые интерфейсы располагаются в пространстве имён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System.Collections.Generic</a:t>
            </a:r>
            <a:r>
              <a:rPr lang="en-US" sz="2400" dirty="0"/>
              <a:t>, </a:t>
            </a:r>
            <a:r>
              <a:rPr lang="ru-RU" sz="2400" dirty="0"/>
              <a:t>а необобщённые —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System.Collections</a:t>
            </a:r>
            <a:r>
              <a:rPr lang="en-US" dirty="0"/>
              <a:t>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интерфейсы коллекций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возможность перебирать элементы какой-либо последовательности.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Перечислитель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07" y="2180792"/>
            <a:ext cx="477202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07" y="5110147"/>
            <a:ext cx="5905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  <a:p>
            <a:r>
              <a:rPr lang="ru-RU" dirty="0"/>
              <a:t>Интерфейсы коллекций</a:t>
            </a:r>
          </a:p>
          <a:p>
            <a:r>
              <a:rPr lang="ru-RU" dirty="0"/>
              <a:t>Коллекции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Базовый интерфейс для последовательности элементов.</a:t>
            </a:r>
          </a:p>
          <a:p>
            <a:r>
              <a:rPr lang="ru-RU"/>
              <a:t>Гарантирует возможность их перебора.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Перечисление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88" y="3217699"/>
            <a:ext cx="5410200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88" y="4843641"/>
            <a:ext cx="6438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4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интерфейс для всех коллекций.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82" y="2479963"/>
            <a:ext cx="6800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6235" y="1387909"/>
            <a:ext cx="6993934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Обобщённая коллекция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Обеспечивает доступ по индексу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37" y="1245565"/>
            <a:ext cx="4724400" cy="48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379" y="1518372"/>
            <a:ext cx="7667625" cy="3876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Обобщённый ЛИСТ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0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Содержит набор уникальных элементов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7" y="2068301"/>
            <a:ext cx="8534400" cy="384624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861955" y="6122359"/>
            <a:ext cx="6858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742" y="1512599"/>
            <a:ext cx="6366681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3588182" y="1108199"/>
            <a:ext cx="6858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702" y="1346344"/>
            <a:ext cx="5497235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пар ключ—значение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2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696" y="1377518"/>
            <a:ext cx="8100030" cy="451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Обобщённый словарь пар ключ—значение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Хранят значения в переменных типа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При извлечении элемента требуется выполнять явное приведение типа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При помещении объекта значимого типа автоматически выполняется упаковка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Проблематично контролировать соответствие добавляемых объектов предполагаемому типу.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Необобщённые коллекции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569075"/>
            <a:ext cx="2844800" cy="288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ru-RU" dirty="0"/>
              <a:t>Затраты памяти</a:t>
            </a:r>
          </a:p>
          <a:p>
            <a:pPr lvl="0" algn="l"/>
            <a:r>
              <a:rPr lang="ru-RU" dirty="0"/>
              <a:t>Время произвольного доступа</a:t>
            </a:r>
          </a:p>
          <a:p>
            <a:pPr lvl="0" algn="l"/>
            <a:r>
              <a:rPr lang="ru-RU" dirty="0"/>
              <a:t>Время последовательного доступа</a:t>
            </a:r>
          </a:p>
          <a:p>
            <a:pPr lvl="0" algn="l"/>
            <a:r>
              <a:rPr lang="ru-RU" dirty="0"/>
              <a:t>Скорость поиска</a:t>
            </a:r>
          </a:p>
          <a:p>
            <a:pPr lvl="0" algn="l"/>
            <a:r>
              <a:rPr lang="ru-RU" dirty="0"/>
              <a:t>Скорость упорядочивания</a:t>
            </a:r>
          </a:p>
          <a:p>
            <a:pPr lvl="0" algn="l"/>
            <a:r>
              <a:rPr lang="ru-RU" dirty="0"/>
              <a:t>Скорость добавления/удаления в начало/конец</a:t>
            </a:r>
          </a:p>
          <a:p>
            <a:pPr lvl="0" algn="l"/>
            <a:r>
              <a:rPr lang="ru-RU" dirty="0"/>
              <a:t>Скорость добавления/удаления в произвольной позиции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Критерии оценки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766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Хранят значения в переменных указанного типа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При извлечении элемента приведение типа выполнять не требуется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Объекты значимого типа хранятся в неупакованном виде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Контроль типов осуществляется компилятором.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Обобщённые коллекции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569075"/>
            <a:ext cx="2844800" cy="288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99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не выполнять постоянное приведение типа при чтении элементов.</a:t>
            </a:r>
          </a:p>
          <a:p>
            <a:r>
              <a:rPr lang="ru-RU" dirty="0"/>
              <a:t>Чтобы не упаковывать значимые типы.</a:t>
            </a:r>
          </a:p>
          <a:p>
            <a:r>
              <a:rPr lang="ru-RU" dirty="0"/>
              <a:t>Для дополнительной </a:t>
            </a:r>
            <a:r>
              <a:rPr lang="ru-RU" dirty="0" err="1"/>
              <a:t>типобезопасности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Иначе говоря, в 99% случаев </a:t>
            </a:r>
            <a:r>
              <a:rPr lang="ru-RU" b="1" dirty="0"/>
              <a:t>следует использовать обобщённые коллекции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Зачем использовать обобщённые коллекции?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569075"/>
            <a:ext cx="2844800" cy="288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4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List&lt;T&gt;</a:t>
            </a:r>
            <a:r>
              <a:rPr lang="en-US" sz="2800" dirty="0"/>
              <a:t> — </a:t>
            </a:r>
            <a:r>
              <a:rPr lang="ru-RU" sz="2800" dirty="0"/>
              <a:t>динамический массив</a:t>
            </a:r>
          </a:p>
          <a:p>
            <a:r>
              <a:rPr lang="en-US" sz="28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LinkedList</a:t>
            </a:r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en-US" sz="2800" dirty="0"/>
              <a:t> — </a:t>
            </a:r>
            <a:r>
              <a:rPr lang="ru-RU" sz="2800" dirty="0"/>
              <a:t>двунаправленный связный список</a:t>
            </a:r>
          </a:p>
          <a:p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Queue&lt;T&gt;</a:t>
            </a:r>
            <a:r>
              <a:rPr lang="en-US" sz="2800" dirty="0"/>
              <a:t> — </a:t>
            </a:r>
            <a:r>
              <a:rPr lang="ru-RU" sz="2800" dirty="0"/>
              <a:t>очередь</a:t>
            </a:r>
          </a:p>
          <a:p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Stack&lt;T&gt;</a:t>
            </a:r>
            <a:r>
              <a:rPr lang="en-US" sz="2800" dirty="0"/>
              <a:t> — </a:t>
            </a:r>
            <a:r>
              <a:rPr lang="ru-RU" sz="2800" dirty="0"/>
              <a:t>стек</a:t>
            </a:r>
          </a:p>
          <a:p>
            <a:r>
              <a:rPr lang="en-US" sz="28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HashSet</a:t>
            </a:r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en-US" sz="2800" dirty="0"/>
              <a:t>, </a:t>
            </a:r>
            <a:r>
              <a:rPr lang="en-US" sz="28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SortedSet</a:t>
            </a:r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ru-RU" sz="2800" dirty="0"/>
              <a:t> — множества</a:t>
            </a:r>
          </a:p>
          <a:p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Dictionary&lt;T&gt;</a:t>
            </a:r>
            <a:r>
              <a:rPr lang="en-US" sz="2800" dirty="0"/>
              <a:t>, </a:t>
            </a:r>
            <a:r>
              <a:rPr lang="en-US" sz="28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SortedList</a:t>
            </a:r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en-US" sz="2800" dirty="0"/>
              <a:t>, </a:t>
            </a:r>
            <a:r>
              <a:rPr lang="en-US" sz="28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SortedDictionary</a:t>
            </a:r>
            <a:r>
              <a:rPr lang="en-US" sz="28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  <a:r>
              <a:rPr lang="en-US" sz="2800" dirty="0"/>
              <a:t> — </a:t>
            </a:r>
            <a:r>
              <a:rPr lang="ru-RU" sz="2800" dirty="0"/>
              <a:t>словари пар ключ—значение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обобщённые коллекции языка </a:t>
            </a:r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964817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Динамический массив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73" y="2417618"/>
            <a:ext cx="5181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5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617" y="1439863"/>
            <a:ext cx="7768623" cy="45116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4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Очередь. Реализует принцип </a:t>
            </a:r>
            <a:r>
              <a:rPr lang="en-US" dirty="0"/>
              <a:t>FIFO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8" y="2276159"/>
            <a:ext cx="8401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3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Стек. Реализует принцип </a:t>
            </a:r>
            <a:r>
              <a:rPr lang="en-US" dirty="0"/>
              <a:t>LIFO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Stack&lt;T&gt;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261871"/>
            <a:ext cx="8343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47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&lt;T&gt;,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3" y="2431473"/>
            <a:ext cx="66579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3" y="4107873"/>
            <a:ext cx="67722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5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Словари пар ключ—значение: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Dictionary</a:t>
            </a:r>
            <a:r>
              <a:rPr lang="en-US" dirty="0"/>
              <a:t> — </a:t>
            </a:r>
            <a:r>
              <a:rPr lang="ru-RU" dirty="0"/>
              <a:t>хеш-таблица;</a:t>
            </a:r>
            <a:endParaRPr lang="en-US" dirty="0"/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SortedList</a:t>
            </a:r>
            <a:r>
              <a:rPr lang="en-US" dirty="0"/>
              <a:t> — </a:t>
            </a:r>
            <a:r>
              <a:rPr lang="ru-RU" dirty="0"/>
              <a:t>упорядоченный массив пар ключ—значение;</a:t>
            </a: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SortedDictionary</a:t>
            </a:r>
            <a:r>
              <a:rPr lang="en-US" dirty="0"/>
              <a:t> — </a:t>
            </a:r>
            <a:r>
              <a:rPr lang="ru-RU" dirty="0"/>
              <a:t>бинарное дерево.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Dictionary&lt;T&gt;, </a:t>
            </a:r>
            <a:r>
              <a:rPr lang="en-US" dirty="0" err="1"/>
              <a:t>SortedList</a:t>
            </a:r>
            <a:r>
              <a:rPr lang="en-US" dirty="0"/>
              <a:t>&lt;T&gt;, </a:t>
            </a:r>
            <a:r>
              <a:rPr lang="en-US" dirty="0" err="1"/>
              <a:t>SortedDictionary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396959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ru-RU" dirty="0"/>
              <a:t>Сильные стороны:</a:t>
            </a:r>
          </a:p>
          <a:p>
            <a:pPr lvl="1"/>
            <a:r>
              <a:rPr lang="ru-RU" dirty="0"/>
              <a:t>Память</a:t>
            </a:r>
          </a:p>
          <a:p>
            <a:pPr lvl="1"/>
            <a:r>
              <a:rPr lang="ru-RU" dirty="0"/>
              <a:t>Произвольный доступ</a:t>
            </a:r>
          </a:p>
          <a:p>
            <a:pPr lvl="1"/>
            <a:r>
              <a:rPr lang="ru-RU" dirty="0"/>
              <a:t>Последовательный доступ</a:t>
            </a:r>
          </a:p>
          <a:p>
            <a:endParaRPr lang="ru-RU" dirty="0"/>
          </a:p>
          <a:p>
            <a:r>
              <a:rPr lang="ru-RU" dirty="0"/>
              <a:t>Слабые стороны:</a:t>
            </a:r>
          </a:p>
          <a:p>
            <a:pPr lvl="1"/>
            <a:r>
              <a:rPr lang="ru-RU" dirty="0"/>
              <a:t>Упорядочивание</a:t>
            </a:r>
          </a:p>
          <a:p>
            <a:pPr lvl="1"/>
            <a:r>
              <a:rPr lang="ru-RU" dirty="0"/>
              <a:t>Добавление и удаление элементов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Массив</a:t>
            </a:r>
            <a:endParaRPr lang="ru-R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5" y="1723617"/>
            <a:ext cx="2514600" cy="1135626"/>
          </a:xfrm>
          <a:prstGeom prst="rect">
            <a:avLst/>
          </a:prstGeom>
        </p:spPr>
      </p:pic>
      <p:pic>
        <p:nvPicPr>
          <p:cNvPr id="2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0" y="1724297"/>
            <a:ext cx="449314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ru-RU" dirty="0"/>
              <a:t>Сильные стороны:</a:t>
            </a:r>
          </a:p>
          <a:p>
            <a:pPr lvl="1"/>
            <a:r>
              <a:rPr lang="ru-RU" dirty="0"/>
              <a:t>Произвольный доступ</a:t>
            </a:r>
          </a:p>
          <a:p>
            <a:pPr lvl="1"/>
            <a:r>
              <a:rPr lang="ru-RU" dirty="0"/>
              <a:t>Последовательный доступ</a:t>
            </a:r>
          </a:p>
          <a:p>
            <a:pPr lvl="1"/>
            <a:r>
              <a:rPr lang="ru-RU" dirty="0"/>
              <a:t>Добавление и удаление в конце</a:t>
            </a:r>
          </a:p>
          <a:p>
            <a:endParaRPr lang="ru-RU" dirty="0"/>
          </a:p>
          <a:p>
            <a:r>
              <a:rPr lang="ru-RU" dirty="0"/>
              <a:t>Слабые стороны:</a:t>
            </a:r>
          </a:p>
          <a:p>
            <a:pPr lvl="1"/>
            <a:r>
              <a:rPr lang="ru-RU" dirty="0"/>
              <a:t>Упорядочивание</a:t>
            </a:r>
          </a:p>
          <a:p>
            <a:pPr lvl="1"/>
            <a:r>
              <a:rPr lang="ru-RU" dirty="0"/>
              <a:t>Добавление и удаление в начале</a:t>
            </a:r>
          </a:p>
          <a:p>
            <a:pPr lvl="1"/>
            <a:r>
              <a:rPr lang="ru-RU" dirty="0"/>
              <a:t>Добавление и удаление в произвольной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Динамический массив (массив с запасом</a:t>
            </a:r>
            <a:r>
              <a:rPr lang="en-US"/>
              <a:t>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69" y="1771373"/>
            <a:ext cx="3467872" cy="1818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73" y="1775333"/>
            <a:ext cx="3467872" cy="179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71" y="4232265"/>
            <a:ext cx="3467871" cy="13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ru-RU" dirty="0"/>
              <a:t>Сильные стороны:</a:t>
            </a:r>
          </a:p>
          <a:p>
            <a:pPr lvl="1"/>
            <a:r>
              <a:rPr lang="ru-RU" dirty="0"/>
              <a:t>Произвольный доступ</a:t>
            </a:r>
          </a:p>
          <a:p>
            <a:pPr lvl="1"/>
            <a:r>
              <a:rPr lang="ru-RU" dirty="0"/>
              <a:t>Последовательный доступ</a:t>
            </a:r>
          </a:p>
          <a:p>
            <a:pPr lvl="1"/>
            <a:r>
              <a:rPr lang="ru-RU" dirty="0"/>
              <a:t>Поиск</a:t>
            </a:r>
          </a:p>
          <a:p>
            <a:pPr lvl="1"/>
            <a:r>
              <a:rPr lang="ru-RU" dirty="0"/>
              <a:t>Упорядочивание</a:t>
            </a:r>
          </a:p>
          <a:p>
            <a:endParaRPr lang="ru-RU" dirty="0"/>
          </a:p>
          <a:p>
            <a:r>
              <a:rPr lang="ru-RU" dirty="0"/>
              <a:t>Слабые стороны:</a:t>
            </a:r>
          </a:p>
          <a:p>
            <a:pPr lvl="1"/>
            <a:r>
              <a:rPr lang="ru-RU" dirty="0"/>
              <a:t>Добавление и удаление элементов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Сортированный массив</a:t>
            </a:r>
            <a:endParaRPr lang="ru-RU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9" y="2003584"/>
            <a:ext cx="4495800" cy="1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3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ru-RU" dirty="0"/>
              <a:t>Сильные стороны:</a:t>
            </a:r>
          </a:p>
          <a:p>
            <a:pPr lvl="1"/>
            <a:r>
              <a:rPr lang="ru-RU" dirty="0"/>
              <a:t>Последовательный доступ</a:t>
            </a:r>
          </a:p>
          <a:p>
            <a:pPr lvl="1"/>
            <a:r>
              <a:rPr lang="ru-RU" dirty="0"/>
              <a:t>Добавление и удаление элементов</a:t>
            </a:r>
          </a:p>
          <a:p>
            <a:endParaRPr lang="ru-RU" dirty="0"/>
          </a:p>
          <a:p>
            <a:r>
              <a:rPr lang="ru-RU" dirty="0"/>
              <a:t>Слабые стороны:</a:t>
            </a:r>
          </a:p>
          <a:p>
            <a:pPr lvl="1"/>
            <a:r>
              <a:rPr lang="ru-RU" dirty="0"/>
              <a:t>Память</a:t>
            </a:r>
          </a:p>
          <a:p>
            <a:pPr lvl="1"/>
            <a:r>
              <a:rPr lang="ru-RU" dirty="0"/>
              <a:t>Произвольный доступ</a:t>
            </a:r>
          </a:p>
          <a:p>
            <a:pPr lvl="1"/>
            <a:r>
              <a:rPr lang="ru-RU" dirty="0"/>
              <a:t>Поиск</a:t>
            </a:r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Связный список</a:t>
            </a:r>
            <a:endParaRPr lang="ru-R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4" y="1086928"/>
            <a:ext cx="3822357" cy="24384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3" y="3906328"/>
            <a:ext cx="4724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6" y="2346386"/>
            <a:ext cx="5414130" cy="2698630"/>
          </a:xfrm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ru-RU"/>
              <a:t>Сильные стороны:</a:t>
            </a:r>
          </a:p>
          <a:p>
            <a:pPr lvl="1"/>
            <a:r>
              <a:rPr lang="ru-RU"/>
              <a:t>Произвольный доступ</a:t>
            </a:r>
          </a:p>
          <a:p>
            <a:pPr lvl="1"/>
            <a:r>
              <a:rPr lang="ru-RU"/>
              <a:t>Добавление и удаление элементов</a:t>
            </a:r>
          </a:p>
          <a:p>
            <a:endParaRPr lang="ru-RU"/>
          </a:p>
          <a:p>
            <a:r>
              <a:rPr lang="ru-RU"/>
              <a:t>Слабые стороны:</a:t>
            </a:r>
          </a:p>
          <a:p>
            <a:pPr lvl="1"/>
            <a:r>
              <a:rPr lang="ru-RU"/>
              <a:t>Память</a:t>
            </a:r>
          </a:p>
          <a:p>
            <a:pPr lvl="1"/>
            <a:r>
              <a:rPr lang="ru-RU"/>
              <a:t>Последовательный доступ</a:t>
            </a:r>
          </a:p>
          <a:p>
            <a:pPr lvl="1"/>
            <a:r>
              <a:rPr lang="ru-RU"/>
              <a:t>Поиск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Хеш-таблицы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1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Хеширование (</a:t>
            </a:r>
            <a:r>
              <a:rPr lang="en-US"/>
              <a:t>hashing)</a:t>
            </a:r>
            <a:r>
              <a:rPr lang="ru-RU"/>
              <a:t>, хеш-функция, функция свёртки —</a:t>
            </a:r>
            <a:r>
              <a:rPr lang="en-US"/>
              <a:t> </a:t>
            </a:r>
            <a:r>
              <a:rPr lang="ru-RU"/>
              <a:t>преобразование входного набора данных произвольной длины в выходное значение фиксированной длины.</a:t>
            </a:r>
          </a:p>
          <a:p>
            <a:r>
              <a:rPr lang="ru-RU"/>
              <a:t>Хеш, хеш-код, дайджест сообщения (</a:t>
            </a:r>
            <a:r>
              <a:rPr lang="en-US"/>
              <a:t>hash-code, message digest</a:t>
            </a:r>
            <a:r>
              <a:rPr lang="ru-RU"/>
              <a:t>)</a:t>
            </a:r>
            <a:r>
              <a:rPr lang="en-US"/>
              <a:t> — </a:t>
            </a:r>
            <a:r>
              <a:rPr lang="ru-RU"/>
              <a:t>результат хеширования.</a:t>
            </a:r>
            <a:endParaRPr lang="en-US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44044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9287</TotalTime>
  <Words>1257</Words>
  <Application>Microsoft Office PowerPoint</Application>
  <PresentationFormat>Широкоэкранный</PresentationFormat>
  <Paragraphs>228</Paragraphs>
  <Slides>39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Критерии оценки</vt:lpstr>
      <vt:lpstr>Массив</vt:lpstr>
      <vt:lpstr>Динамический массив (массив с запасом)</vt:lpstr>
      <vt:lpstr>Сортированный массив</vt:lpstr>
      <vt:lpstr>Связный список</vt:lpstr>
      <vt:lpstr>Хеш-таблицы</vt:lpstr>
      <vt:lpstr>Определения</vt:lpstr>
      <vt:lpstr>Использование хеширования</vt:lpstr>
      <vt:lpstr>Контрольные суммы</vt:lpstr>
      <vt:lpstr>Контрольные суммы</vt:lpstr>
      <vt:lpstr>Контрольные суммы</vt:lpstr>
      <vt:lpstr>Проверка паролей</vt:lpstr>
      <vt:lpstr>Проверка паролей</vt:lpstr>
      <vt:lpstr>Сравнение</vt:lpstr>
      <vt:lpstr>Понятие коллекции</vt:lpstr>
      <vt:lpstr>Основные интерфейсы коллекций</vt:lpstr>
      <vt:lpstr>Перечислитель</vt:lpstr>
      <vt:lpstr>Перечисление</vt:lpstr>
      <vt:lpstr>Коллекция</vt:lpstr>
      <vt:lpstr>Обобщённая коллекция</vt:lpstr>
      <vt:lpstr>ЛИСТ</vt:lpstr>
      <vt:lpstr>Обобщённый ЛИСТ</vt:lpstr>
      <vt:lpstr>Множество</vt:lpstr>
      <vt:lpstr>Множество</vt:lpstr>
      <vt:lpstr>Словарь пар ключ—значение</vt:lpstr>
      <vt:lpstr>Обобщённый словарь пар ключ—значение</vt:lpstr>
      <vt:lpstr>Необобщённые коллекции</vt:lpstr>
      <vt:lpstr>Обобщённые коллекции</vt:lpstr>
      <vt:lpstr>Зачем использовать обобщённые коллекции?</vt:lpstr>
      <vt:lpstr>Основные обобщённые коллекции языка C#</vt:lpstr>
      <vt:lpstr>List&lt;T&gt;</vt:lpstr>
      <vt:lpstr>LinkedList&lt;T&gt;</vt:lpstr>
      <vt:lpstr>Queue&lt;T&gt;</vt:lpstr>
      <vt:lpstr>Stack&lt;T&gt;</vt:lpstr>
      <vt:lpstr>HashSet&lt;T&gt;, SortedSet&lt;T&gt;</vt:lpstr>
      <vt:lpstr>Dictionary&lt;T&gt;, SortedList&lt;T&gt;, SortedDictionary&lt;T&gt;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Dmitry Vereskun</dc:creator>
  <cp:lastModifiedBy>Anton Pudikov</cp:lastModifiedBy>
  <cp:revision>238</cp:revision>
  <cp:lastPrinted>2015-07-29T15:20:55Z</cp:lastPrinted>
  <dcterms:created xsi:type="dcterms:W3CDTF">2015-06-23T10:29:18Z</dcterms:created>
  <dcterms:modified xsi:type="dcterms:W3CDTF">2020-06-29T16:20:33Z</dcterms:modified>
</cp:coreProperties>
</file>