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notesMasterIdLst>
    <p:notesMasterId r:id="rId34"/>
  </p:notesMasterIdLst>
  <p:handoutMasterIdLst>
    <p:handoutMasterId r:id="rId35"/>
  </p:handoutMasterIdLst>
  <p:sldIdLst>
    <p:sldId id="401" r:id="rId3"/>
    <p:sldId id="434" r:id="rId4"/>
    <p:sldId id="435" r:id="rId5"/>
    <p:sldId id="436" r:id="rId6"/>
    <p:sldId id="437" r:id="rId7"/>
    <p:sldId id="438" r:id="rId8"/>
    <p:sldId id="440" r:id="rId9"/>
    <p:sldId id="441" r:id="rId10"/>
    <p:sldId id="442" r:id="rId11"/>
    <p:sldId id="443" r:id="rId12"/>
    <p:sldId id="444" r:id="rId13"/>
    <p:sldId id="445" r:id="rId14"/>
    <p:sldId id="446" r:id="rId15"/>
    <p:sldId id="448" r:id="rId16"/>
    <p:sldId id="449" r:id="rId17"/>
    <p:sldId id="450" r:id="rId18"/>
    <p:sldId id="451" r:id="rId19"/>
    <p:sldId id="452" r:id="rId20"/>
    <p:sldId id="453" r:id="rId21"/>
    <p:sldId id="454" r:id="rId22"/>
    <p:sldId id="455" r:id="rId23"/>
    <p:sldId id="456" r:id="rId24"/>
    <p:sldId id="457" r:id="rId25"/>
    <p:sldId id="458" r:id="rId26"/>
    <p:sldId id="459" r:id="rId27"/>
    <p:sldId id="460" r:id="rId28"/>
    <p:sldId id="462" r:id="rId29"/>
    <p:sldId id="463" r:id="rId30"/>
    <p:sldId id="464" r:id="rId31"/>
    <p:sldId id="465" r:id="rId32"/>
    <p:sldId id="277" r:id="rId33"/>
  </p:sldIdLst>
  <p:sldSz cx="12192000" cy="6858000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547"/>
    <a:srgbClr val="000000"/>
    <a:srgbClr val="232323"/>
    <a:srgbClr val="2E2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5406" autoAdjust="0"/>
  </p:normalViewPr>
  <p:slideViewPr>
    <p:cSldViewPr snapToGrid="0">
      <p:cViewPr varScale="1">
        <p:scale>
          <a:sx n="86" d="100"/>
          <a:sy n="86" d="100"/>
        </p:scale>
        <p:origin x="155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7" d="100"/>
          <a:sy n="117" d="100"/>
        </p:scale>
        <p:origin x="20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6D691-7D92-46A8-9FC7-2933B4D37BA6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12F4C-51DD-4F3E-8BCF-33D77791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31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58265-EB08-4DF7-A82A-6AFB52D83FB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838"/>
            <a:ext cx="789940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D87D-C1CF-4466-9601-59552356D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8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65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/>
              <a:t>Обратите внимание на то, ГДЕ реально выполняется запрос.</a:t>
            </a:r>
          </a:p>
        </p:txBody>
      </p:sp>
      <p:sp>
        <p:nvSpPr>
          <p:cNvPr id="409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6C6BD70-E76C-4802-A3A7-ECF43017F23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56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77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45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82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Важно</a:t>
            </a:r>
            <a:r>
              <a:rPr lang="ru-RU" baseline="0" dirty="0"/>
              <a:t> понимать и помнить тот факт, что </a:t>
            </a:r>
            <a:r>
              <a:rPr lang="en-US" baseline="0" dirty="0"/>
              <a:t>res — </a:t>
            </a:r>
            <a:r>
              <a:rPr lang="ru-RU" baseline="0" dirty="0"/>
              <a:t>это не результат фильтрации. </a:t>
            </a:r>
            <a:r>
              <a:rPr lang="en-US" baseline="0" dirty="0"/>
              <a:t>res — </a:t>
            </a:r>
            <a:r>
              <a:rPr lang="ru-RU" baseline="0" dirty="0"/>
              <a:t>это просто набор указанных правил, применяемых к текущему значению входной выборки при </a:t>
            </a:r>
            <a:r>
              <a:rPr lang="ru-RU" b="1" baseline="0" dirty="0"/>
              <a:t>каждом</a:t>
            </a:r>
            <a:r>
              <a:rPr lang="ru-RU" baseline="0" dirty="0"/>
              <a:t> вызове.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19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приведённом</a:t>
            </a:r>
            <a:r>
              <a:rPr lang="ru-RU" baseline="0" dirty="0"/>
              <a:t> примере выборка </a:t>
            </a:r>
            <a:r>
              <a:rPr lang="en-US" baseline="0" dirty="0"/>
              <a:t>Where</a:t>
            </a:r>
            <a:r>
              <a:rPr lang="ru-RU" baseline="0" dirty="0"/>
              <a:t>(</a:t>
            </a:r>
            <a:r>
              <a:rPr lang="en-US" baseline="0" dirty="0"/>
              <a:t>p =&gt; </a:t>
            </a:r>
            <a:r>
              <a:rPr lang="en-US" baseline="0" dirty="0" err="1"/>
              <a:t>p.Age</a:t>
            </a:r>
            <a:r>
              <a:rPr lang="en-US" baseline="0" dirty="0"/>
              <a:t> &gt; 21) </a:t>
            </a:r>
            <a:r>
              <a:rPr lang="ru-RU" baseline="0" dirty="0"/>
              <a:t>выполняется ДО проекции </a:t>
            </a:r>
            <a:r>
              <a:rPr lang="en-US" baseline="0" dirty="0"/>
              <a:t>Select</a:t>
            </a:r>
            <a:r>
              <a:rPr lang="ru-RU" baseline="0" dirty="0"/>
              <a:t>, поскольку может быть выполнена и на исходных данных, а проекцию имеет смысл делать только для уже отфильтрованных данных.</a:t>
            </a:r>
          </a:p>
          <a:p>
            <a:r>
              <a:rPr lang="ru-RU" baseline="0" dirty="0"/>
              <a:t>Само выполнение производится уже на этапе итерирования.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41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9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45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данном примере к структуре </a:t>
            </a:r>
            <a:r>
              <a:rPr lang="en-US" dirty="0"/>
              <a:t>Int32</a:t>
            </a:r>
            <a:r>
              <a:rPr lang="en-US" baseline="0" dirty="0"/>
              <a:t> </a:t>
            </a:r>
            <a:r>
              <a:rPr lang="ru-RU" baseline="0" dirty="0"/>
              <a:t>добавлен метод </a:t>
            </a:r>
            <a:r>
              <a:rPr lang="en-US" baseline="0" dirty="0" err="1"/>
              <a:t>IsEven</a:t>
            </a:r>
            <a:r>
              <a:rPr lang="en-US" baseline="0" dirty="0"/>
              <a:t>()</a:t>
            </a:r>
            <a:r>
              <a:rPr lang="ru-RU" baseline="0" dirty="0"/>
              <a:t>, проверяющий число на чётность.</a:t>
            </a:r>
          </a:p>
          <a:p>
            <a:r>
              <a:rPr lang="ru-RU" baseline="0" dirty="0"/>
              <a:t>Обратить внимание на </a:t>
            </a:r>
            <a:r>
              <a:rPr lang="en-US" baseline="0" dirty="0"/>
              <a:t>static </a:t>
            </a:r>
            <a:r>
              <a:rPr lang="ru-RU" baseline="0" dirty="0"/>
              <a:t>у метода и класса, а также на </a:t>
            </a:r>
            <a:r>
              <a:rPr lang="en-US" baseline="0" dirty="0"/>
              <a:t>this </a:t>
            </a:r>
            <a:r>
              <a:rPr lang="ru-RU" baseline="0" dirty="0"/>
              <a:t>перед </a:t>
            </a:r>
            <a:r>
              <a:rPr lang="en-US" baseline="0" dirty="0" err="1"/>
              <a:t>int</a:t>
            </a:r>
            <a:r>
              <a:rPr lang="en-US" baseline="0" dirty="0"/>
              <a:t> </a:t>
            </a:r>
            <a:r>
              <a:rPr lang="en-US" baseline="0" dirty="0" err="1"/>
              <a:t>param</a:t>
            </a:r>
            <a:r>
              <a:rPr lang="ru-RU" baseline="0" dirty="0"/>
              <a:t>.</a:t>
            </a:r>
          </a:p>
          <a:p>
            <a:r>
              <a:rPr lang="ru-RU" baseline="0" dirty="0"/>
              <a:t>Для того, чтобы методы расширения были доступны, необходимо подключить пространство имён статического класса-контейнера при помощи </a:t>
            </a:r>
            <a:r>
              <a:rPr lang="en-US" baseline="0" dirty="0"/>
              <a:t>using</a:t>
            </a:r>
            <a:r>
              <a:rPr lang="ru-RU" baseline="0" dirty="0"/>
              <a:t> (при совпадении с текущим пространством имён это не требуется).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96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данном случае</a:t>
            </a:r>
            <a:r>
              <a:rPr lang="ru-RU" baseline="0" dirty="0"/>
              <a:t> расширяющий метод добавляется к интерфейсу </a:t>
            </a:r>
            <a:r>
              <a:rPr lang="en-US" baseline="0" dirty="0" err="1"/>
              <a:t>IEnumerable</a:t>
            </a:r>
            <a:r>
              <a:rPr lang="en-US" baseline="0" dirty="0"/>
              <a:t>&lt;</a:t>
            </a:r>
            <a:r>
              <a:rPr lang="en-US" baseline="0" dirty="0" err="1"/>
              <a:t>int</a:t>
            </a:r>
            <a:r>
              <a:rPr lang="en-US" baseline="0" dirty="0"/>
              <a:t>&gt;</a:t>
            </a:r>
            <a:r>
              <a:rPr lang="ru-RU" baseline="0" dirty="0"/>
              <a:t>, а следовательно, и ко всем реализующим</a:t>
            </a:r>
            <a:r>
              <a:rPr lang="en-US" baseline="0" dirty="0"/>
              <a:t> </a:t>
            </a:r>
            <a:r>
              <a:rPr lang="ru-RU" baseline="0" dirty="0"/>
              <a:t>его</a:t>
            </a:r>
            <a:r>
              <a:rPr lang="en-US" baseline="0" dirty="0"/>
              <a:t> </a:t>
            </a:r>
            <a:r>
              <a:rPr lang="ru-RU" baseline="0" dirty="0"/>
              <a:t>коллекциям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74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Делегат</a:t>
            </a:r>
            <a:r>
              <a:rPr lang="ru-RU" baseline="0" dirty="0"/>
              <a:t> «Предикат» </a:t>
            </a:r>
            <a:r>
              <a:rPr lang="en-US" baseline="0" dirty="0"/>
              <a:t>(Predicate&lt;T&gt;)</a:t>
            </a:r>
            <a:r>
              <a:rPr lang="ru-RU" baseline="0" dirty="0"/>
              <a:t> является встроенным делегатом </a:t>
            </a:r>
            <a:r>
              <a:rPr lang="en-US" baseline="0" dirty="0"/>
              <a:t>.NET</a:t>
            </a:r>
            <a:r>
              <a:rPr lang="ru-RU" baseline="0" dirty="0"/>
              <a:t>. Настоятельно рекомендуется в роли предиката использовать его, а не изобретать собственные велосипеды.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Показать использование</a:t>
            </a:r>
            <a:r>
              <a:rPr lang="ru-RU" baseline="0" dirty="0"/>
              <a:t> расширяющих методов для коллекций. Использовать явно написанные методы-предикаты и лямбда-выражения.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69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Пришло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обсудить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ситуаций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неудобно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декларировать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переменной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её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объявлении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полноценной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работе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коллекциями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набора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над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коллекциями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сильно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отличаться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типов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обрабатываемых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коллекций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факт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порождает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следующую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проблему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господствующих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статически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типизированных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языках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таких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C++, C#, Java)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обязаны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сначала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описать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данных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потом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уже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использовать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переменные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этого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образом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классическом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подходе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два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пути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первых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создавать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новый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необходимо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выполнить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преобразование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предельном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случае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каждая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коллекцией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порождать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новый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опасность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просто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хватит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фантазии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даже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хватит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радости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немного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вторых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создать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один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большой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всеми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полями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только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могут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получиться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результате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тоже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выход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постоянно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проинициализирован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лишь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частично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сути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означает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отказ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статической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типизации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попытаемся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обратиться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тому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полю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ошибка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всплывёт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только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выполнения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Частным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случаем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такого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подхода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являются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однако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их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нельзя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назвать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удачным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решением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проблемы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259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необходимости</a:t>
            </a:r>
            <a:r>
              <a:rPr lang="ru-RU" baseline="0" dirty="0"/>
              <a:t> объекты анонимного типа можно сохранить в коллекцию/массив </a:t>
            </a:r>
            <a:r>
              <a:rPr lang="en-US" baseline="0" dirty="0"/>
              <a:t>object`</a:t>
            </a:r>
            <a:r>
              <a:rPr lang="ru-RU" baseline="0" dirty="0" err="1"/>
              <a:t>ов</a:t>
            </a:r>
            <a:r>
              <a:rPr lang="ru-RU" baseline="0" dirty="0"/>
              <a:t>, но лучше так не делать: сильно усложняется доступ к его членам (только рефлексией или через </a:t>
            </a:r>
            <a:r>
              <a:rPr lang="en-US" baseline="0" dirty="0"/>
              <a:t>dynamic)</a:t>
            </a:r>
            <a:r>
              <a:rPr lang="ru-RU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26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Только </a:t>
            </a:r>
            <a:r>
              <a:rPr lang="en-US" dirty="0"/>
              <a:t>List&lt;object&gt;</a:t>
            </a:r>
            <a:r>
              <a:rPr lang="ru-RU" dirty="0"/>
              <a:t>,</a:t>
            </a:r>
            <a:r>
              <a:rPr lang="ru-RU" baseline="0" dirty="0"/>
              <a:t> иначе никак. Использовать результат работы этого метода несколько проблематично.</a:t>
            </a:r>
            <a:endParaRPr lang="en-US" baseline="0" dirty="0"/>
          </a:p>
          <a:p>
            <a:r>
              <a:rPr lang="ru-RU" baseline="0" dirty="0"/>
              <a:t>В реальности для решения этой проблемы прибегают к </a:t>
            </a:r>
            <a:r>
              <a:rPr lang="en-US" baseline="0" dirty="0"/>
              <a:t>LINQ.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30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Плюсы:</a:t>
            </a: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ru-RU" dirty="0"/>
              <a:t>Сразу видна</a:t>
            </a:r>
            <a:r>
              <a:rPr lang="ru-RU" baseline="0" dirty="0"/>
              <a:t> суть алгоритма </a:t>
            </a:r>
            <a:r>
              <a:rPr lang="ru-RU" baseline="0" dirty="0">
                <a:sym typeface="Wingdings" panose="05000000000000000000" pitchFamily="2" charset="2"/>
              </a:rPr>
              <a:t>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ru-RU" baseline="0" dirty="0">
                <a:sym typeface="Wingdings" panose="05000000000000000000" pitchFamily="2" charset="2"/>
              </a:rPr>
              <a:t>Код быстрее понимается.</a:t>
            </a:r>
            <a:endParaRPr lang="ru-RU" dirty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ru-RU" dirty="0"/>
              <a:t>Меньше писать</a:t>
            </a: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ru-RU" dirty="0"/>
              <a:t>???????</a:t>
            </a: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dirty="0"/>
              <a:t>PROFIT!</a:t>
            </a:r>
            <a:endParaRPr lang="ru-RU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Минусы</a:t>
            </a: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ru-RU" baseline="0" dirty="0"/>
              <a:t>Производительность — </a:t>
            </a:r>
            <a:r>
              <a:rPr lang="en-US" baseline="0" dirty="0"/>
              <a:t>LINQ</a:t>
            </a:r>
            <a:r>
              <a:rPr lang="ru-RU" baseline="0" dirty="0"/>
              <a:t> базируется на </a:t>
            </a:r>
            <a:r>
              <a:rPr lang="en-US" baseline="0" dirty="0" err="1"/>
              <a:t>IEnumerable</a:t>
            </a:r>
            <a:r>
              <a:rPr lang="ru-RU" baseline="0" dirty="0"/>
              <a:t>, т.е. не учитывает индивидуальные особенности коллекций.</a:t>
            </a: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Примечание. </a:t>
            </a:r>
            <a:r>
              <a:rPr lang="en-US" dirty="0"/>
              <a:t>LINQ —</a:t>
            </a:r>
            <a:r>
              <a:rPr lang="ru-RU" dirty="0"/>
              <a:t> это не панацея от всех бед! Это механизм УПРОЩЕНИЯ для понимания некоторых типовых кусков кода. НЕ НАДО использовать </a:t>
            </a:r>
            <a:r>
              <a:rPr lang="en-US" dirty="0"/>
              <a:t>LINQ</a:t>
            </a:r>
            <a:r>
              <a:rPr lang="ru-RU" dirty="0"/>
              <a:t> там, где он только запутывает код. Не пишите на </a:t>
            </a:r>
            <a:r>
              <a:rPr lang="en-US" dirty="0"/>
              <a:t>LINQ</a:t>
            </a:r>
            <a:r>
              <a:rPr lang="ru-RU" dirty="0"/>
              <a:t> 10-ступенчатые вложенные запросы и вам не придётся задавать себе вопрос «а зачем я начал пользоваться этой фигнёй?».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9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3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>
                <a:latin typeface="Trebuchet MS" panose="020B0603020202020204" pitchFamily="34" charset="0"/>
              </a:defRPr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419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5767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800088" indent="-3429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1068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8482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arg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5100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marL="173732" marR="0" lvl="0" indent="-173732" algn="l" defTabSz="457189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1454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54658"/>
            <a:ext cx="5583432" cy="41962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754658"/>
            <a:ext cx="5583432" cy="41962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0754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1765343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5934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3079367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3079369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492827" y="4926640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3926417" y="4926642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6158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20288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9084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71273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923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87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16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8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83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12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434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47075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75871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498060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955856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019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03646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164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cap="all" spc="-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cap="sm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011017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319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85302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4931"/>
              </p:ext>
            </p:extLst>
          </p:nvPr>
        </p:nvGraphicFramePr>
        <p:xfrm>
          <a:off x="-1" y="935107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763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7823" y="-15393"/>
            <a:ext cx="9197473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2" y="-15393"/>
            <a:ext cx="3117724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6956713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 cap="sm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175592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5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7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7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43066" y="202672"/>
            <a:ext cx="1648295" cy="54239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70684" marR="0" indent="-170684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221320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51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3006" y="1058269"/>
            <a:ext cx="10385988" cy="2387600"/>
          </a:xfrm>
          <a:prstGeom prst="rect">
            <a:avLst/>
          </a:prstGeom>
        </p:spPr>
        <p:txBody>
          <a:bodyPr anchor="t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006" y="3687496"/>
            <a:ext cx="10385988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55E0FA-2B8C-4471-A27C-8012C1886DB0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BABA8C-6B13-433A-816E-6672240FA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8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05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>
                <a:latin typeface="+mn-lt"/>
              </a:defRPr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970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75" r:id="rId4"/>
    <p:sldLayoutId id="2147483676" r:id="rId5"/>
    <p:sldLayoutId id="2147483680" r:id="rId6"/>
    <p:sldLayoutId id="2147483710" r:id="rId7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2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vert="horz" lIns="274320" tIns="34290" rIns="68580" bIns="34290" rtlCol="0" anchor="ctr" anchorCtr="0">
            <a:normAutofit/>
          </a:bodyPr>
          <a:lstStyle/>
          <a:p>
            <a:pPr marL="0" lvl="0" indent="0" algn="l">
              <a:spcBef>
                <a:spcPct val="20000"/>
              </a:spcBef>
              <a:buFont typeface="Arial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454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708" r:id="rId5"/>
    <p:sldLayoutId id="2147483690" r:id="rId6"/>
    <p:sldLayoutId id="2147483713" r:id="rId7"/>
    <p:sldLayoutId id="2147483691" r:id="rId8"/>
    <p:sldLayoutId id="2147483701" r:id="rId9"/>
    <p:sldLayoutId id="2147483693" r:id="rId10"/>
    <p:sldLayoutId id="2147483694" r:id="rId11"/>
    <p:sldLayoutId id="2147483695" r:id="rId12"/>
    <p:sldLayoutId id="2147483696" r:id="rId13"/>
    <p:sldLayoutId id="2147483699" r:id="rId14"/>
    <p:sldLayoutId id="2147483700" r:id="rId15"/>
  </p:sldLayoutIdLst>
  <p:txStyles>
    <p:titleStyle>
      <a:lvl1pPr algn="l" defTabSz="457189" rtl="0" eaLnBrk="1" latinLnBrk="0" hangingPunct="1">
        <a:spcBef>
          <a:spcPct val="0"/>
        </a:spcBef>
        <a:buNone/>
        <a:defRPr lang="en-US" sz="2667" kern="1200" cap="all" baseline="0" smtClean="0">
          <a:solidFill>
            <a:schemeClr val="tx1"/>
          </a:solidFill>
          <a:latin typeface="Arial Black"/>
          <a:ea typeface="+mn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bb397926.aspx" TargetMode="Externa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7628351" cy="5122844"/>
          </a:xfrm>
          <a:prstGeom prst="rect">
            <a:avLst/>
          </a:prstGeom>
          <a:solidFill>
            <a:srgbClr val="4645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351" y="-1"/>
            <a:ext cx="4590239" cy="6885359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13361" y="1294271"/>
            <a:ext cx="6940876" cy="1054135"/>
          </a:xfrm>
          <a:noFill/>
        </p:spPr>
        <p:txBody>
          <a:bodyPr anchor="ctr"/>
          <a:lstStyle/>
          <a:p>
            <a:r>
              <a:rPr lang="en-US" sz="8000" dirty="0">
                <a:latin typeface="Oswald Regular" panose="02000503000000000000" pitchFamily="2" charset="-52"/>
              </a:rPr>
              <a:t>C#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80534" y="5417868"/>
            <a:ext cx="6121515" cy="356572"/>
          </a:xfrm>
        </p:spPr>
        <p:txBody>
          <a:bodyPr/>
          <a:lstStyle/>
          <a:p>
            <a:r>
              <a:rPr lang="en-US" dirty="0">
                <a:solidFill>
                  <a:srgbClr val="464547"/>
                </a:solidFill>
                <a:latin typeface="Oswald Regular" panose="02000503000000000000" pitchFamily="2" charset="-52"/>
              </a:rPr>
              <a:t>External Training .NET/Web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880532" y="5885614"/>
            <a:ext cx="4866216" cy="373063"/>
          </a:xfrm>
        </p:spPr>
        <p:txBody>
          <a:bodyPr/>
          <a:lstStyle/>
          <a:p>
            <a:r>
              <a:rPr lang="en-US" dirty="0">
                <a:solidFill>
                  <a:srgbClr val="464547"/>
                </a:solidFill>
                <a:latin typeface="Oswald Regular" panose="02000503000000000000" pitchFamily="2" charset="-52"/>
              </a:rPr>
              <a:t>EPAM SARATOV · </a:t>
            </a:r>
            <a:r>
              <a:rPr lang="ru-RU" dirty="0">
                <a:solidFill>
                  <a:srgbClr val="464547"/>
                </a:solidFill>
                <a:latin typeface="Oswald Regular" panose="02000503000000000000" pitchFamily="2" charset="-52"/>
              </a:rPr>
              <a:t>2020</a:t>
            </a:r>
            <a:endParaRPr lang="en-US" dirty="0">
              <a:solidFill>
                <a:srgbClr val="464547"/>
              </a:solidFill>
              <a:latin typeface="Oswald Regular" panose="02000503000000000000" pitchFamily="2" charset="-52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13361" y="3177458"/>
            <a:ext cx="6800240" cy="902106"/>
          </a:xfrm>
          <a:prstGeom prst="rect">
            <a:avLst/>
          </a:prstGeom>
          <a:noFill/>
        </p:spPr>
        <p:txBody>
          <a:bodyPr wrap="square" lIns="68580" tIns="34290" rIns="68580" bIns="34290" anchor="ctr">
            <a:spAutoFit/>
          </a:bodyPr>
          <a:lstStyle>
            <a:lvl1pPr marL="0" indent="0" algn="l" defTabSz="457189" rtl="0" eaLnBrk="1" latinLnBrk="0" hangingPunct="1">
              <a:lnSpc>
                <a:spcPct val="80000"/>
              </a:lnSpc>
              <a:spcBef>
                <a:spcPts val="0"/>
              </a:spcBef>
              <a:buFont typeface="Arial"/>
              <a:buNone/>
              <a:defRPr sz="5467" kern="1200" cap="all" spc="-200" baseline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cap="small" dirty="0">
                <a:latin typeface="Oswald Regular" panose="02000503000000000000" pitchFamily="2" charset="-52"/>
              </a:rPr>
              <a:t>EXTENSIONS. LINQ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4175" y="4871231"/>
            <a:ext cx="7200000" cy="11016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214175" y="4871231"/>
            <a:ext cx="2401200" cy="1101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021119" y="452915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Oswald Regular" panose="02000503000000000000" pitchFamily="2" charset="-52"/>
              </a:rPr>
              <a:t>1</a:t>
            </a:r>
            <a:r>
              <a:rPr lang="ru-RU" sz="1600" dirty="0">
                <a:solidFill>
                  <a:schemeClr val="bg1"/>
                </a:solidFill>
                <a:latin typeface="Oswald Regular" panose="02000503000000000000" pitchFamily="2" charset="-5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03899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0225" y="1636712"/>
            <a:ext cx="8458200" cy="411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Коллекция анонимного типа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91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(</a:t>
            </a:r>
            <a:r>
              <a:rPr lang="en-US" b="1" dirty="0"/>
              <a:t>L</a:t>
            </a:r>
            <a:r>
              <a:rPr lang="en-US" dirty="0"/>
              <a:t>anguage</a:t>
            </a:r>
            <a:r>
              <a:rPr lang="ru-RU" dirty="0"/>
              <a:t> </a:t>
            </a:r>
            <a:r>
              <a:rPr lang="en-US" dirty="0"/>
              <a:t>of </a:t>
            </a:r>
            <a:r>
              <a:rPr lang="en-US" b="1" dirty="0" err="1"/>
              <a:t>IN</a:t>
            </a:r>
            <a:r>
              <a:rPr lang="en-US" dirty="0" err="1"/>
              <a:t>tegrated</a:t>
            </a:r>
            <a:r>
              <a:rPr lang="en-US" dirty="0"/>
              <a:t> </a:t>
            </a:r>
            <a:r>
              <a:rPr lang="en-US" b="1" dirty="0"/>
              <a:t>Q</a:t>
            </a:r>
            <a:r>
              <a:rPr lang="en-US" dirty="0"/>
              <a:t>ueries) — </a:t>
            </a:r>
            <a:r>
              <a:rPr lang="ru-RU" dirty="0"/>
              <a:t>язык запросов к наборам данных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Реализован в виде методов, расширяющих коллекции (как правило, через </a:t>
            </a:r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IEnumerable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&lt;T&gt;</a:t>
            </a:r>
            <a:r>
              <a:rPr lang="en-US" dirty="0"/>
              <a:t>);</a:t>
            </a:r>
          </a:p>
          <a:p>
            <a:r>
              <a:rPr lang="ru-RU" dirty="0"/>
              <a:t>Для работы </a:t>
            </a:r>
            <a:r>
              <a:rPr lang="en-US" dirty="0"/>
              <a:t>LINQ </a:t>
            </a:r>
            <a:r>
              <a:rPr lang="ru-RU" dirty="0"/>
              <a:t>необходимо подключить через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using</a:t>
            </a:r>
            <a:r>
              <a:rPr lang="en-US" dirty="0"/>
              <a:t> </a:t>
            </a:r>
            <a:r>
              <a:rPr lang="ru-RU" dirty="0"/>
              <a:t>пространство имён </a:t>
            </a:r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System.Linq</a:t>
            </a:r>
            <a:r>
              <a:rPr lang="en-US" dirty="0"/>
              <a:t>;</a:t>
            </a:r>
          </a:p>
          <a:p>
            <a:r>
              <a:rPr lang="ru-RU" dirty="0"/>
              <a:t>Результатом каждого запроса является либо объект, либо его перечисление (</a:t>
            </a:r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IEnumerable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&lt;T&gt;</a:t>
            </a:r>
            <a:r>
              <a:rPr lang="en-US" dirty="0"/>
              <a:t>)</a:t>
            </a:r>
            <a:r>
              <a:rPr lang="ru-RU" dirty="0"/>
              <a:t>;</a:t>
            </a:r>
          </a:p>
          <a:p>
            <a:r>
              <a:rPr lang="ru-RU" dirty="0"/>
              <a:t>Существует две формы записи:</a:t>
            </a:r>
          </a:p>
          <a:p>
            <a:pPr lvl="1"/>
            <a:r>
              <a:rPr lang="ru-RU" dirty="0"/>
              <a:t>Специальный </a:t>
            </a:r>
            <a:r>
              <a:rPr lang="en-US" dirty="0"/>
              <a:t>LINQ-</a:t>
            </a:r>
            <a:r>
              <a:rPr lang="ru-RU" dirty="0"/>
              <a:t>синтаксис;</a:t>
            </a:r>
          </a:p>
          <a:p>
            <a:pPr lvl="1"/>
            <a:r>
              <a:rPr lang="en-US" dirty="0"/>
              <a:t>Standard Query Operators (</a:t>
            </a:r>
            <a:r>
              <a:rPr lang="ru-RU" dirty="0"/>
              <a:t>обычные методы</a:t>
            </a:r>
            <a:r>
              <a:rPr lang="en-US" dirty="0"/>
              <a:t>)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4" name="Rectangle 3">
            <a:hlinkClick r:id="rId2"/>
          </p:cNvPr>
          <p:cNvSpPr/>
          <p:nvPr/>
        </p:nvSpPr>
        <p:spPr>
          <a:xfrm>
            <a:off x="2319454" y="5766238"/>
            <a:ext cx="9131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https://docs.microsoft.com/en-us/dotnet/csharp/programming-guide/concepts/linq/</a:t>
            </a:r>
          </a:p>
        </p:txBody>
      </p:sp>
    </p:spTree>
    <p:extLst>
      <p:ext uri="{BB962C8B-B14F-4D97-AF65-F5344CB8AC3E}">
        <p14:creationId xmlns:p14="http://schemas.microsoft.com/office/powerpoint/2010/main" val="1862848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классического алгоритма и </a:t>
            </a:r>
            <a:r>
              <a:rPr lang="en-US" dirty="0"/>
              <a:t>LINQ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521" y="1365106"/>
            <a:ext cx="5400675" cy="3524250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idx="11"/>
          </p:nvPr>
        </p:nvPicPr>
        <p:blipFill>
          <a:blip r:embed="rId4"/>
          <a:stretch>
            <a:fillRect/>
          </a:stretch>
        </p:blipFill>
        <p:spPr>
          <a:xfrm>
            <a:off x="6469352" y="1365106"/>
            <a:ext cx="5419725" cy="2105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877" y="3902837"/>
            <a:ext cx="54102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1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76537" y="2008187"/>
            <a:ext cx="6505575" cy="3371850"/>
          </a:xfrm>
          <a:prstGeom prst="rect">
            <a:avLst/>
          </a:prstGeom>
        </p:spPr>
      </p:pic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Шаблон </a:t>
            </a:r>
            <a:r>
              <a:rPr lang="en-US"/>
              <a:t>from-where-select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086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Шаблон </a:t>
            </a:r>
            <a:r>
              <a:rPr lang="en-US"/>
              <a:t>from-where-select</a:t>
            </a:r>
            <a:r>
              <a:rPr lang="ru-RU"/>
              <a:t>: объекты</a:t>
            </a:r>
            <a:endParaRPr lang="ru-R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937" y="1438275"/>
            <a:ext cx="5570867" cy="451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25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Шаблон </a:t>
            </a:r>
            <a:r>
              <a:rPr lang="en-US"/>
              <a:t>from-where-select</a:t>
            </a:r>
            <a:r>
              <a:rPr lang="ru-RU"/>
              <a:t>: новые объекты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0753" y="1438275"/>
            <a:ext cx="7096742" cy="451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73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Перечисление анонимного типа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7472" y="5642264"/>
            <a:ext cx="10803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464547"/>
                </a:solidFill>
              </a:rPr>
              <a:t>В данном случае объект </a:t>
            </a:r>
            <a:r>
              <a:rPr lang="en-US" sz="2000" b="1" dirty="0">
                <a:solidFill>
                  <a:srgbClr val="464547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query</a:t>
            </a:r>
            <a:r>
              <a:rPr lang="en-US" sz="2000" dirty="0">
                <a:solidFill>
                  <a:srgbClr val="464547"/>
                </a:solidFill>
              </a:rPr>
              <a:t> </a:t>
            </a:r>
            <a:r>
              <a:rPr lang="ru-RU" sz="2000" dirty="0">
                <a:solidFill>
                  <a:srgbClr val="464547"/>
                </a:solidFill>
              </a:rPr>
              <a:t>реализует интерфейс </a:t>
            </a:r>
            <a:r>
              <a:rPr lang="en-US" sz="2000" b="1" dirty="0" err="1">
                <a:solidFill>
                  <a:srgbClr val="464547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IEnumerable</a:t>
            </a:r>
            <a:r>
              <a:rPr lang="en-US" sz="2000" b="1" dirty="0">
                <a:solidFill>
                  <a:srgbClr val="464547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&lt;T&gt;</a:t>
            </a:r>
            <a:r>
              <a:rPr lang="ru-RU" sz="2000" dirty="0">
                <a:solidFill>
                  <a:srgbClr val="464547"/>
                </a:solidFill>
              </a:rPr>
              <a:t>, </a:t>
            </a:r>
            <a:br>
              <a:rPr lang="en-US" sz="2000" dirty="0">
                <a:solidFill>
                  <a:srgbClr val="464547"/>
                </a:solidFill>
              </a:rPr>
            </a:br>
            <a:r>
              <a:rPr lang="ru-RU" sz="2000" dirty="0">
                <a:solidFill>
                  <a:srgbClr val="464547"/>
                </a:solidFill>
              </a:rPr>
              <a:t>где </a:t>
            </a:r>
            <a:r>
              <a:rPr lang="en-US" sz="2000" b="1" dirty="0">
                <a:solidFill>
                  <a:srgbClr val="464547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</a:t>
            </a:r>
            <a:r>
              <a:rPr lang="en-US" sz="2000" dirty="0">
                <a:solidFill>
                  <a:srgbClr val="464547"/>
                </a:solidFill>
              </a:rPr>
              <a:t> </a:t>
            </a:r>
            <a:r>
              <a:rPr lang="ru-RU" sz="2000" dirty="0">
                <a:solidFill>
                  <a:srgbClr val="464547"/>
                </a:solidFill>
              </a:rPr>
              <a:t>—</a:t>
            </a:r>
            <a:r>
              <a:rPr lang="en-US" sz="2000" dirty="0">
                <a:solidFill>
                  <a:srgbClr val="464547"/>
                </a:solidFill>
              </a:rPr>
              <a:t> </a:t>
            </a:r>
            <a:r>
              <a:rPr lang="ru-RU" sz="2000" dirty="0">
                <a:solidFill>
                  <a:srgbClr val="464547"/>
                </a:solidFill>
              </a:rPr>
              <a:t>анононимный тип с двумя свойствами типа </a:t>
            </a:r>
            <a:r>
              <a:rPr lang="en-US" sz="2000" b="1" dirty="0">
                <a:solidFill>
                  <a:srgbClr val="464547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String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7472" y="1371744"/>
            <a:ext cx="87058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50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Упорядочивание элементов</a:t>
            </a:r>
          </a:p>
        </p:txBody>
      </p:sp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Инструкция </a:t>
            </a:r>
            <a:r>
              <a:rPr lang="en-US" dirty="0" err="1"/>
              <a:t>orderby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2057343"/>
            <a:ext cx="4314825" cy="1057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994" y="2057343"/>
            <a:ext cx="1371600" cy="790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175" y="4294561"/>
            <a:ext cx="5191125" cy="1019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1994" y="4294561"/>
            <a:ext cx="12954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61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620" y="1628918"/>
            <a:ext cx="7886700" cy="2343150"/>
          </a:xfrm>
          <a:prstGeom prst="rect">
            <a:avLst/>
          </a:prstGeom>
        </p:spPr>
      </p:pic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файлов, упорядоченных по размеру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4267200"/>
            <a:ext cx="31623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04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215" y="1438275"/>
            <a:ext cx="4972620" cy="4511675"/>
          </a:xfrm>
          <a:prstGeom prst="rect">
            <a:avLst/>
          </a:prstGeom>
        </p:spPr>
      </p:pic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Группировка (инструкция </a:t>
            </a:r>
            <a:r>
              <a:rPr lang="en-US" dirty="0"/>
              <a:t>group by)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300" y="4632902"/>
            <a:ext cx="3219450" cy="131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0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Методы расширения</a:t>
            </a:r>
          </a:p>
          <a:p>
            <a:r>
              <a:rPr lang="ru-RU" dirty="0"/>
              <a:t>Анонимные типы данных</a:t>
            </a:r>
          </a:p>
          <a:p>
            <a:r>
              <a:rPr lang="en-US" dirty="0"/>
              <a:t>LINQ</a:t>
            </a:r>
            <a:endParaRPr lang="ru-RU" dirty="0"/>
          </a:p>
          <a:p>
            <a:r>
              <a:rPr lang="ru-RU" dirty="0"/>
              <a:t>Отложенные вычисления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38" y="1846818"/>
            <a:ext cx="5584825" cy="369776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План занятия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46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028" y="1357457"/>
            <a:ext cx="4829175" cy="3343275"/>
          </a:xfrm>
          <a:prstGeom prst="rect">
            <a:avLst/>
          </a:prstGeom>
        </p:spPr>
      </p:pic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по ключу (инструкция </a:t>
            </a:r>
            <a:r>
              <a:rPr lang="en-US" dirty="0"/>
              <a:t>join)</a:t>
            </a:r>
            <a:endParaRPr lang="ru-RU" dirty="0"/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404" y="4087092"/>
            <a:ext cx="6192838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335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339" y="1438275"/>
            <a:ext cx="7320499" cy="4511675"/>
          </a:xfrm>
          <a:prstGeom prst="rect">
            <a:avLst/>
          </a:prstGeom>
        </p:spPr>
      </p:pic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по ключу (инструкция </a:t>
            </a:r>
            <a:r>
              <a:rPr lang="en-US" dirty="0"/>
              <a:t>join)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6281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234" y="1233198"/>
            <a:ext cx="8086725" cy="3695700"/>
          </a:xfrm>
          <a:prstGeom prst="rect">
            <a:avLst/>
          </a:prstGeom>
        </p:spPr>
      </p:pic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соединение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627" y="4458712"/>
            <a:ext cx="3314700" cy="187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6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253" y="1301047"/>
            <a:ext cx="4794561" cy="4511675"/>
          </a:xfrm>
          <a:prstGeom prst="rect">
            <a:avLst/>
          </a:prstGeom>
        </p:spPr>
      </p:pic>
      <p:sp>
        <p:nvSpPr>
          <p:cNvPr id="296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Групповое соединение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128" y="5238904"/>
            <a:ext cx="5638800" cy="66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Набор методов расширения, лежащих в основе </a:t>
            </a:r>
            <a:r>
              <a:rPr lang="en-US" dirty="0"/>
              <a:t>LINQ</a:t>
            </a:r>
            <a:r>
              <a:rPr lang="ru-RU" dirty="0"/>
              <a:t>;</a:t>
            </a:r>
          </a:p>
          <a:p>
            <a:r>
              <a:rPr lang="ru-RU" dirty="0"/>
              <a:t>Обладают большими гибкостью и возможностями, чем синтаксис </a:t>
            </a:r>
            <a:r>
              <a:rPr lang="en-US" dirty="0"/>
              <a:t>LINQ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68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Query Operators</a:t>
            </a:r>
            <a:endParaRPr lang="ru-RU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200400"/>
            <a:ext cx="64008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12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Where</a:t>
            </a:r>
            <a:r>
              <a:rPr lang="en-US" dirty="0"/>
              <a:t> — </a:t>
            </a:r>
            <a:r>
              <a:rPr lang="ru-RU" dirty="0"/>
              <a:t>выборка</a:t>
            </a:r>
            <a:r>
              <a:rPr lang="en-US" dirty="0"/>
              <a:t>;</a:t>
            </a:r>
          </a:p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Select</a:t>
            </a:r>
            <a:r>
              <a:rPr lang="ru-RU" dirty="0"/>
              <a:t> — проекция</a:t>
            </a:r>
            <a:r>
              <a:rPr lang="en-US" dirty="0"/>
              <a:t>;</a:t>
            </a:r>
          </a:p>
          <a:p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SelectMany</a:t>
            </a:r>
            <a:r>
              <a:rPr lang="ru-RU" dirty="0"/>
              <a:t> — проекция со слиянием</a:t>
            </a:r>
            <a:r>
              <a:rPr lang="en-US" dirty="0"/>
              <a:t>;</a:t>
            </a:r>
          </a:p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Any</a:t>
            </a:r>
            <a:r>
              <a:rPr lang="ru-RU" dirty="0"/>
              <a:t> — проверка наличия хотя бы одного элемента</a:t>
            </a:r>
            <a:r>
              <a:rPr lang="en-US" dirty="0"/>
              <a:t>;</a:t>
            </a:r>
          </a:p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Aggregate</a:t>
            </a:r>
            <a:r>
              <a:rPr lang="en-US" dirty="0"/>
              <a:t> — </a:t>
            </a:r>
            <a:r>
              <a:rPr lang="ru-RU" dirty="0"/>
              <a:t>агрегирование элементов;</a:t>
            </a:r>
            <a:endParaRPr lang="en-US" dirty="0"/>
          </a:p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Count</a:t>
            </a:r>
            <a:r>
              <a:rPr lang="ru-RU" dirty="0"/>
              <a:t> — вычисление числа элементов (оптимизировано для </a:t>
            </a:r>
            <a:r>
              <a:rPr lang="en-US" dirty="0" err="1">
                <a:latin typeface="PT Mono" panose="02060509020205020204" pitchFamily="49" charset="-52"/>
                <a:ea typeface="PT Mono" panose="02060509020205020204" pitchFamily="49" charset="-52"/>
              </a:rPr>
              <a:t>ICollection</a:t>
            </a:r>
            <a:r>
              <a:rPr lang="en-US" dirty="0"/>
              <a:t>);</a:t>
            </a:r>
          </a:p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Max</a:t>
            </a:r>
            <a:r>
              <a:rPr lang="ru-RU" dirty="0"/>
              <a:t> — поиск наибольшего значения;</a:t>
            </a:r>
            <a:endParaRPr lang="en-US" dirty="0"/>
          </a:p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Average</a:t>
            </a:r>
            <a:r>
              <a:rPr lang="ru-RU" dirty="0"/>
              <a:t> — поиск среднего значения;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Cast</a:t>
            </a:r>
            <a:r>
              <a:rPr lang="ru-RU" dirty="0"/>
              <a:t> — приведение типа всех элементов</a:t>
            </a:r>
            <a:r>
              <a:rPr lang="en-US" dirty="0"/>
              <a:t>;</a:t>
            </a:r>
          </a:p>
          <a:p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OfType</a:t>
            </a:r>
            <a:r>
              <a:rPr lang="ru-RU" dirty="0"/>
              <a:t> — приведение типа элементов с пропуском неприводимых</a:t>
            </a:r>
            <a:r>
              <a:rPr lang="en-US" dirty="0"/>
              <a:t>;</a:t>
            </a:r>
            <a:endParaRPr lang="ru-RU" dirty="0"/>
          </a:p>
          <a:p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OrderBy</a:t>
            </a:r>
            <a:r>
              <a:rPr lang="ru-RU" dirty="0"/>
              <a:t>, </a:t>
            </a:r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OrderByDescending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ru-RU" dirty="0"/>
              <a:t>— упорядочивание по указанному полю</a:t>
            </a:r>
            <a:r>
              <a:rPr lang="en-US" dirty="0"/>
              <a:t>;</a:t>
            </a:r>
          </a:p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Group</a:t>
            </a:r>
            <a:r>
              <a:rPr lang="ru-RU" dirty="0"/>
              <a:t> — группировка</a:t>
            </a:r>
            <a:r>
              <a:rPr lang="en-US" dirty="0"/>
              <a:t>;</a:t>
            </a:r>
          </a:p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Join</a:t>
            </a:r>
            <a:r>
              <a:rPr lang="ru-RU" dirty="0"/>
              <a:t> — соединение</a:t>
            </a:r>
            <a:r>
              <a:rPr lang="en-US" dirty="0"/>
              <a:t>;</a:t>
            </a:r>
            <a:endParaRPr lang="ru-RU" dirty="0"/>
          </a:p>
          <a:p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GroupJoin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ru-RU" dirty="0"/>
              <a:t>— групповое соединение</a:t>
            </a:r>
            <a:r>
              <a:rPr lang="en-US" dirty="0"/>
              <a:t>;</a:t>
            </a:r>
          </a:p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Union</a:t>
            </a:r>
            <a:r>
              <a:rPr lang="en-US" dirty="0"/>
              <a:t> — </a:t>
            </a:r>
            <a:r>
              <a:rPr lang="ru-RU" dirty="0"/>
              <a:t>объединение (типы элементов должны совпадать)</a:t>
            </a:r>
            <a:r>
              <a:rPr lang="en-US" dirty="0"/>
              <a:t>;</a:t>
            </a:r>
            <a:endParaRPr lang="ru-RU" dirty="0"/>
          </a:p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Except</a:t>
            </a:r>
            <a:r>
              <a:rPr lang="en-US" dirty="0"/>
              <a:t> — </a:t>
            </a:r>
            <a:r>
              <a:rPr lang="ru-RU" dirty="0"/>
              <a:t>исключение;</a:t>
            </a:r>
            <a:endParaRPr lang="en-US" dirty="0"/>
          </a:p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Intersect</a:t>
            </a:r>
            <a:r>
              <a:rPr lang="en-US" dirty="0"/>
              <a:t> — </a:t>
            </a:r>
            <a:r>
              <a:rPr lang="ru-RU" dirty="0"/>
              <a:t>пересечение.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Query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91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Некоторые </a:t>
            </a:r>
            <a:r>
              <a:rPr lang="en-US" dirty="0"/>
              <a:t>LINQ-</a:t>
            </a:r>
            <a:r>
              <a:rPr lang="ru-RU" dirty="0"/>
              <a:t>методы имеют совмещённые с </a:t>
            </a:r>
            <a:r>
              <a:rPr lang="en-US" dirty="0"/>
              <a:t>Where</a:t>
            </a:r>
            <a:r>
              <a:rPr lang="ru-RU" dirty="0"/>
              <a:t> или </a:t>
            </a:r>
            <a:r>
              <a:rPr lang="en-US" dirty="0"/>
              <a:t>Select </a:t>
            </a:r>
            <a:r>
              <a:rPr lang="ru-RU" dirty="0"/>
              <a:t>реализации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.Where(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condition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).Count()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sym typeface="Wingdings" panose="05000000000000000000" pitchFamily="2" charset="2"/>
              </a:rPr>
              <a:t> .Count(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sym typeface="Wingdings" panose="05000000000000000000" pitchFamily="2" charset="2"/>
              </a:rPr>
              <a:t>condition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sym typeface="Wingdings" panose="05000000000000000000" pitchFamily="2" charset="2"/>
              </a:rPr>
              <a:t>.Where(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sym typeface="Wingdings" panose="05000000000000000000" pitchFamily="2" charset="2"/>
              </a:rPr>
              <a:t>condition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sym typeface="Wingdings" panose="05000000000000000000" pitchFamily="2" charset="2"/>
              </a:rPr>
              <a:t>).Any()  .Any(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sym typeface="Wingdings" panose="05000000000000000000" pitchFamily="2" charset="2"/>
              </a:rPr>
              <a:t>condition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sym typeface="Wingdings" panose="05000000000000000000" pitchFamily="2" charset="2"/>
              </a:rPr>
              <a:t>.Where(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sym typeface="Wingdings" panose="05000000000000000000" pitchFamily="2" charset="2"/>
              </a:rPr>
              <a:t>condition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sym typeface="Wingdings" panose="05000000000000000000" pitchFamily="2" charset="2"/>
              </a:rPr>
              <a:t>).Sum()  .Sum(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sym typeface="Wingdings" panose="05000000000000000000" pitchFamily="2" charset="2"/>
              </a:rPr>
              <a:t>condition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sym typeface="Wingdings" panose="05000000000000000000" pitchFamily="2" charset="2"/>
              </a:rPr>
              <a:t>)</a:t>
            </a:r>
            <a:endParaRPr lang="ru-RU" b="1" dirty="0">
              <a:latin typeface="PT Mono" panose="02060509020205020204" pitchFamily="49" charset="-52"/>
              <a:ea typeface="PT Mono" panose="02060509020205020204" pitchFamily="49" charset="-52"/>
              <a:sym typeface="Wingdings" panose="05000000000000000000" pitchFamily="2" charset="2"/>
            </a:endParaRPr>
          </a:p>
          <a:p>
            <a:pPr lvl="1"/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sym typeface="Wingdings" panose="05000000000000000000" pitchFamily="2" charset="2"/>
              </a:rPr>
              <a:t>.Select(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sym typeface="Wingdings" panose="05000000000000000000" pitchFamily="2" charset="2"/>
              </a:rPr>
              <a:t>x =&gt; </a:t>
            </a:r>
            <a:r>
              <a:rPr lang="en-US" dirty="0" err="1">
                <a:latin typeface="PT Mono" panose="02060509020205020204" pitchFamily="49" charset="-52"/>
                <a:ea typeface="PT Mono" panose="02060509020205020204" pitchFamily="49" charset="-52"/>
                <a:sym typeface="Wingdings" panose="05000000000000000000" pitchFamily="2" charset="2"/>
              </a:rPr>
              <a:t>x.Property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sym typeface="Wingdings" panose="05000000000000000000" pitchFamily="2" charset="2"/>
              </a:rPr>
              <a:t>).Max()  .Max(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sym typeface="Wingdings" panose="05000000000000000000" pitchFamily="2" charset="2"/>
              </a:rPr>
              <a:t>x =&gt; </a:t>
            </a:r>
            <a:r>
              <a:rPr lang="en-US" dirty="0" err="1">
                <a:latin typeface="PT Mono" panose="02060509020205020204" pitchFamily="49" charset="-52"/>
                <a:ea typeface="PT Mono" panose="02060509020205020204" pitchFamily="49" charset="-52"/>
                <a:sym typeface="Wingdings" panose="05000000000000000000" pitchFamily="2" charset="2"/>
              </a:rPr>
              <a:t>x.Property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sym typeface="Wingdings" panose="05000000000000000000" pitchFamily="2" charset="2"/>
              </a:rPr>
              <a:t>.Select(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sym typeface="Wingdings" panose="05000000000000000000" pitchFamily="2" charset="2"/>
              </a:rPr>
              <a:t>x =&gt; </a:t>
            </a:r>
            <a:r>
              <a:rPr lang="en-US" dirty="0" err="1">
                <a:latin typeface="PT Mono" panose="02060509020205020204" pitchFamily="49" charset="-52"/>
                <a:ea typeface="PT Mono" panose="02060509020205020204" pitchFamily="49" charset="-52"/>
                <a:sym typeface="Wingdings" panose="05000000000000000000" pitchFamily="2" charset="2"/>
              </a:rPr>
              <a:t>x.Property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sym typeface="Wingdings" panose="05000000000000000000" pitchFamily="2" charset="2"/>
              </a:rPr>
              <a:t>).Average()  .Average(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sym typeface="Wingdings" panose="05000000000000000000" pitchFamily="2" charset="2"/>
              </a:rPr>
              <a:t>x =&gt; </a:t>
            </a:r>
            <a:r>
              <a:rPr lang="en-US" dirty="0" err="1">
                <a:latin typeface="PT Mono" panose="02060509020205020204" pitchFamily="49" charset="-52"/>
                <a:ea typeface="PT Mono" panose="02060509020205020204" pitchFamily="49" charset="-52"/>
                <a:sym typeface="Wingdings" panose="05000000000000000000" pitchFamily="2" charset="2"/>
              </a:rPr>
              <a:t>x.Property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…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Совмещённые реализации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5" y="5029200"/>
            <a:ext cx="69151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2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Результатом работы большинства </a:t>
            </a:r>
            <a:r>
              <a:rPr lang="en-US" dirty="0"/>
              <a:t>LINQ </a:t>
            </a:r>
            <a:r>
              <a:rPr lang="ru-RU" dirty="0"/>
              <a:t>инструкций</a:t>
            </a:r>
            <a:r>
              <a:rPr lang="en-US" dirty="0"/>
              <a:t> (</a:t>
            </a:r>
            <a:r>
              <a:rPr lang="ru-RU" dirty="0"/>
              <a:t>кроме агрегирующих</a:t>
            </a:r>
            <a:r>
              <a:rPr lang="en-US" dirty="0"/>
              <a:t>)</a:t>
            </a:r>
            <a:r>
              <a:rPr lang="ru-RU" dirty="0"/>
              <a:t> является механизм получения результата, а не сам результат.</a:t>
            </a:r>
          </a:p>
          <a:p>
            <a:r>
              <a:rPr lang="ru-RU" dirty="0"/>
              <a:t>При изменении исходных данных результат выполнения также изменится.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Отложенные (</a:t>
            </a:r>
            <a:r>
              <a:rPr lang="en-US" dirty="0"/>
              <a:t>Lazy)</a:t>
            </a:r>
            <a:r>
              <a:rPr lang="ru-RU" dirty="0"/>
              <a:t> вычисления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282" y="3341054"/>
            <a:ext cx="55816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56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1495" y="1413741"/>
            <a:ext cx="6762750" cy="4352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дерева вычислений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10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Ядром отложенных вычислений в </a:t>
            </a:r>
            <a:r>
              <a:rPr lang="en-US" dirty="0"/>
              <a:t>C# </a:t>
            </a:r>
            <a:r>
              <a:rPr lang="ru-RU" dirty="0"/>
              <a:t>является специальный оператор </a:t>
            </a:r>
            <a:r>
              <a:rPr lang="en-US" dirty="0"/>
              <a:t>yield return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отложенных вычислений</a:t>
            </a:r>
            <a:endParaRPr lang="en-US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119" y="2977862"/>
            <a:ext cx="70294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9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Вспомогательные методы, которые могут быть добавлены к объекту любого типа и даже интерфейса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Реализуются как статические методы, принимающие в качестве первого параметра объект целевого типа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Методы расширения обязаны располагаться в статических классах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Для превращения обычного метода в метод расширения применяется ключевое слово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this</a:t>
            </a:r>
            <a:r>
              <a:rPr lang="ru-RU" dirty="0"/>
              <a:t>;</a:t>
            </a:r>
          </a:p>
          <a:p>
            <a:r>
              <a:rPr lang="ru-RU" dirty="0"/>
              <a:t>Методы расширения можно вызывать как обычные статические методы.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расширения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8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yield return </a:t>
            </a:r>
            <a:r>
              <a:rPr lang="ru-RU" dirty="0"/>
              <a:t>позволяет вернуть очередной элемент перечисления по запросу;</a:t>
            </a:r>
          </a:p>
          <a:p>
            <a:r>
              <a:rPr lang="ru-RU" dirty="0"/>
              <a:t>Оператор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yield break </a:t>
            </a:r>
            <a:r>
              <a:rPr lang="ru-RU" dirty="0"/>
              <a:t>прекращает работу метода;</a:t>
            </a:r>
          </a:p>
          <a:p>
            <a:r>
              <a:rPr lang="ru-RU" dirty="0"/>
              <a:t>Метод-итератор должен возвращать значение специального типа:</a:t>
            </a:r>
            <a:endParaRPr lang="en-US" dirty="0"/>
          </a:p>
          <a:p>
            <a:pPr lvl="1"/>
            <a:r>
              <a:rPr lang="en-US" sz="2600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IEnumerator</a:t>
            </a:r>
            <a:endParaRPr lang="en-US" sz="2600" b="1" dirty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lvl="1"/>
            <a:r>
              <a:rPr lang="en-US" sz="2600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IEnumerator</a:t>
            </a:r>
            <a:r>
              <a:rPr lang="en-US" sz="2600" b="1" dirty="0">
                <a:latin typeface="PT Mono" panose="02060509020205020204" pitchFamily="49" charset="-52"/>
                <a:ea typeface="PT Mono" panose="02060509020205020204" pitchFamily="49" charset="-52"/>
              </a:rPr>
              <a:t>&lt;T&gt;</a:t>
            </a:r>
          </a:p>
          <a:p>
            <a:pPr lvl="1"/>
            <a:r>
              <a:rPr lang="en-US" sz="2600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IEnumerable</a:t>
            </a:r>
            <a:endParaRPr lang="en-US" sz="2600" b="1" dirty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lvl="1"/>
            <a:r>
              <a:rPr lang="en-US" sz="2600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IEnumerable</a:t>
            </a:r>
            <a:r>
              <a:rPr lang="en-US" sz="2600" b="1" dirty="0">
                <a:latin typeface="PT Mono" panose="02060509020205020204" pitchFamily="49" charset="-52"/>
                <a:ea typeface="PT Mono" panose="02060509020205020204" pitchFamily="49" charset="-52"/>
              </a:rPr>
              <a:t>&lt;T&gt;;</a:t>
            </a:r>
          </a:p>
          <a:p>
            <a:r>
              <a:rPr lang="ru-RU" dirty="0"/>
              <a:t>Метод-итератор не может использовать обычный </a:t>
            </a:r>
            <a:r>
              <a:rPr lang="en-US" sz="2600" b="1" dirty="0">
                <a:latin typeface="PT Mono" panose="02060509020205020204" pitchFamily="49" charset="-52"/>
                <a:ea typeface="PT Mono" panose="02060509020205020204" pitchFamily="49" charset="-52"/>
              </a:rPr>
              <a:t>return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Метод-итератор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31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091809" y="5013523"/>
            <a:ext cx="5857706" cy="1285677"/>
          </a:xfrm>
          <a:solidFill>
            <a:srgbClr val="2E2D2F"/>
          </a:solidFill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Oswald Regular" panose="02000503000000000000" pitchFamily="2" charset="-52"/>
              </a:rPr>
              <a:t>Thanks for attention!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5016" y="5013523"/>
            <a:ext cx="1640994" cy="164099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1" y="5528529"/>
            <a:ext cx="1629287" cy="610983"/>
          </a:xfrm>
        </p:spPr>
      </p:pic>
      <p:sp>
        <p:nvSpPr>
          <p:cNvPr id="1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091808" y="6300425"/>
            <a:ext cx="5857707" cy="356572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2E2D2F"/>
                </a:solidFill>
                <a:latin typeface="Oswald Regular" panose="02000503000000000000" pitchFamily="2" charset="-52"/>
              </a:rPr>
              <a:t>ANTON PUDIKOV, Saratov, Russia</a:t>
            </a:r>
          </a:p>
        </p:txBody>
      </p:sp>
    </p:spTree>
    <p:extLst>
      <p:ext uri="{BB962C8B-B14F-4D97-AF65-F5344CB8AC3E}">
        <p14:creationId xmlns:p14="http://schemas.microsoft.com/office/powerpoint/2010/main" val="178128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48322" y="1438275"/>
            <a:ext cx="5162006" cy="4511675"/>
          </a:xfrm>
          <a:prstGeom prst="rect">
            <a:avLst/>
          </a:prstGeom>
        </p:spPr>
      </p:pic>
      <p:sp>
        <p:nvSpPr>
          <p:cNvPr id="317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Расширяющие методы</a:t>
            </a:r>
          </a:p>
        </p:txBody>
      </p:sp>
    </p:spTree>
    <p:extLst>
      <p:ext uri="{BB962C8B-B14F-4D97-AF65-F5344CB8AC3E}">
        <p14:creationId xmlns:p14="http://schemas.microsoft.com/office/powerpoint/2010/main" val="281238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6956" y="1331912"/>
            <a:ext cx="9020175" cy="3124200"/>
          </a:xfrm>
          <a:prstGeom prst="rect">
            <a:avLst/>
          </a:prstGeom>
        </p:spPr>
      </p:pic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Расширение коллекций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956" y="5126183"/>
            <a:ext cx="62103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14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9541" y="1426296"/>
            <a:ext cx="9505950" cy="3371850"/>
          </a:xfrm>
          <a:prstGeom prst="rect">
            <a:avLst/>
          </a:prstGeom>
        </p:spPr>
      </p:pic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Расширение коллекций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29541" y="5860474"/>
            <a:ext cx="899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464547"/>
                </a:solidFill>
              </a:rPr>
              <a:t>Также вместо </a:t>
            </a:r>
            <a:r>
              <a:rPr lang="en-US" sz="2000" b="1" dirty="0">
                <a:solidFill>
                  <a:srgbClr val="464547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Predicate&lt;</a:t>
            </a:r>
            <a:r>
              <a:rPr lang="en-US" sz="2000" b="1" dirty="0" err="1">
                <a:solidFill>
                  <a:srgbClr val="464547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2000" b="1" dirty="0">
                <a:solidFill>
                  <a:srgbClr val="464547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&gt;</a:t>
            </a:r>
            <a:r>
              <a:rPr lang="en-US" sz="2000" dirty="0">
                <a:solidFill>
                  <a:srgbClr val="464547"/>
                </a:solidFill>
              </a:rPr>
              <a:t> </a:t>
            </a:r>
            <a:r>
              <a:rPr lang="ru-RU" sz="2000" dirty="0">
                <a:solidFill>
                  <a:srgbClr val="464547"/>
                </a:solidFill>
              </a:rPr>
              <a:t>можно использовать </a:t>
            </a:r>
            <a:r>
              <a:rPr lang="en-US" sz="2000" b="1" dirty="0" err="1">
                <a:solidFill>
                  <a:srgbClr val="464547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Func</a:t>
            </a:r>
            <a:r>
              <a:rPr lang="en-US" sz="2000" b="1" dirty="0">
                <a:solidFill>
                  <a:srgbClr val="464547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&lt;</a:t>
            </a:r>
            <a:r>
              <a:rPr lang="en-US" sz="2000" b="1" dirty="0" err="1">
                <a:solidFill>
                  <a:srgbClr val="464547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2000" b="1" dirty="0">
                <a:solidFill>
                  <a:srgbClr val="464547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, </a:t>
            </a:r>
            <a:r>
              <a:rPr lang="en-US" sz="2000" b="1" dirty="0" err="1">
                <a:solidFill>
                  <a:srgbClr val="464547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bool</a:t>
            </a:r>
            <a:r>
              <a:rPr lang="en-US" sz="2000" b="1" dirty="0">
                <a:solidFill>
                  <a:srgbClr val="464547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6106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Возраст самого старшего сотрудника</a:t>
            </a:r>
            <a:endParaRPr lang="en-US" dirty="0"/>
          </a:p>
          <a:p>
            <a:r>
              <a:rPr lang="ru-RU" dirty="0"/>
              <a:t>Список ФИО всех сотрудников отдела </a:t>
            </a:r>
            <a:r>
              <a:rPr lang="en-US" dirty="0"/>
              <a:t>X</a:t>
            </a:r>
          </a:p>
          <a:p>
            <a:r>
              <a:rPr lang="ru-RU" dirty="0"/>
              <a:t>Список имён, фамилий и фото новых сотрудников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при работе с большими объёмами данных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6230938" y="1439864"/>
            <a:ext cx="5584825" cy="322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2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Объявление и использование объекта анонимного типа: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Анонимные типы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131" y="5257800"/>
            <a:ext cx="7829550" cy="571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131" y="2121436"/>
            <a:ext cx="78295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6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Анонимный тип не может быть предком или потомком какого-либо класса.</a:t>
            </a:r>
          </a:p>
          <a:p>
            <a:r>
              <a:rPr lang="ru-RU" dirty="0"/>
              <a:t>Анонимный тип не может реализовать интерфейс.</a:t>
            </a:r>
          </a:p>
          <a:p>
            <a:r>
              <a:rPr lang="ru-RU" dirty="0"/>
              <a:t>Анонимные типы нельзя использовать в сигнатурах методов (как на вход, так и на выход)/свойств и т.п.</a:t>
            </a:r>
          </a:p>
          <a:p>
            <a:r>
              <a:rPr lang="ru-RU" dirty="0"/>
              <a:t>Коллекцию или массив анонимного типа объявить нельзя.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анонимных типов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94781"/>
      </p:ext>
    </p:extLst>
  </p:cSld>
  <p:clrMapOvr>
    <a:masterClrMapping/>
  </p:clrMapOvr>
</p:sld>
</file>

<file path=ppt/theme/theme1.xml><?xml version="1.0" encoding="utf-8"?>
<a:theme xmlns:a="http://schemas.openxmlformats.org/drawingml/2006/main" name="EPAM_General_No_Header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PAM_General_With_Header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EPAM_PPT_General_Template_20150223</Template>
  <TotalTime>9441</TotalTime>
  <Words>1301</Words>
  <Application>Microsoft Office PowerPoint</Application>
  <PresentationFormat>Широкоэкранный</PresentationFormat>
  <Paragraphs>143</Paragraphs>
  <Slides>31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31</vt:i4>
      </vt:variant>
    </vt:vector>
  </HeadingPairs>
  <TitlesOfParts>
    <vt:vector size="39" baseType="lpstr">
      <vt:lpstr>Arial</vt:lpstr>
      <vt:lpstr>Arial Black</vt:lpstr>
      <vt:lpstr>Calibri</vt:lpstr>
      <vt:lpstr>Oswald Regular</vt:lpstr>
      <vt:lpstr>PT Mono</vt:lpstr>
      <vt:lpstr>Trebuchet MS</vt:lpstr>
      <vt:lpstr>EPAM_General_No_Header</vt:lpstr>
      <vt:lpstr>EPAM_General_With_Header</vt:lpstr>
      <vt:lpstr>Презентация PowerPoint</vt:lpstr>
      <vt:lpstr>План занятия</vt:lpstr>
      <vt:lpstr>Методы расширения</vt:lpstr>
      <vt:lpstr>Расширяющие методы</vt:lpstr>
      <vt:lpstr>Расширение коллекций</vt:lpstr>
      <vt:lpstr>Расширение коллекций</vt:lpstr>
      <vt:lpstr>Проблемы при работе с большими объёмами данных</vt:lpstr>
      <vt:lpstr>Анонимные типы</vt:lpstr>
      <vt:lpstr>Ограничения анонимных типов</vt:lpstr>
      <vt:lpstr>Коллекция анонимного типа</vt:lpstr>
      <vt:lpstr>LINQ</vt:lpstr>
      <vt:lpstr>Сравнение классического алгоритма и LINQ</vt:lpstr>
      <vt:lpstr>Шаблон from-where-select</vt:lpstr>
      <vt:lpstr>Шаблон from-where-select: объекты</vt:lpstr>
      <vt:lpstr>Шаблон from-where-select: новые объекты</vt:lpstr>
      <vt:lpstr>Перечисление анонимного типа</vt:lpstr>
      <vt:lpstr>Инструкция orderby</vt:lpstr>
      <vt:lpstr>Список файлов, упорядоченных по размеру</vt:lpstr>
      <vt:lpstr>Группировка (инструкция group by)</vt:lpstr>
      <vt:lpstr>Соединение по ключу (инструкция join)</vt:lpstr>
      <vt:lpstr>Соединение по ключу (инструкция join)</vt:lpstr>
      <vt:lpstr>Внутреннее соединение</vt:lpstr>
      <vt:lpstr>Групповое соединение</vt:lpstr>
      <vt:lpstr>Standard Query Operators</vt:lpstr>
      <vt:lpstr>Standard Query Operators</vt:lpstr>
      <vt:lpstr>Совмещённые реализации</vt:lpstr>
      <vt:lpstr>Отложенные (Lazy) вычисления</vt:lpstr>
      <vt:lpstr>Формирование дерева вычислений</vt:lpstr>
      <vt:lpstr>Реализация отложенных вычислений</vt:lpstr>
      <vt:lpstr>Метод-итератор</vt:lpstr>
      <vt:lpstr>Презентация PowerPoint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Extensions</dc:title>
  <dc:creator>Dmitry Vereskun</dc:creator>
  <cp:lastModifiedBy>Anton Pudikov</cp:lastModifiedBy>
  <cp:revision>247</cp:revision>
  <cp:lastPrinted>2015-07-29T15:20:55Z</cp:lastPrinted>
  <dcterms:created xsi:type="dcterms:W3CDTF">2015-06-23T10:29:18Z</dcterms:created>
  <dcterms:modified xsi:type="dcterms:W3CDTF">2020-07-06T16:52:57Z</dcterms:modified>
</cp:coreProperties>
</file>