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6"/>
  </p:notesMasterIdLst>
  <p:handoutMasterIdLst>
    <p:handoutMasterId r:id="rId17"/>
  </p:handoutMasterIdLst>
  <p:sldIdLst>
    <p:sldId id="401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9" r:id="rId14"/>
    <p:sldId id="277" r:id="rId15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Повторное использование удачных решений типовых задач. Есть заранее просчитанное решение и предпочтительнее использовать его, чем изобретать заново</a:t>
            </a:r>
          </a:p>
          <a:p>
            <a:r>
              <a:rPr lang="ru-RU" dirty="0"/>
              <a:t>Упрощение сопровождения кода</a:t>
            </a:r>
          </a:p>
          <a:p>
            <a:r>
              <a:rPr lang="ru-RU" dirty="0"/>
              <a:t>Улучшение документированности кода</a:t>
            </a:r>
          </a:p>
          <a:p>
            <a:r>
              <a:rPr lang="ru-RU" dirty="0"/>
              <a:t>Дополнительная информация об архитектуре приложения</a:t>
            </a:r>
          </a:p>
          <a:p>
            <a:r>
              <a:rPr lang="ru-RU" dirty="0"/>
              <a:t>Унификация терминологии, упрощение обсуждений архитектуры приложений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Шаблоны могут пропагандировать плохие стили разработки приложений, и зачастую слепо применяются. Паттерны могут быть неправильными, или правильными, но для другой системы, или задачи. Паттерн, придуманный для работы с данными в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LotusNotus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запросто не работать под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даже, наоборот, вредить, т.к. архитектура системы сильно отличается. Нет смысла применять паттерн, подразумевающий возможность масштабирования системы на несколько серверов для задачи уровня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 –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ничего, кроме неоправданного расширения кода не получите.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шаблоны консервируют громоздкую и малоэффективную систему понятий, разработанную узкой группой. Когда количество шаблонов возрастает, превышая критическую сложность, исполнители начинают игнорировать шаблоны и всю систему, с ними связанную.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Слепое применение шаблонов из справочника,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осмысления причин и предпосылок применения шаблона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замедляет профессиональный рост программиста, так как подменяет творческую работу механической подстановкой шаблонов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</a:t>
            </a:r>
            <a:r>
              <a:rPr lang="ru-RU" baseline="0" dirty="0"/>
              <a:t> выделяют ещё один подтип структурных паттернов: архитектурные.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ru-RU" baseline="0" dirty="0"/>
              <a:t> из жизни:</a:t>
            </a:r>
          </a:p>
          <a:p>
            <a:pPr marL="228600" indent="-228600">
              <a:buAutoNum type="arabicPeriod"/>
            </a:pPr>
            <a:r>
              <a:rPr lang="ru-RU" baseline="0" dirty="0"/>
              <a:t>Для различных соединений с базой данных использовать разные </a:t>
            </a:r>
            <a:r>
              <a:rPr lang="en-US" baseline="0" dirty="0" err="1"/>
              <a:t>SQLFactory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ru-RU" baseline="0" dirty="0"/>
              <a:t>Подмена реальных данных на тестовые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zon.ru/context/detail/id/2457392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ozon.ru/context/detail/id/6108824/" TargetMode="Externa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DESIGN PATTERNS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4101347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057177"/>
              </p:ext>
            </p:extLst>
          </p:nvPr>
        </p:nvGraphicFramePr>
        <p:xfrm>
          <a:off x="2684463" y="1459797"/>
          <a:ext cx="6688138" cy="446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Visio" r:id="rId3" imgW="5018151" imgH="3353562" progId="Visio.Drawing.11">
                  <p:embed/>
                </p:oleObj>
              </mc:Choice>
              <mc:Fallback>
                <p:oleObj name="Visio" r:id="rId3" imgW="5018151" imgH="3353562" progId="Visio.Drawing.11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88"/>
                      <a:stretch>
                        <a:fillRect/>
                      </a:stretch>
                    </p:blipFill>
                    <p:spPr bwMode="auto">
                      <a:xfrm>
                        <a:off x="2684463" y="1459797"/>
                        <a:ext cx="6688138" cy="4468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Facade</a:t>
            </a:r>
            <a:r>
              <a:rPr lang="ru-RU"/>
              <a:t> (фасад)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8245"/>
              </p:ext>
            </p:extLst>
          </p:nvPr>
        </p:nvGraphicFramePr>
        <p:xfrm>
          <a:off x="1719576" y="2047009"/>
          <a:ext cx="8617912" cy="329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Visio" r:id="rId3" imgW="4407789" imgH="1684782" progId="Visio.Drawing.11">
                  <p:embed/>
                </p:oleObj>
              </mc:Choice>
              <mc:Fallback>
                <p:oleObj name="Visio" r:id="rId3" imgW="4407789" imgH="1684782" progId="Visio.Drawing.11">
                  <p:embed/>
                  <p:pic>
                    <p:nvPicPr>
                      <p:cNvPr id="9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576" y="2047009"/>
                        <a:ext cx="8617912" cy="3292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  <a:r>
              <a:rPr lang="ru-RU"/>
              <a:t> (стратегия)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Литература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14" y="1171312"/>
            <a:ext cx="172923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9966" y="1272224"/>
            <a:ext cx="68210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«Приемы объектно-ориентированного проектирования. Паттерны проектирования». Э. Гамма, Р. </a:t>
            </a:r>
            <a:r>
              <a:rPr lang="ru-RU" sz="2400" dirty="0" err="1"/>
              <a:t>Хелм</a:t>
            </a:r>
            <a:r>
              <a:rPr lang="ru-RU" sz="2400" dirty="0"/>
              <a:t>, Р. Джонсон, Дж. </a:t>
            </a:r>
            <a:r>
              <a:rPr lang="ru-RU" sz="2400" dirty="0" err="1"/>
              <a:t>Влиссидес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http://www.ozon.ru/context/detail/id/2457392/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0416" y="3797262"/>
            <a:ext cx="2107430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07676" y="4445486"/>
            <a:ext cx="6374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«Паттерны проектирования»</a:t>
            </a:r>
            <a:br>
              <a:rPr lang="ru-RU" sz="2400" dirty="0"/>
            </a:br>
            <a:r>
              <a:rPr lang="ru-RU" sz="2400" dirty="0"/>
              <a:t>Э. </a:t>
            </a:r>
            <a:r>
              <a:rPr lang="ru-RU" sz="2400" dirty="0" err="1"/>
              <a:t>Фримен</a:t>
            </a:r>
            <a:r>
              <a:rPr lang="ru-RU" sz="2400" dirty="0"/>
              <a:t>, К. Сьерра, Б. </a:t>
            </a:r>
            <a:r>
              <a:rPr lang="ru-RU" sz="2400" dirty="0" err="1"/>
              <a:t>Бейтс</a:t>
            </a:r>
            <a:endParaRPr lang="ru-RU" sz="2400" dirty="0"/>
          </a:p>
          <a:p>
            <a:endParaRPr lang="ru-RU" sz="2000" dirty="0"/>
          </a:p>
          <a:p>
            <a:r>
              <a:rPr lang="en-US" sz="2000" dirty="0">
                <a:hlinkClick r:id="rId5"/>
              </a:rPr>
              <a:t>http://www.ozon.ru/context/detail/id/6108824/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37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шаблона проектирования;</a:t>
            </a:r>
          </a:p>
          <a:p>
            <a:r>
              <a:rPr lang="ru-RU" dirty="0"/>
              <a:t>Классификация шаблонов проектирования;</a:t>
            </a:r>
          </a:p>
          <a:p>
            <a:r>
              <a:rPr lang="ru-RU" dirty="0"/>
              <a:t>Типичные представители каждой группы паттернов.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«Любой паттерн описывает задачу, которая снова и снова возникает в нашей работе, а также принцип её решения, причём таким образом, что это решение можно потом использовать миллион раз, ничего не изобретая заново.»</a:t>
            </a:r>
            <a:br>
              <a:rPr lang="ru-RU" dirty="0"/>
            </a:br>
            <a:r>
              <a:rPr lang="en-US" dirty="0"/>
              <a:t>©</a:t>
            </a:r>
            <a:r>
              <a:rPr lang="ru-RU" dirty="0"/>
              <a:t> Кристофер Александр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паттерны</a:t>
            </a:r>
            <a:endParaRPr lang="en-US" dirty="0"/>
          </a:p>
        </p:txBody>
      </p:sp>
      <p:pic>
        <p:nvPicPr>
          <p:cNvPr id="13" name="Picture 6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600" y="4251652"/>
            <a:ext cx="1741487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14" y="4248870"/>
            <a:ext cx="2672859" cy="144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Content Placeholder 14" descr="Screen Clipping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00" y="4246302"/>
            <a:ext cx="1918855" cy="1450563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Повторное использование удачных решений типовых задач. </a:t>
            </a:r>
          </a:p>
          <a:p>
            <a:r>
              <a:rPr lang="ru-RU" dirty="0"/>
              <a:t>Упрощение сопровождения кода.</a:t>
            </a:r>
          </a:p>
          <a:p>
            <a:r>
              <a:rPr lang="ru-RU" dirty="0"/>
              <a:t>Улучшение документированности кода.</a:t>
            </a:r>
          </a:p>
          <a:p>
            <a:r>
              <a:rPr lang="ru-RU" dirty="0"/>
              <a:t>Дополнительная информация об архитектуре приложения.</a:t>
            </a:r>
          </a:p>
          <a:p>
            <a:r>
              <a:rPr lang="ru-RU" dirty="0"/>
              <a:t>Унификация терминологии, упрощение обсуждений архитектуры приложений.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нужны паттерны?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98" y="4072892"/>
            <a:ext cx="2665412" cy="187801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8" y="1439864"/>
            <a:ext cx="2237012" cy="187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9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Это же паттерн! Он не может быть неправильным!</a:t>
            </a:r>
          </a:p>
          <a:p>
            <a:r>
              <a:rPr lang="ru-RU"/>
              <a:t>Давайте напихаем их побольше!</a:t>
            </a:r>
          </a:p>
          <a:p>
            <a:r>
              <a:rPr lang="ru-RU"/>
              <a:t>Зачем разбираться в архитектуре? На все есть готовые шаблоны!</a:t>
            </a:r>
          </a:p>
          <a:p>
            <a:endParaRPr lang="en-US" dirty="0"/>
          </a:p>
        </p:txBody>
      </p:sp>
      <p:pic>
        <p:nvPicPr>
          <p:cNvPr id="8" name="Picture 2" descr="http://www.psychologos.ru/images/3/32/%D0%9F%D0%B0%D1%82%D1%82%D0%B5%D1%80%D0%BD.JPG"/>
          <p:cNvPicPr>
            <a:picLocks noGrp="1" noChangeAspect="1" noChangeArrowheads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3350" y="1790700"/>
            <a:ext cx="508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Когда паттерны – ЗЛО?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каких ситуациях применяется паттерн?</a:t>
            </a:r>
          </a:p>
          <a:p>
            <a:r>
              <a:rPr lang="ru-RU"/>
              <a:t>Что дает использование паттерна?</a:t>
            </a:r>
          </a:p>
          <a:p>
            <a:r>
              <a:rPr lang="ru-RU"/>
              <a:t>Что будет, если не использовать данный паттерн?</a:t>
            </a:r>
          </a:p>
          <a:p>
            <a:r>
              <a:rPr lang="ru-RU"/>
              <a:t>Какие есть альтернативы?</a:t>
            </a:r>
            <a:endParaRPr lang="en-US" dirty="0"/>
          </a:p>
        </p:txBody>
      </p:sp>
      <p:pic>
        <p:nvPicPr>
          <p:cNvPr id="7" name="Picture 2" descr="http://muslib.ru/pb/25/254146/yoda_1213332.jpg"/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9843" y="1439863"/>
            <a:ext cx="4067014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правильно работать с паттернами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8973" y="6089036"/>
            <a:ext cx="576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Вопросы эти задать себе должен ты, юный </a:t>
            </a:r>
            <a:r>
              <a:rPr lang="ru-RU" dirty="0" err="1"/>
              <a:t>падаван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Порождающие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Singleton</a:t>
            </a:r>
            <a:endParaRPr lang="ru-RU" dirty="0"/>
          </a:p>
          <a:p>
            <a:r>
              <a:rPr lang="ru-RU" dirty="0"/>
              <a:t>Структурные</a:t>
            </a:r>
            <a:endParaRPr lang="en-US" dirty="0"/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Facade</a:t>
            </a:r>
            <a:endParaRPr lang="ru-RU" dirty="0"/>
          </a:p>
          <a:p>
            <a:r>
              <a:rPr lang="ru-RU" dirty="0"/>
              <a:t>Поведенческие</a:t>
            </a:r>
            <a:endParaRPr lang="en-US" dirty="0"/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паттернов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554295208"/>
              </p:ext>
            </p:extLst>
          </p:nvPr>
        </p:nvGraphicFramePr>
        <p:xfrm>
          <a:off x="6230938" y="2228719"/>
          <a:ext cx="5584825" cy="29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Visio" r:id="rId4" imgW="6200742" imgH="3257574" progId="Visio.Drawing.11">
                  <p:embed/>
                </p:oleObj>
              </mc:Choice>
              <mc:Fallback>
                <p:oleObj name="Visio" r:id="rId4" imgW="6200742" imgH="3257574" progId="Visio.Drawing.11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2228719"/>
                        <a:ext cx="5584825" cy="293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4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525850"/>
              </p:ext>
            </p:extLst>
          </p:nvPr>
        </p:nvGraphicFramePr>
        <p:xfrm>
          <a:off x="2176895" y="1708078"/>
          <a:ext cx="7704860" cy="397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Visio" r:id="rId4" imgW="6133795" imgH="3161538" progId="Visio.Drawing.11">
                  <p:embed/>
                </p:oleObj>
              </mc:Choice>
              <mc:Fallback>
                <p:oleObj name="Visio" r:id="rId4" imgW="6133795" imgH="3161538" progId="Visio.Drawing.11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895" y="1708078"/>
                        <a:ext cx="7704860" cy="3972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(</a:t>
            </a:r>
            <a:r>
              <a:rPr lang="ru-RU"/>
              <a:t>абстрактная фабрика)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32984"/>
              </p:ext>
            </p:extLst>
          </p:nvPr>
        </p:nvGraphicFramePr>
        <p:xfrm>
          <a:off x="2557700" y="1932709"/>
          <a:ext cx="6943250" cy="352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Visio" r:id="rId3" imgW="5111115" imgH="2592705" progId="Visio.Drawing.11">
                  <p:embed/>
                </p:oleObj>
              </mc:Choice>
              <mc:Fallback>
                <p:oleObj name="Visio" r:id="rId3" imgW="5111115" imgH="2592705" progId="Visio.Drawing.11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700" y="1932709"/>
                        <a:ext cx="6943250" cy="3521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</a:t>
            </a:r>
            <a:r>
              <a:rPr lang="ru-RU"/>
              <a:t> (адаптер)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476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9862</TotalTime>
  <Words>510</Words>
  <Application>Microsoft Office PowerPoint</Application>
  <PresentationFormat>Широкоэкранный</PresentationFormat>
  <Paragraphs>69</Paragraphs>
  <Slides>13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Oswald Regular</vt:lpstr>
      <vt:lpstr>Trebuchet MS</vt:lpstr>
      <vt:lpstr>EPAM_General_No_Header</vt:lpstr>
      <vt:lpstr>EPAM_General_With_Header</vt:lpstr>
      <vt:lpstr>Visio</vt:lpstr>
      <vt:lpstr>Презентация PowerPoint</vt:lpstr>
      <vt:lpstr>План занятия</vt:lpstr>
      <vt:lpstr>Что такое паттерны</vt:lpstr>
      <vt:lpstr>Для чего нужны паттерны?</vt:lpstr>
      <vt:lpstr>Когда паттерны – ЗЛО?</vt:lpstr>
      <vt:lpstr>Как правильно работать с паттернами</vt:lpstr>
      <vt:lpstr>Типы паттернов</vt:lpstr>
      <vt:lpstr>Factory (абстрактная фабрика)</vt:lpstr>
      <vt:lpstr>Adapter (адаптер)</vt:lpstr>
      <vt:lpstr>Facade (фасад)</vt:lpstr>
      <vt:lpstr>Strategy (стратегия)</vt:lpstr>
      <vt:lpstr>Литература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Overview</dc:title>
  <dc:creator>Dmitry Vereskun</dc:creator>
  <cp:lastModifiedBy>Anton Pudikov</cp:lastModifiedBy>
  <cp:revision>275</cp:revision>
  <cp:lastPrinted>2015-07-29T15:20:55Z</cp:lastPrinted>
  <dcterms:created xsi:type="dcterms:W3CDTF">2015-06-23T10:29:18Z</dcterms:created>
  <dcterms:modified xsi:type="dcterms:W3CDTF">2020-07-22T16:49:56Z</dcterms:modified>
</cp:coreProperties>
</file>