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3"/>
  </p:notesMasterIdLst>
  <p:handoutMasterIdLst>
    <p:handoutMasterId r:id="rId14"/>
  </p:handoutMasterIdLst>
  <p:sldIdLst>
    <p:sldId id="477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277" r:id="rId12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вот такая замечательная программа (фрагмент), код</a:t>
            </a:r>
            <a:r>
              <a:rPr lang="ru-RU" baseline="0" dirty="0"/>
              <a:t> которой в лучших традициях </a:t>
            </a:r>
            <a:r>
              <a:rPr lang="ru-RU" baseline="0" dirty="0" err="1"/>
              <a:t>индусокодинга</a:t>
            </a:r>
            <a:r>
              <a:rPr lang="ru-RU" baseline="0" dirty="0"/>
              <a:t> написан в обработчиках событий. Всё хорошо.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Появился новый тип клиентов</a:t>
            </a:r>
            <a:r>
              <a:rPr lang="ru-RU" baseline="0" dirty="0"/>
              <a:t>, работающих через веб-интерфейс (или с мобильного устройства).</a:t>
            </a:r>
          </a:p>
          <a:p>
            <a:r>
              <a:rPr lang="ru-RU" baseline="0" dirty="0"/>
              <a:t>Проблемы:</a:t>
            </a:r>
          </a:p>
          <a:p>
            <a:pPr marL="228600" indent="-228600">
              <a:buAutoNum type="arabicPeriod"/>
            </a:pPr>
            <a:r>
              <a:rPr lang="ru-RU" baseline="0" dirty="0"/>
              <a:t>Логика привязана к обработчикам событий формы. В веб будут другие обработчики.</a:t>
            </a:r>
          </a:p>
          <a:p>
            <a:pPr marL="228600" indent="-228600">
              <a:buAutoNum type="arabicPeriod"/>
            </a:pPr>
            <a:r>
              <a:rPr lang="ru-RU" baseline="0" dirty="0"/>
              <a:t>Вывод на экран реализован через </a:t>
            </a:r>
            <a:r>
              <a:rPr lang="en-US" baseline="0" dirty="0"/>
              <a:t>Windows-</a:t>
            </a:r>
            <a:r>
              <a:rPr lang="ru-RU" baseline="0" dirty="0"/>
              <a:t>интерфейс. В Веб все надо будет переделывать.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Приложение надо постоянно </a:t>
            </a:r>
            <a:r>
              <a:rPr lang="ru-RU" dirty="0" err="1"/>
              <a:t>перетестировать</a:t>
            </a:r>
            <a:r>
              <a:rPr lang="ru-RU" dirty="0"/>
              <a:t> при возникновении проблем</a:t>
            </a:r>
            <a:r>
              <a:rPr lang="ru-RU" baseline="0" dirty="0"/>
              <a:t>. </a:t>
            </a:r>
          </a:p>
          <a:p>
            <a:r>
              <a:rPr lang="ru-RU" baseline="0" dirty="0"/>
              <a:t>Проблемы:</a:t>
            </a:r>
          </a:p>
          <a:p>
            <a:r>
              <a:rPr lang="ru-RU" baseline="0" dirty="0"/>
              <a:t>1. На рабочей базе это не сделаешь -</a:t>
            </a:r>
            <a:r>
              <a:rPr lang="en-US" baseline="0" dirty="0"/>
              <a:t>&gt;</a:t>
            </a:r>
            <a:r>
              <a:rPr lang="ru-RU" baseline="0" dirty="0"/>
              <a:t> нужны </a:t>
            </a:r>
            <a:r>
              <a:rPr lang="ru-RU" baseline="0" dirty="0" err="1"/>
              <a:t>фейковые</a:t>
            </a:r>
            <a:r>
              <a:rPr lang="ru-RU" baseline="0" dirty="0"/>
              <a:t> данные.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Отдельные элементы логики</a:t>
            </a:r>
            <a:r>
              <a:rPr lang="ru-RU" baseline="0" dirty="0"/>
              <a:t> работы приложения также могут быть подключаемы/заменяемы «на лету»,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Обратить внимание</a:t>
            </a:r>
            <a:r>
              <a:rPr lang="ru-RU" baseline="0" dirty="0"/>
              <a:t> на отсутствие связей между </a:t>
            </a:r>
            <a:r>
              <a:rPr lang="en-US" baseline="0" dirty="0"/>
              <a:t>PL </a:t>
            </a:r>
            <a:r>
              <a:rPr lang="ru-RU" baseline="0" dirty="0"/>
              <a:t>и </a:t>
            </a:r>
            <a:r>
              <a:rPr lang="en-US" baseline="0" dirty="0"/>
              <a:t>DAL, </a:t>
            </a:r>
            <a:r>
              <a:rPr lang="ru-RU" baseline="0" dirty="0"/>
              <a:t>между пользователем и </a:t>
            </a:r>
            <a:r>
              <a:rPr lang="en-US" baseline="0" dirty="0"/>
              <a:t>BLL</a:t>
            </a:r>
            <a:r>
              <a:rPr lang="ru-RU" baseline="0" dirty="0"/>
              <a:t>, между </a:t>
            </a:r>
            <a:r>
              <a:rPr lang="en-US" baseline="0" dirty="0"/>
              <a:t>PL/BLL </a:t>
            </a:r>
            <a:r>
              <a:rPr lang="ru-RU" baseline="0" dirty="0"/>
              <a:t>и БД.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 НЕ НАДО все приложения делать исключительно </a:t>
            </a:r>
            <a:r>
              <a:rPr lang="ru-RU" baseline="0" dirty="0" err="1"/>
              <a:t>трёхслойкой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Типичное применение трёхслойной архитектуры.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 </a:t>
            </a:r>
            <a:r>
              <a:rPr lang="ru-RU" dirty="0"/>
              <a:t>физически отделён</a:t>
            </a:r>
            <a:r>
              <a:rPr lang="ru-RU" baseline="0" dirty="0"/>
              <a:t> от </a:t>
            </a:r>
            <a:r>
              <a:rPr lang="en-US" baseline="0" dirty="0"/>
              <a:t>BLL</a:t>
            </a:r>
            <a:r>
              <a:rPr lang="ru-RU" baseline="0" dirty="0"/>
              <a:t>. К примеру, это может быть мобильное приложение (клиент на телефоне, сервер с логикой в интернете).</a:t>
            </a:r>
          </a:p>
          <a:p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ДЕМОНСТРАЦИЯ: простое приложение для хранения заметок, реализованное в виде трёхслойной архитектуры. Интерфейс консольный, хранение в коллекции/файле.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81960"/>
            <a:ext cx="6940876" cy="1078757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THREE-LAYER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4" y="4871231"/>
            <a:ext cx="4424733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18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950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архитектура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6672" y="1348299"/>
            <a:ext cx="1509136" cy="4694169"/>
            <a:chOff x="7260791" y="1335790"/>
            <a:chExt cx="1509136" cy="4694169"/>
          </a:xfrm>
        </p:grpSpPr>
        <p:sp>
          <p:nvSpPr>
            <p:cNvPr id="19" name="Прямоугольник 3"/>
            <p:cNvSpPr/>
            <p:nvPr/>
          </p:nvSpPr>
          <p:spPr>
            <a:xfrm>
              <a:off x="7260791" y="3177567"/>
              <a:ext cx="1509136" cy="12144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Программа</a:t>
              </a:r>
            </a:p>
          </p:txBody>
        </p:sp>
        <p:cxnSp>
          <p:nvCxnSpPr>
            <p:cNvPr id="21" name="Прямая со стрелкой 8"/>
            <p:cNvCxnSpPr/>
            <p:nvPr/>
          </p:nvCxnSpPr>
          <p:spPr>
            <a:xfrm>
              <a:off x="8015359" y="2514565"/>
              <a:ext cx="0" cy="49763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Блок-схема: память с прямым доступом 32"/>
            <p:cNvSpPr/>
            <p:nvPr/>
          </p:nvSpPr>
          <p:spPr>
            <a:xfrm rot="16200000">
              <a:off x="7610572" y="5241787"/>
              <a:ext cx="809575" cy="766770"/>
            </a:xfrm>
            <a:prstGeom prst="flowChartMagneticDrum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657" y="1335790"/>
              <a:ext cx="1013404" cy="1013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Прямая со стрелкой 8"/>
            <p:cNvCxnSpPr/>
            <p:nvPr/>
          </p:nvCxnSpPr>
          <p:spPr>
            <a:xfrm>
              <a:off x="8015359" y="4557383"/>
              <a:ext cx="0" cy="49763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Content Placeholder 8"/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6329175" y="1439863"/>
            <a:ext cx="5388351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архитектура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59357" y="1307704"/>
            <a:ext cx="2129353" cy="4775991"/>
            <a:chOff x="1755462" y="786377"/>
            <a:chExt cx="2129353" cy="4775991"/>
          </a:xfrm>
        </p:grpSpPr>
        <p:sp>
          <p:nvSpPr>
            <p:cNvPr id="22" name="Блок-схема: память с прямым доступом 32"/>
            <p:cNvSpPr/>
            <p:nvPr/>
          </p:nvSpPr>
          <p:spPr>
            <a:xfrm rot="16200000">
              <a:off x="2493200" y="4774196"/>
              <a:ext cx="809575" cy="766770"/>
            </a:xfrm>
            <a:prstGeom prst="flowChartMagneticDrum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8"/>
            <p:cNvCxnSpPr/>
            <p:nvPr/>
          </p:nvCxnSpPr>
          <p:spPr>
            <a:xfrm>
              <a:off x="2897987" y="4099345"/>
              <a:ext cx="0" cy="49763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8"/>
            <p:cNvCxnSpPr/>
            <p:nvPr/>
          </p:nvCxnSpPr>
          <p:spPr>
            <a:xfrm>
              <a:off x="2229741" y="1927382"/>
              <a:ext cx="393543" cy="4846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462" y="788739"/>
              <a:ext cx="1013404" cy="1013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327" y="786377"/>
              <a:ext cx="471488" cy="919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Прямая со стрелкой 8"/>
            <p:cNvCxnSpPr/>
            <p:nvPr/>
          </p:nvCxnSpPr>
          <p:spPr>
            <a:xfrm flipV="1">
              <a:off x="3054746" y="1812576"/>
              <a:ext cx="446334" cy="5994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13749">
              <a:off x="3115816" y="2138436"/>
              <a:ext cx="588771" cy="135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971244" y="1479572"/>
              <a:ext cx="373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>
                  <a:solidFill>
                    <a:srgbClr val="FF0000"/>
                  </a:solidFill>
                </a:rPr>
                <a:t>?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Прямоугольник 3"/>
            <p:cNvSpPr/>
            <p:nvPr/>
          </p:nvSpPr>
          <p:spPr>
            <a:xfrm>
              <a:off x="2139935" y="2625990"/>
              <a:ext cx="1509136" cy="12144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Программа</a:t>
              </a:r>
            </a:p>
          </p:txBody>
        </p:sp>
      </p:grpSp>
      <p:pic>
        <p:nvPicPr>
          <p:cNvPr id="21" name="Content Placeholder 8"/>
          <p:cNvPicPr>
            <a:picLocks noGrp="1" noChangeAspect="1"/>
          </p:cNvPicPr>
          <p:nvPr>
            <p:ph idx="11"/>
          </p:nvPr>
        </p:nvPicPr>
        <p:blipFill>
          <a:blip r:embed="rId6"/>
          <a:stretch>
            <a:fillRect/>
          </a:stretch>
        </p:blipFill>
        <p:spPr>
          <a:xfrm>
            <a:off x="6329175" y="1439863"/>
            <a:ext cx="5388351" cy="4511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858000" y="5410116"/>
            <a:ext cx="4859526" cy="26879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00053" y="1379734"/>
            <a:ext cx="4848992" cy="26879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архитектура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6449" y="1307388"/>
            <a:ext cx="2129353" cy="4775991"/>
            <a:chOff x="1755462" y="786377"/>
            <a:chExt cx="2129353" cy="4775991"/>
          </a:xfrm>
        </p:grpSpPr>
        <p:sp>
          <p:nvSpPr>
            <p:cNvPr id="22" name="Блок-схема: память с прямым доступом 32"/>
            <p:cNvSpPr/>
            <p:nvPr/>
          </p:nvSpPr>
          <p:spPr>
            <a:xfrm rot="16200000">
              <a:off x="2027123" y="4774196"/>
              <a:ext cx="809575" cy="766770"/>
            </a:xfrm>
            <a:prstGeom prst="flowChartMagneticDrum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8"/>
            <p:cNvCxnSpPr/>
            <p:nvPr/>
          </p:nvCxnSpPr>
          <p:spPr>
            <a:xfrm>
              <a:off x="2431910" y="4099345"/>
              <a:ext cx="0" cy="49763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8"/>
            <p:cNvCxnSpPr/>
            <p:nvPr/>
          </p:nvCxnSpPr>
          <p:spPr>
            <a:xfrm>
              <a:off x="2229741" y="1927382"/>
              <a:ext cx="393543" cy="4846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462" y="788739"/>
              <a:ext cx="1013404" cy="1013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327" y="786377"/>
              <a:ext cx="471488" cy="919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Прямая со стрелкой 8"/>
            <p:cNvCxnSpPr/>
            <p:nvPr/>
          </p:nvCxnSpPr>
          <p:spPr>
            <a:xfrm flipV="1">
              <a:off x="3054746" y="1812576"/>
              <a:ext cx="446334" cy="5994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13749">
              <a:off x="3115816" y="2138436"/>
              <a:ext cx="588771" cy="135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971244" y="1479572"/>
              <a:ext cx="373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>
                  <a:solidFill>
                    <a:srgbClr val="FF0000"/>
                  </a:solidFill>
                </a:rPr>
                <a:t>?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Блок-схема: память с прямым доступом 32"/>
            <p:cNvSpPr/>
            <p:nvPr/>
          </p:nvSpPr>
          <p:spPr>
            <a:xfrm rot="16200000">
              <a:off x="2947338" y="4774196"/>
              <a:ext cx="809575" cy="766770"/>
            </a:xfrm>
            <a:prstGeom prst="flowChartMagneticDrum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8"/>
            <p:cNvCxnSpPr/>
            <p:nvPr/>
          </p:nvCxnSpPr>
          <p:spPr>
            <a:xfrm>
              <a:off x="3352125" y="4099345"/>
              <a:ext cx="0" cy="49763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Прямоугольник 3"/>
            <p:cNvSpPr/>
            <p:nvPr/>
          </p:nvSpPr>
          <p:spPr>
            <a:xfrm>
              <a:off x="2147909" y="2648210"/>
              <a:ext cx="1509136" cy="12144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Программа</a:t>
              </a:r>
            </a:p>
          </p:txBody>
        </p:sp>
      </p:grpSp>
      <p:pic>
        <p:nvPicPr>
          <p:cNvPr id="28" name="Content Placeholder 8"/>
          <p:cNvPicPr>
            <a:picLocks noGrp="1" noChangeAspect="1"/>
          </p:cNvPicPr>
          <p:nvPr>
            <p:ph idx="11"/>
          </p:nvPr>
        </p:nvPicPr>
        <p:blipFill>
          <a:blip r:embed="rId6"/>
          <a:stretch>
            <a:fillRect/>
          </a:stretch>
        </p:blipFill>
        <p:spPr>
          <a:xfrm>
            <a:off x="6329175" y="1439863"/>
            <a:ext cx="5388351" cy="451167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858000" y="5410116"/>
            <a:ext cx="4859526" cy="26879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00053" y="1379734"/>
            <a:ext cx="4848992" cy="26879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8000" y="2179601"/>
            <a:ext cx="4191045" cy="36617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170924" y="4268877"/>
            <a:ext cx="4546602" cy="63377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архитектура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59802" y="1307704"/>
            <a:ext cx="4038503" cy="4775991"/>
            <a:chOff x="959802" y="1307704"/>
            <a:chExt cx="4038503" cy="4775991"/>
          </a:xfrm>
        </p:grpSpPr>
        <p:sp>
          <p:nvSpPr>
            <p:cNvPr id="22" name="Блок-схема: память с прямым доступом 32"/>
            <p:cNvSpPr/>
            <p:nvPr/>
          </p:nvSpPr>
          <p:spPr>
            <a:xfrm rot="16200000">
              <a:off x="2037514" y="5295523"/>
              <a:ext cx="809575" cy="766770"/>
            </a:xfrm>
            <a:prstGeom prst="flowChartMagneticDrum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8"/>
            <p:cNvCxnSpPr/>
            <p:nvPr/>
          </p:nvCxnSpPr>
          <p:spPr>
            <a:xfrm>
              <a:off x="2442301" y="4620672"/>
              <a:ext cx="0" cy="49763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8"/>
            <p:cNvCxnSpPr/>
            <p:nvPr/>
          </p:nvCxnSpPr>
          <p:spPr>
            <a:xfrm>
              <a:off x="2240132" y="2448709"/>
              <a:ext cx="393543" cy="4846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853" y="1310066"/>
              <a:ext cx="1013404" cy="1013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718" y="1307704"/>
              <a:ext cx="471488" cy="919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Прямая со стрелкой 8"/>
            <p:cNvCxnSpPr/>
            <p:nvPr/>
          </p:nvCxnSpPr>
          <p:spPr>
            <a:xfrm flipV="1">
              <a:off x="3065137" y="2333903"/>
              <a:ext cx="446334" cy="5994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13749">
              <a:off x="3126207" y="2659763"/>
              <a:ext cx="588771" cy="135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981635" y="2000899"/>
              <a:ext cx="373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>
                  <a:solidFill>
                    <a:srgbClr val="FF0000"/>
                  </a:solidFill>
                </a:rPr>
                <a:t>?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Блок-схема: память с прямым доступом 32"/>
            <p:cNvSpPr/>
            <p:nvPr/>
          </p:nvSpPr>
          <p:spPr>
            <a:xfrm rot="16200000">
              <a:off x="2957729" y="5295523"/>
              <a:ext cx="809575" cy="766770"/>
            </a:xfrm>
            <a:prstGeom prst="flowChartMagneticDrum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8"/>
            <p:cNvCxnSpPr/>
            <p:nvPr/>
          </p:nvCxnSpPr>
          <p:spPr>
            <a:xfrm>
              <a:off x="3362516" y="4620672"/>
              <a:ext cx="0" cy="49763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68"/>
            <a:stretch/>
          </p:blipFill>
          <p:spPr bwMode="auto">
            <a:xfrm>
              <a:off x="4341088" y="3580862"/>
              <a:ext cx="657217" cy="567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802" y="3542779"/>
              <a:ext cx="477663" cy="644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628421" y="3937879"/>
              <a:ext cx="373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>
                  <a:solidFill>
                    <a:srgbClr val="FF0000"/>
                  </a:solidFill>
                </a:rPr>
                <a:t>?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57935" y="3935808"/>
              <a:ext cx="373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>
                  <a:solidFill>
                    <a:srgbClr val="FF0000"/>
                  </a:solidFill>
                </a:rPr>
                <a:t>?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Прямая со стрелкой 33"/>
            <p:cNvCxnSpPr/>
            <p:nvPr/>
          </p:nvCxnSpPr>
          <p:spPr>
            <a:xfrm flipV="1">
              <a:off x="1548745" y="3912894"/>
              <a:ext cx="517223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 flipV="1">
              <a:off x="3732215" y="3910823"/>
              <a:ext cx="517223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Прямоугольник 3"/>
            <p:cNvSpPr/>
            <p:nvPr/>
          </p:nvSpPr>
          <p:spPr>
            <a:xfrm>
              <a:off x="2137519" y="3137941"/>
              <a:ext cx="1509136" cy="12144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Программа</a:t>
              </a:r>
            </a:p>
          </p:txBody>
        </p:sp>
      </p:grpSp>
      <p:pic>
        <p:nvPicPr>
          <p:cNvPr id="36" name="Content Placeholder 8"/>
          <p:cNvPicPr>
            <a:picLocks noGrp="1" noChangeAspect="1"/>
          </p:cNvPicPr>
          <p:nvPr>
            <p:ph idx="11"/>
          </p:nvPr>
        </p:nvPicPr>
        <p:blipFill>
          <a:blip r:embed="rId8"/>
          <a:stretch>
            <a:fillRect/>
          </a:stretch>
        </p:blipFill>
        <p:spPr>
          <a:xfrm>
            <a:off x="6329175" y="1439863"/>
            <a:ext cx="5388351" cy="451167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858000" y="5410116"/>
            <a:ext cx="4859526" cy="26879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00053" y="1379734"/>
            <a:ext cx="4848992" cy="26879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0" y="2179601"/>
            <a:ext cx="4191045" cy="36617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70924" y="4268877"/>
            <a:ext cx="4546602" cy="63377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12288" y="1977962"/>
            <a:ext cx="5034360" cy="312963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Presentation Layer </a:t>
            </a:r>
            <a:r>
              <a:rPr lang="ru-RU" dirty="0"/>
              <a:t>— слой представления. Отвечает за взаимодействие с пользователем.</a:t>
            </a:r>
          </a:p>
          <a:p>
            <a:r>
              <a:rPr lang="en-US" b="1" dirty="0"/>
              <a:t>Business Logic Layer </a:t>
            </a:r>
            <a:r>
              <a:rPr lang="en-US" dirty="0"/>
              <a:t>— </a:t>
            </a:r>
            <a:r>
              <a:rPr lang="ru-RU" dirty="0"/>
              <a:t>слой бизнес-логики. Отвечает за непосредственную реализацию внутренних алгоритмов приложения.</a:t>
            </a:r>
          </a:p>
          <a:p>
            <a:r>
              <a:rPr lang="en-US" b="1" dirty="0"/>
              <a:t>Data Access Layer </a:t>
            </a:r>
            <a:r>
              <a:rPr lang="en-US" dirty="0"/>
              <a:t>— </a:t>
            </a:r>
            <a:r>
              <a:rPr lang="ru-RU" dirty="0"/>
              <a:t>слой доступа к данным. Отвечает за хранение и предоставление данных.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Трехслойная архитектура</a:t>
            </a:r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1861128" y="4626922"/>
            <a:ext cx="8502072" cy="1323982"/>
            <a:chOff x="337128" y="2428868"/>
            <a:chExt cx="8502072" cy="13239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7128" y="2438400"/>
              <a:ext cx="1351651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Прямоугольник 3"/>
            <p:cNvSpPr/>
            <p:nvPr/>
          </p:nvSpPr>
          <p:spPr>
            <a:xfrm>
              <a:off x="2195466" y="2428868"/>
              <a:ext cx="1285884" cy="12144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052854" y="2428868"/>
              <a:ext cx="1285884" cy="12144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910242" y="2428868"/>
              <a:ext cx="1285884" cy="12144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>
              <a:off x="3481350" y="3070031"/>
              <a:ext cx="571504" cy="17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5338738" y="3071810"/>
              <a:ext cx="571504" cy="17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81218" y="2714620"/>
              <a:ext cx="742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PL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95730" y="271462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BLL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95052" y="2714620"/>
              <a:ext cx="10615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DAL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>
              <a:off x="1623962" y="307181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Блок-схема: память с прямым доступом 32"/>
            <p:cNvSpPr/>
            <p:nvPr/>
          </p:nvSpPr>
          <p:spPr>
            <a:xfrm rot="16200000">
              <a:off x="7696192" y="2500306"/>
              <a:ext cx="1214446" cy="1071570"/>
            </a:xfrm>
            <a:prstGeom prst="flowChartMagneticDrum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>
              <a:off x="7196126" y="3071810"/>
              <a:ext cx="571504" cy="17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595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потенциально может иметь несколько интерфейсов</a:t>
            </a:r>
          </a:p>
          <a:p>
            <a:r>
              <a:rPr lang="ru-RU" dirty="0"/>
              <a:t>Возможно последующее изменение способа хранения данных или интерфейса без существенного изменения функциональности.</a:t>
            </a:r>
          </a:p>
          <a:p>
            <a:r>
              <a:rPr lang="ru-RU" dirty="0"/>
              <a:t>Приложение содержит «навороченную» бизнес-логику, требующую тщательного тестирования.</a:t>
            </a:r>
          </a:p>
          <a:p>
            <a:r>
              <a:rPr lang="ru-RU" dirty="0"/>
              <a:t>Необходимо сократить нагрузку на сервер, разнеся ее по нескольким машинам — масштабирование.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используется:</a:t>
            </a:r>
          </a:p>
        </p:txBody>
      </p:sp>
    </p:spTree>
    <p:extLst>
      <p:ext uri="{BB962C8B-B14F-4D97-AF65-F5344CB8AC3E}">
        <p14:creationId xmlns:p14="http://schemas.microsoft.com/office/powerpoint/2010/main" val="291307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Изменение способа хранения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2110477" y="1649719"/>
            <a:ext cx="7838078" cy="4088913"/>
            <a:chOff x="2110796" y="1277325"/>
            <a:chExt cx="7838078" cy="408891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270532" y="2104522"/>
              <a:ext cx="1240066" cy="10354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Эмуляция данных</a:t>
              </a: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 flipV="1">
              <a:off x="6810380" y="2711314"/>
              <a:ext cx="428628" cy="357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rot="16200000" flipH="1">
              <a:off x="6774661" y="3461413"/>
              <a:ext cx="500066" cy="4286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>
              <a:off x="4038600" y="2255924"/>
              <a:ext cx="990600" cy="774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94724" y="2273668"/>
              <a:ext cx="742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PL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24250" y="3069878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Presentation Layer</a:t>
              </a:r>
              <a:r>
                <a:rPr lang="ru-RU" sz="1600" dirty="0"/>
                <a:t>, </a:t>
              </a:r>
              <a:r>
                <a:rPr lang="en-US" sz="1600" dirty="0"/>
                <a:t>Desktop</a:t>
              </a:r>
              <a:endParaRPr lang="ru-RU" sz="1600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721106" y="2725608"/>
              <a:ext cx="990600" cy="10620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6883" y="2890492"/>
              <a:ext cx="9941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BLL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4000" y="3859679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Business-Logic </a:t>
              </a:r>
            </a:p>
            <a:p>
              <a:pPr algn="ctr"/>
              <a:r>
                <a:rPr lang="en-US" sz="1600" dirty="0"/>
                <a:t>Layer</a:t>
              </a:r>
              <a:endParaRPr lang="ru-RU" sz="1600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7281842" y="3487608"/>
              <a:ext cx="1023958" cy="10562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72057" y="3647232"/>
              <a:ext cx="10615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DAL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34202" y="4621679"/>
              <a:ext cx="1500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Access Layer</a:t>
              </a:r>
              <a:endParaRPr lang="ru-RU" sz="1600" dirty="0"/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>
              <a:off x="8305800" y="4043831"/>
              <a:ext cx="571504" cy="17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5105400" y="2573209"/>
              <a:ext cx="571504" cy="3056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3179784" y="3793607"/>
              <a:ext cx="803233" cy="50934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3200400" y="2186074"/>
              <a:ext cx="762000" cy="3219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5097517" y="2877119"/>
              <a:ext cx="571504" cy="1927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6"/>
            <p:cNvCxnSpPr/>
            <p:nvPr/>
          </p:nvCxnSpPr>
          <p:spPr>
            <a:xfrm>
              <a:off x="5619752" y="2083994"/>
              <a:ext cx="476248" cy="5591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796" y="1658808"/>
              <a:ext cx="1013404" cy="1013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922" y="3223370"/>
              <a:ext cx="628650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68"/>
            <a:stretch/>
          </p:blipFill>
          <p:spPr bwMode="auto">
            <a:xfrm>
              <a:off x="5238750" y="1277325"/>
              <a:ext cx="933450" cy="806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Блок-схема: память с прямым доступом 32"/>
            <p:cNvSpPr/>
            <p:nvPr/>
          </p:nvSpPr>
          <p:spPr>
            <a:xfrm rot="16200000">
              <a:off x="8805866" y="3497131"/>
              <a:ext cx="1214446" cy="1071570"/>
            </a:xfrm>
            <a:prstGeom prst="flowChartMagneticDrum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Блок-схема: память с прямым доступом 32"/>
            <p:cNvSpPr/>
            <p:nvPr/>
          </p:nvSpPr>
          <p:spPr>
            <a:xfrm rot="16200000">
              <a:off x="8941297" y="2239605"/>
              <a:ext cx="809575" cy="766770"/>
            </a:xfrm>
            <a:prstGeom prst="flowChartMagneticDrum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24"/>
            <p:cNvCxnSpPr>
              <a:stCxn id="5" idx="3"/>
              <a:endCxn id="38" idx="0"/>
            </p:cNvCxnSpPr>
            <p:nvPr/>
          </p:nvCxnSpPr>
          <p:spPr>
            <a:xfrm>
              <a:off x="8510599" y="2622232"/>
              <a:ext cx="452101" cy="75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Прямоугольник 9"/>
            <p:cNvSpPr/>
            <p:nvPr/>
          </p:nvSpPr>
          <p:spPr>
            <a:xfrm>
              <a:off x="4043048" y="3856124"/>
              <a:ext cx="990600" cy="7744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99172" y="3873868"/>
              <a:ext cx="742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PL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28698" y="4670078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Presentation Layer</a:t>
              </a:r>
              <a:r>
                <a:rPr lang="ru-RU" sz="1600" dirty="0"/>
                <a:t>, </a:t>
              </a:r>
              <a:r>
                <a:rPr lang="en-US" sz="1600" dirty="0"/>
                <a:t>Web</a:t>
              </a:r>
              <a:endParaRPr lang="ru-RU" sz="1600" dirty="0"/>
            </a:p>
          </p:txBody>
        </p:sp>
        <p:cxnSp>
          <p:nvCxnSpPr>
            <p:cNvPr id="51" name="Прямая со стрелкой 24"/>
            <p:cNvCxnSpPr/>
            <p:nvPr/>
          </p:nvCxnSpPr>
          <p:spPr>
            <a:xfrm flipV="1">
              <a:off x="5105400" y="3550124"/>
              <a:ext cx="514352" cy="3756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32"/>
            <p:cNvCxnSpPr/>
            <p:nvPr/>
          </p:nvCxnSpPr>
          <p:spPr>
            <a:xfrm flipV="1">
              <a:off x="5105400" y="3772105"/>
              <a:ext cx="542928" cy="438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503" y="4447075"/>
              <a:ext cx="471488" cy="919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Прямая со стрелкой 26"/>
            <p:cNvCxnSpPr/>
            <p:nvPr/>
          </p:nvCxnSpPr>
          <p:spPr>
            <a:xfrm flipV="1">
              <a:off x="3171498" y="2877118"/>
              <a:ext cx="790902" cy="6104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28"/>
            <p:cNvCxnSpPr/>
            <p:nvPr/>
          </p:nvCxnSpPr>
          <p:spPr>
            <a:xfrm flipV="1">
              <a:off x="3124200" y="4565332"/>
              <a:ext cx="858816" cy="42791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69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Масштабирование</a:t>
            </a:r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3124200" y="1115292"/>
            <a:ext cx="5224714" cy="5059087"/>
            <a:chOff x="3124200" y="762001"/>
            <a:chExt cx="5224714" cy="5059087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762001"/>
              <a:ext cx="990600" cy="1270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95622" y="3316012"/>
              <a:ext cx="1071570" cy="1374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10332" y="3266253"/>
              <a:ext cx="1143008" cy="1466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Прямоугольник 10"/>
            <p:cNvSpPr/>
            <p:nvPr/>
          </p:nvSpPr>
          <p:spPr>
            <a:xfrm>
              <a:off x="3548074" y="2239688"/>
              <a:ext cx="1023926" cy="838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53012" y="2239688"/>
              <a:ext cx="1023926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6748474" y="2239688"/>
              <a:ext cx="1023926" cy="838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4572000" y="2630221"/>
              <a:ext cx="571504" cy="17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6172200" y="2630221"/>
              <a:ext cx="571504" cy="17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81451" y="2325420"/>
              <a:ext cx="742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PL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64241" y="2325420"/>
              <a:ext cx="9941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BLL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20679" y="2325420"/>
              <a:ext cx="10615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DAL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124200" y="4982888"/>
              <a:ext cx="1023926" cy="838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719738" y="4982888"/>
              <a:ext cx="1023926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7315200" y="4982888"/>
              <a:ext cx="1023926" cy="838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 стрелкой 27"/>
            <p:cNvCxnSpPr>
              <a:stCxn id="25" idx="3"/>
              <a:endCxn id="26" idx="1"/>
            </p:cNvCxnSpPr>
            <p:nvPr/>
          </p:nvCxnSpPr>
          <p:spPr>
            <a:xfrm>
              <a:off x="4148126" y="5401988"/>
              <a:ext cx="1571612" cy="1588"/>
            </a:xfrm>
            <a:prstGeom prst="straightConnector1">
              <a:avLst/>
            </a:prstGeom>
            <a:ln>
              <a:prstDash val="lgDash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6" idx="3"/>
              <a:endCxn id="27" idx="1"/>
            </p:cNvCxnSpPr>
            <p:nvPr/>
          </p:nvCxnSpPr>
          <p:spPr>
            <a:xfrm>
              <a:off x="6743664" y="5401988"/>
              <a:ext cx="57153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57577" y="5068620"/>
              <a:ext cx="742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PL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30967" y="5059088"/>
              <a:ext cx="9941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BLL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7405" y="5059088"/>
              <a:ext cx="10615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DAL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53200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10007</TotalTime>
  <Words>363</Words>
  <Application>Microsoft Office PowerPoint</Application>
  <PresentationFormat>Широкоэкранный</PresentationFormat>
  <Paragraphs>75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Oswald Regular</vt:lpstr>
      <vt:lpstr>Trebuchet MS</vt:lpstr>
      <vt:lpstr>EPAM_General_No_Header</vt:lpstr>
      <vt:lpstr>EPAM_General_With_Header</vt:lpstr>
      <vt:lpstr>Презентация PowerPoint</vt:lpstr>
      <vt:lpstr>Классическая архитектура</vt:lpstr>
      <vt:lpstr>Классическая архитектура</vt:lpstr>
      <vt:lpstr>Классическая архитектура</vt:lpstr>
      <vt:lpstr>Классическая архитектура</vt:lpstr>
      <vt:lpstr>Трехслойная архитектура</vt:lpstr>
      <vt:lpstr>Где используется:</vt:lpstr>
      <vt:lpstr>Изменение способа хранения</vt:lpstr>
      <vt:lpstr>Масштабирование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Three-Layer Architecture</dc:title>
  <dc:creator>Dmitry Vereskun</dc:creator>
  <cp:lastModifiedBy>Anton Pudikov</cp:lastModifiedBy>
  <cp:revision>279</cp:revision>
  <cp:lastPrinted>2015-07-29T15:20:55Z</cp:lastPrinted>
  <dcterms:created xsi:type="dcterms:W3CDTF">2015-06-23T10:29:18Z</dcterms:created>
  <dcterms:modified xsi:type="dcterms:W3CDTF">2020-07-27T10:18:24Z</dcterms:modified>
</cp:coreProperties>
</file>