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67B908-05D2-4E0F-8569-B6F83767666A}"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7CDE1-C363-4665-9457-F9F8F9B96A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56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67B908-05D2-4E0F-8569-B6F83767666A}"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7CDE1-C363-4665-9457-F9F8F9B96A71}" type="slidenum">
              <a:rPr lang="en-US" smtClean="0"/>
              <a:t>‹#›</a:t>
            </a:fld>
            <a:endParaRPr lang="en-US"/>
          </a:p>
        </p:txBody>
      </p:sp>
    </p:spTree>
    <p:extLst>
      <p:ext uri="{BB962C8B-B14F-4D97-AF65-F5344CB8AC3E}">
        <p14:creationId xmlns:p14="http://schemas.microsoft.com/office/powerpoint/2010/main" val="179511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67B908-05D2-4E0F-8569-B6F83767666A}"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7CDE1-C363-4665-9457-F9F8F9B96A71}" type="slidenum">
              <a:rPr lang="en-US" smtClean="0"/>
              <a:t>‹#›</a:t>
            </a:fld>
            <a:endParaRPr lang="en-US"/>
          </a:p>
        </p:txBody>
      </p:sp>
    </p:spTree>
    <p:extLst>
      <p:ext uri="{BB962C8B-B14F-4D97-AF65-F5344CB8AC3E}">
        <p14:creationId xmlns:p14="http://schemas.microsoft.com/office/powerpoint/2010/main" val="298915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67B908-05D2-4E0F-8569-B6F83767666A}"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7CDE1-C363-4665-9457-F9F8F9B96A71}" type="slidenum">
              <a:rPr lang="en-US" smtClean="0"/>
              <a:t>‹#›</a:t>
            </a:fld>
            <a:endParaRPr lang="en-US"/>
          </a:p>
        </p:txBody>
      </p:sp>
    </p:spTree>
    <p:extLst>
      <p:ext uri="{BB962C8B-B14F-4D97-AF65-F5344CB8AC3E}">
        <p14:creationId xmlns:p14="http://schemas.microsoft.com/office/powerpoint/2010/main" val="336196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67B908-05D2-4E0F-8569-B6F83767666A}"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7CDE1-C363-4665-9457-F9F8F9B96A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74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67B908-05D2-4E0F-8569-B6F83767666A}"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7CDE1-C363-4665-9457-F9F8F9B96A71}" type="slidenum">
              <a:rPr lang="en-US" smtClean="0"/>
              <a:t>‹#›</a:t>
            </a:fld>
            <a:endParaRPr lang="en-US"/>
          </a:p>
        </p:txBody>
      </p:sp>
    </p:spTree>
    <p:extLst>
      <p:ext uri="{BB962C8B-B14F-4D97-AF65-F5344CB8AC3E}">
        <p14:creationId xmlns:p14="http://schemas.microsoft.com/office/powerpoint/2010/main" val="57711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67B908-05D2-4E0F-8569-B6F83767666A}" type="datetimeFigureOut">
              <a:rPr lang="en-US" smtClean="0"/>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7CDE1-C363-4665-9457-F9F8F9B96A71}" type="slidenum">
              <a:rPr lang="en-US" smtClean="0"/>
              <a:t>‹#›</a:t>
            </a:fld>
            <a:endParaRPr lang="en-US"/>
          </a:p>
        </p:txBody>
      </p:sp>
    </p:spTree>
    <p:extLst>
      <p:ext uri="{BB962C8B-B14F-4D97-AF65-F5344CB8AC3E}">
        <p14:creationId xmlns:p14="http://schemas.microsoft.com/office/powerpoint/2010/main" val="150455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67B908-05D2-4E0F-8569-B6F83767666A}" type="datetimeFigureOut">
              <a:rPr lang="en-US" smtClean="0"/>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7CDE1-C363-4665-9457-F9F8F9B96A71}" type="slidenum">
              <a:rPr lang="en-US" smtClean="0"/>
              <a:t>‹#›</a:t>
            </a:fld>
            <a:endParaRPr lang="en-US"/>
          </a:p>
        </p:txBody>
      </p:sp>
    </p:spTree>
    <p:extLst>
      <p:ext uri="{BB962C8B-B14F-4D97-AF65-F5344CB8AC3E}">
        <p14:creationId xmlns:p14="http://schemas.microsoft.com/office/powerpoint/2010/main" val="174030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67B908-05D2-4E0F-8569-B6F83767666A}" type="datetimeFigureOut">
              <a:rPr lang="en-US" smtClean="0"/>
              <a:t>10/25/2021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0E7CDE1-C363-4665-9457-F9F8F9B96A71}" type="slidenum">
              <a:rPr lang="en-US" smtClean="0"/>
              <a:t>‹#›</a:t>
            </a:fld>
            <a:endParaRPr lang="en-US"/>
          </a:p>
        </p:txBody>
      </p:sp>
    </p:spTree>
    <p:extLst>
      <p:ext uri="{BB962C8B-B14F-4D97-AF65-F5344CB8AC3E}">
        <p14:creationId xmlns:p14="http://schemas.microsoft.com/office/powerpoint/2010/main" val="28138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67B908-05D2-4E0F-8569-B6F83767666A}" type="datetimeFigureOut">
              <a:rPr lang="en-US" smtClean="0"/>
              <a:t>10/25/2021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E7CDE1-C363-4665-9457-F9F8F9B96A71}" type="slidenum">
              <a:rPr lang="en-US" smtClean="0"/>
              <a:t>‹#›</a:t>
            </a:fld>
            <a:endParaRPr lang="en-US"/>
          </a:p>
        </p:txBody>
      </p:sp>
    </p:spTree>
    <p:extLst>
      <p:ext uri="{BB962C8B-B14F-4D97-AF65-F5344CB8AC3E}">
        <p14:creationId xmlns:p14="http://schemas.microsoft.com/office/powerpoint/2010/main" val="2058382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67B908-05D2-4E0F-8569-B6F83767666A}"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7CDE1-C363-4665-9457-F9F8F9B96A71}" type="slidenum">
              <a:rPr lang="en-US" smtClean="0"/>
              <a:t>‹#›</a:t>
            </a:fld>
            <a:endParaRPr lang="en-US"/>
          </a:p>
        </p:txBody>
      </p:sp>
    </p:spTree>
    <p:extLst>
      <p:ext uri="{BB962C8B-B14F-4D97-AF65-F5344CB8AC3E}">
        <p14:creationId xmlns:p14="http://schemas.microsoft.com/office/powerpoint/2010/main" val="21162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67B908-05D2-4E0F-8569-B6F83767666A}" type="datetimeFigureOut">
              <a:rPr lang="en-US" smtClean="0"/>
              <a:t>10/25/2021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E7CDE1-C363-4665-9457-F9F8F9B96A7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93440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7308D2-6283-4986-94E6-38595D08F889}"/>
              </a:ext>
            </a:extLst>
          </p:cNvPr>
          <p:cNvSpPr>
            <a:spLocks noGrp="1"/>
          </p:cNvSpPr>
          <p:nvPr>
            <p:ph type="ctrTitle"/>
          </p:nvPr>
        </p:nvSpPr>
        <p:spPr>
          <a:xfrm>
            <a:off x="825623" y="2698812"/>
            <a:ext cx="9154990" cy="204186"/>
          </a:xfrm>
        </p:spPr>
        <p:txBody>
          <a:bodyPr>
            <a:normAutofit fontScale="90000"/>
          </a:bodyPr>
          <a:lstStyle/>
          <a:p>
            <a:br>
              <a:rPr lang="en-US" sz="3100" b="0" i="0" dirty="0">
                <a:solidFill>
                  <a:srgbClr val="444444"/>
                </a:solidFill>
                <a:effectLst/>
                <a:latin typeface="Times New Roman" panose="02020603050405020304" pitchFamily="18" charset="0"/>
                <a:cs typeface="Times New Roman" panose="02020603050405020304" pitchFamily="18" charset="0"/>
              </a:rPr>
            </a:br>
            <a:br>
              <a:rPr lang="en-US" sz="3100" b="0" i="0" dirty="0">
                <a:solidFill>
                  <a:srgbClr val="444444"/>
                </a:solidFill>
                <a:effectLst/>
                <a:latin typeface="Times New Roman" panose="02020603050405020304" pitchFamily="18" charset="0"/>
                <a:cs typeface="Times New Roman" panose="02020603050405020304" pitchFamily="18" charset="0"/>
              </a:rPr>
            </a:br>
            <a:br>
              <a:rPr lang="en-US" sz="3100" b="0" i="0" dirty="0">
                <a:solidFill>
                  <a:srgbClr val="444444"/>
                </a:solidFill>
                <a:effectLst/>
                <a:latin typeface="Times New Roman" panose="02020603050405020304" pitchFamily="18" charset="0"/>
                <a:cs typeface="Times New Roman" panose="02020603050405020304" pitchFamily="18" charset="0"/>
              </a:rPr>
            </a:br>
            <a:br>
              <a:rPr lang="en-US" sz="3100" b="0" i="0" dirty="0">
                <a:solidFill>
                  <a:srgbClr val="444444"/>
                </a:solidFill>
                <a:effectLst/>
                <a:latin typeface="Times New Roman" panose="02020603050405020304" pitchFamily="18" charset="0"/>
                <a:cs typeface="Times New Roman" panose="02020603050405020304" pitchFamily="18" charset="0"/>
              </a:rPr>
            </a:br>
            <a:br>
              <a:rPr lang="en-US" sz="3100" b="0" i="0" dirty="0">
                <a:solidFill>
                  <a:srgbClr val="444444"/>
                </a:solidFill>
                <a:effectLst/>
                <a:latin typeface="Times New Roman" panose="02020603050405020304" pitchFamily="18" charset="0"/>
                <a:cs typeface="Times New Roman" panose="02020603050405020304" pitchFamily="18" charset="0"/>
              </a:rPr>
            </a:br>
            <a:r>
              <a:rPr lang="en-US" sz="3100" b="0" i="0" dirty="0">
                <a:solidFill>
                  <a:srgbClr val="444444"/>
                </a:solidFill>
                <a:effectLst/>
                <a:latin typeface="Times New Roman" panose="02020603050405020304" pitchFamily="18" charset="0"/>
                <a:cs typeface="Times New Roman" panose="02020603050405020304" pitchFamily="18" charset="0"/>
              </a:rPr>
              <a:t>                                                        </a:t>
            </a:r>
            <a:br>
              <a:rPr lang="en-US" sz="3100" b="0" i="0" dirty="0">
                <a:solidFill>
                  <a:srgbClr val="444444"/>
                </a:solidFill>
                <a:effectLst/>
                <a:latin typeface="Times New Roman" panose="02020603050405020304" pitchFamily="18" charset="0"/>
                <a:cs typeface="Times New Roman" panose="02020603050405020304" pitchFamily="18" charset="0"/>
              </a:rPr>
            </a:br>
            <a:br>
              <a:rPr lang="en-US" sz="3100" b="0" i="0" dirty="0">
                <a:solidFill>
                  <a:srgbClr val="444444"/>
                </a:solidFill>
                <a:effectLst/>
                <a:latin typeface="Times New Roman" panose="02020603050405020304" pitchFamily="18" charset="0"/>
                <a:cs typeface="Times New Roman" panose="02020603050405020304" pitchFamily="18" charset="0"/>
              </a:rPr>
            </a:br>
            <a:br>
              <a:rPr lang="en-US" sz="3100" b="0" i="0" dirty="0">
                <a:solidFill>
                  <a:srgbClr val="444444"/>
                </a:solidFill>
                <a:effectLst/>
                <a:latin typeface="Times New Roman" panose="02020603050405020304" pitchFamily="18" charset="0"/>
                <a:cs typeface="Times New Roman" panose="02020603050405020304" pitchFamily="18" charset="0"/>
              </a:rPr>
            </a:br>
            <a:br>
              <a:rPr lang="en-US" sz="3100" b="0" i="0" dirty="0">
                <a:solidFill>
                  <a:srgbClr val="444444"/>
                </a:solidFill>
                <a:effectLst/>
                <a:latin typeface="Times New Roman" panose="02020603050405020304" pitchFamily="18" charset="0"/>
                <a:cs typeface="Times New Roman" panose="02020603050405020304" pitchFamily="18" charset="0"/>
              </a:rPr>
            </a:br>
            <a:r>
              <a:rPr lang="en-US" sz="3100" b="0" i="0" dirty="0">
                <a:solidFill>
                  <a:srgbClr val="444444"/>
                </a:solidFill>
                <a:effectLst/>
                <a:latin typeface="Times New Roman" panose="02020603050405020304" pitchFamily="18" charset="0"/>
                <a:cs typeface="Times New Roman" panose="02020603050405020304" pitchFamily="18" charset="0"/>
              </a:rPr>
              <a:t>          </a:t>
            </a:r>
            <a:r>
              <a:rPr lang="en-US" sz="4000" b="0" i="0" dirty="0">
                <a:solidFill>
                  <a:srgbClr val="444444"/>
                </a:solidFill>
                <a:effectLst/>
                <a:latin typeface="Times New Roman" panose="02020603050405020304" pitchFamily="18" charset="0"/>
                <a:cs typeface="Times New Roman" panose="02020603050405020304" pitchFamily="18" charset="0"/>
              </a:rPr>
              <a:t>Real-time Human Detection</a:t>
            </a:r>
            <a:br>
              <a:rPr lang="en-US" b="0" i="0" dirty="0">
                <a:solidFill>
                  <a:srgbClr val="444444"/>
                </a:solidFill>
                <a:effectLst/>
                <a:latin typeface="Georgia" panose="02040502050405020303" pitchFamily="18" charset="0"/>
              </a:rPr>
            </a:br>
            <a:endParaRPr lang="en-US" dirty="0"/>
          </a:p>
        </p:txBody>
      </p:sp>
      <p:sp>
        <p:nvSpPr>
          <p:cNvPr id="3" name="Subtitle 2">
            <a:extLst>
              <a:ext uri="{FF2B5EF4-FFF2-40B4-BE49-F238E27FC236}">
                <a16:creationId xmlns:a16="http://schemas.microsoft.com/office/drawing/2014/main" id="{2822EA65-CA68-4368-B8A2-94DCED7792F8}"/>
              </a:ext>
            </a:extLst>
          </p:cNvPr>
          <p:cNvSpPr>
            <a:spLocks noGrp="1"/>
          </p:cNvSpPr>
          <p:nvPr>
            <p:ph type="subTitle" idx="1"/>
          </p:nvPr>
        </p:nvSpPr>
        <p:spPr/>
        <p:txBody>
          <a:bodyPr>
            <a:normAutofit fontScale="70000" lnSpcReduction="20000"/>
          </a:bodyPr>
          <a:lstStyle/>
          <a:p>
            <a:pPr marL="0" marR="0">
              <a:lnSpc>
                <a:spcPct val="107000"/>
              </a:lnSpc>
              <a:spcBef>
                <a:spcPts val="0"/>
              </a:spcBef>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Name : Sk.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Azmiara</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Aumi</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Id: 1722263642</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F71215F-E84F-419C-A504-D7F4428357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8139" y="367212"/>
            <a:ext cx="1754644" cy="2100781"/>
          </a:xfrm>
          <a:prstGeom prst="rect">
            <a:avLst/>
          </a:prstGeom>
          <a:noFill/>
        </p:spPr>
      </p:pic>
    </p:spTree>
    <p:extLst>
      <p:ext uri="{BB962C8B-B14F-4D97-AF65-F5344CB8AC3E}">
        <p14:creationId xmlns:p14="http://schemas.microsoft.com/office/powerpoint/2010/main" val="57877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F0E01EB-8A5E-4BA6-BE1A-5C5280B6EFCC}"/>
              </a:ext>
            </a:extLst>
          </p:cNvPr>
          <p:cNvSpPr txBox="1"/>
          <p:nvPr/>
        </p:nvSpPr>
        <p:spPr>
          <a:xfrm>
            <a:off x="701336" y="417250"/>
            <a:ext cx="10280342" cy="5257914"/>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Introduction</a:t>
            </a:r>
          </a:p>
          <a:p>
            <a:pPr marL="285750" marR="0" indent="-285750">
              <a:lnSpc>
                <a:spcPct val="107000"/>
              </a:lnSpc>
              <a:spcBef>
                <a:spcPts val="0"/>
              </a:spcBef>
              <a:spcAft>
                <a:spcPts val="800"/>
              </a:spcAft>
              <a:buFont typeface="Wingdings" panose="05000000000000000000" pitchFamily="2" charset="2"/>
              <a:buChar char="v"/>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why I want to do the project :</a:t>
            </a:r>
            <a:endParaRPr lang="en-US" sz="1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am offering new rapid human detection methods and enumeration methods related to the</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environment where many people exist in the camera view. </a:t>
            </a: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want to create a human model from the feature of region change of many images of pedestrians that walk in different directions and identify two or more individuals who are overlapping with the different image and the human model. I propose axial direction filtering to simplify the matching process. </a:t>
            </a: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Examining the environment in which many people exist in Camera View shows that the proposed systems can work in real-time with sufficient accuracy. </a:t>
            </a:r>
          </a:p>
          <a:p>
            <a:pPr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most important is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1. </a:t>
            </a:r>
            <a:r>
              <a:rPr lang="en-US" b="1" dirty="0">
                <a:latin typeface="Times New Roman" panose="02020603050405020304" pitchFamily="18" charset="0"/>
                <a:cs typeface="Times New Roman" panose="02020603050405020304" pitchFamily="18" charset="0"/>
              </a:rPr>
              <a:t>Time of the essence  :  </a:t>
            </a:r>
            <a:r>
              <a:rPr lang="en-US" dirty="0">
                <a:latin typeface="Times New Roman" panose="02020603050405020304" pitchFamily="18" charset="0"/>
                <a:cs typeface="Times New Roman" panose="02020603050405020304" pitchFamily="18" charset="0"/>
              </a:rPr>
              <a:t>Everything is updated day by day so it is very useful with this innovation.</a:t>
            </a:r>
          </a:p>
          <a:p>
            <a:r>
              <a:rPr lang="en-US" dirty="0">
                <a:latin typeface="Times New Roman" panose="02020603050405020304" pitchFamily="18" charset="0"/>
                <a:cs typeface="Times New Roman" panose="02020603050405020304" pitchFamily="18" charset="0"/>
              </a:rPr>
              <a:t>    2. </a:t>
            </a:r>
            <a:r>
              <a:rPr lang="en-US" b="1" dirty="0">
                <a:latin typeface="Times New Roman" panose="02020603050405020304" pitchFamily="18" charset="0"/>
                <a:cs typeface="Times New Roman" panose="02020603050405020304" pitchFamily="18" charset="0"/>
              </a:rPr>
              <a:t>Strong security :  </a:t>
            </a:r>
            <a:r>
              <a:rPr lang="en-US" dirty="0">
                <a:latin typeface="Times New Roman" panose="02020603050405020304" pitchFamily="18" charset="0"/>
                <a:cs typeface="Times New Roman" panose="02020603050405020304" pitchFamily="18" charset="0"/>
              </a:rPr>
              <a:t>With CCTV cameras we can identify the culprit very quickly. As a result, the number      </a:t>
            </a:r>
          </a:p>
          <a:p>
            <a:r>
              <a:rPr lang="en-US" dirty="0">
                <a:latin typeface="Times New Roman" panose="02020603050405020304" pitchFamily="18" charset="0"/>
                <a:cs typeface="Times New Roman" panose="02020603050405020304" pitchFamily="18" charset="0"/>
              </a:rPr>
              <a:t>       of major crimes has dropped dramatically.</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3. </a:t>
            </a:r>
            <a:r>
              <a:rPr lang="en-US" b="1" dirty="0">
                <a:latin typeface="Times New Roman" panose="02020603050405020304" pitchFamily="18" charset="0"/>
                <a:cs typeface="Times New Roman" panose="02020603050405020304" pitchFamily="18" charset="0"/>
              </a:rPr>
              <a:t>Time saving : </a:t>
            </a:r>
            <a:r>
              <a:rPr lang="en-US" dirty="0">
                <a:latin typeface="Times New Roman" panose="02020603050405020304" pitchFamily="18" charset="0"/>
                <a:cs typeface="Times New Roman" panose="02020603050405020304" pitchFamily="18" charset="0"/>
              </a:rPr>
              <a:t>Government don’t have to hire many people for one job and at the same time the cost is    </a:t>
            </a:r>
          </a:p>
          <a:p>
            <a:r>
              <a:rPr lang="en-US" dirty="0">
                <a:latin typeface="Times New Roman" panose="02020603050405020304" pitchFamily="18" charset="0"/>
                <a:cs typeface="Times New Roman" panose="02020603050405020304" pitchFamily="18" charset="0"/>
              </a:rPr>
              <a:t>       reduced. Government can easily identify the culprit so it takes less time.</a:t>
            </a:r>
          </a:p>
        </p:txBody>
      </p:sp>
    </p:spTree>
    <p:extLst>
      <p:ext uri="{BB962C8B-B14F-4D97-AF65-F5344CB8AC3E}">
        <p14:creationId xmlns:p14="http://schemas.microsoft.com/office/powerpoint/2010/main" val="236298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76B9FA-91AD-441A-8D52-986CA4B507E1}"/>
              </a:ext>
            </a:extLst>
          </p:cNvPr>
          <p:cNvSpPr txBox="1"/>
          <p:nvPr/>
        </p:nvSpPr>
        <p:spPr>
          <a:xfrm>
            <a:off x="1038687" y="763480"/>
            <a:ext cx="9934113" cy="7983660"/>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v"/>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What I want to achieve from the project :</a:t>
            </a:r>
            <a:endParaRPr lang="en-US" sz="20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this python project, I am going to build the Human Detection and Counting System through Webcam or I can give my own video or images. </a:t>
            </a: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So, we</a:t>
            </a:r>
            <a:r>
              <a:rPr lang="en-US" sz="1600" b="0" i="0" dirty="0">
                <a:solidFill>
                  <a:srgbClr val="444444"/>
                </a:solidFill>
                <a:effectLst/>
                <a:latin typeface="Times New Roman" panose="02020603050405020304" pitchFamily="18" charset="0"/>
                <a:cs typeface="Times New Roman" panose="02020603050405020304" pitchFamily="18" charset="0"/>
              </a:rPr>
              <a:t> have to learn how to create a people counter using OpenCV to generate an efficient people counter. We developed the project where we can supply the input as: video, image, or even live camera.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fontAlgn="base">
              <a:buFont typeface="Wingdings" panose="05000000000000000000" pitchFamily="2" charset="2"/>
              <a:buChar char="v"/>
            </a:pPr>
            <a:r>
              <a:rPr lang="en-US" sz="2400" b="1" i="0" u="sng" dirty="0">
                <a:solidFill>
                  <a:srgbClr val="444444"/>
                </a:solidFill>
                <a:effectLst/>
                <a:latin typeface="Times New Roman" panose="02020603050405020304" pitchFamily="18" charset="0"/>
                <a:cs typeface="Times New Roman" panose="02020603050405020304" pitchFamily="18" charset="0"/>
              </a:rPr>
              <a:t>Project Prerequisites:</a:t>
            </a:r>
          </a:p>
          <a:p>
            <a:pPr algn="l" fontAlgn="base"/>
            <a:endParaRPr lang="en-US" sz="2400" b="1" i="0" dirty="0">
              <a:solidFill>
                <a:srgbClr val="444444"/>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i="0" dirty="0">
                <a:solidFill>
                  <a:srgbClr val="444444"/>
                </a:solidFill>
                <a:effectLst/>
                <a:latin typeface="inherit"/>
              </a:rPr>
              <a:t>OpenCV:</a:t>
            </a:r>
            <a:r>
              <a:rPr lang="en-US" i="0" dirty="0">
                <a:solidFill>
                  <a:srgbClr val="444444"/>
                </a:solidFill>
                <a:effectLst/>
                <a:latin typeface="Georgia" panose="02040502050405020303" pitchFamily="18" charset="0"/>
              </a:rPr>
              <a:t> A strong library used for machine learning</a:t>
            </a:r>
          </a:p>
          <a:p>
            <a:pPr algn="l" fontAlgn="base">
              <a:buFont typeface="Arial" panose="020B0604020202020204" pitchFamily="34" charset="0"/>
              <a:buChar char="•"/>
            </a:pPr>
            <a:r>
              <a:rPr lang="en-US" i="0" dirty="0" err="1">
                <a:solidFill>
                  <a:srgbClr val="444444"/>
                </a:solidFill>
                <a:effectLst/>
                <a:latin typeface="inherit"/>
              </a:rPr>
              <a:t>Imutils</a:t>
            </a:r>
            <a:r>
              <a:rPr lang="en-US" i="0" dirty="0">
                <a:solidFill>
                  <a:srgbClr val="444444"/>
                </a:solidFill>
                <a:effectLst/>
                <a:latin typeface="inherit"/>
              </a:rPr>
              <a:t>:</a:t>
            </a:r>
            <a:r>
              <a:rPr lang="en-US" i="0" dirty="0">
                <a:solidFill>
                  <a:srgbClr val="444444"/>
                </a:solidFill>
                <a:effectLst/>
                <a:latin typeface="Georgia" panose="02040502050405020303" pitchFamily="18" charset="0"/>
              </a:rPr>
              <a:t> To Image Processing</a:t>
            </a:r>
          </a:p>
          <a:p>
            <a:pPr algn="l" fontAlgn="base">
              <a:buFont typeface="Arial" panose="020B0604020202020204" pitchFamily="34" charset="0"/>
              <a:buChar char="•"/>
            </a:pPr>
            <a:r>
              <a:rPr lang="en-US" i="0" dirty="0" err="1">
                <a:solidFill>
                  <a:srgbClr val="444444"/>
                </a:solidFill>
                <a:effectLst/>
                <a:latin typeface="inherit"/>
              </a:rPr>
              <a:t>Numpy</a:t>
            </a:r>
            <a:r>
              <a:rPr lang="en-US" i="0" dirty="0">
                <a:solidFill>
                  <a:srgbClr val="444444"/>
                </a:solidFill>
                <a:effectLst/>
                <a:latin typeface="inherit"/>
              </a:rPr>
              <a:t>:</a:t>
            </a:r>
            <a:r>
              <a:rPr lang="en-US" i="0" dirty="0">
                <a:solidFill>
                  <a:srgbClr val="444444"/>
                </a:solidFill>
                <a:effectLst/>
                <a:latin typeface="Georgia" panose="02040502050405020303" pitchFamily="18" charset="0"/>
              </a:rPr>
              <a:t> Used for Scientific Computing. Image is stored in a </a:t>
            </a:r>
            <a:r>
              <a:rPr lang="en-US" i="0" dirty="0" err="1">
                <a:solidFill>
                  <a:srgbClr val="444444"/>
                </a:solidFill>
                <a:effectLst/>
                <a:latin typeface="Georgia" panose="02040502050405020303" pitchFamily="18" charset="0"/>
              </a:rPr>
              <a:t>numpy</a:t>
            </a:r>
            <a:r>
              <a:rPr lang="en-US" i="0" dirty="0">
                <a:solidFill>
                  <a:srgbClr val="444444"/>
                </a:solidFill>
                <a:effectLst/>
                <a:latin typeface="Georgia" panose="02040502050405020303" pitchFamily="18" charset="0"/>
              </a:rPr>
              <a:t> array.</a:t>
            </a:r>
          </a:p>
          <a:p>
            <a:pPr algn="l" fontAlgn="base">
              <a:buFont typeface="Arial" panose="020B0604020202020204" pitchFamily="34" charset="0"/>
              <a:buChar char="•"/>
            </a:pPr>
            <a:r>
              <a:rPr lang="en-US" i="0" dirty="0" err="1">
                <a:solidFill>
                  <a:srgbClr val="444444"/>
                </a:solidFill>
                <a:effectLst/>
                <a:latin typeface="inherit"/>
              </a:rPr>
              <a:t>Argparse</a:t>
            </a:r>
            <a:r>
              <a:rPr lang="en-US" i="0" dirty="0">
                <a:solidFill>
                  <a:srgbClr val="444444"/>
                </a:solidFill>
                <a:effectLst/>
                <a:latin typeface="inherit"/>
              </a:rPr>
              <a:t>:</a:t>
            </a:r>
            <a:r>
              <a:rPr lang="en-US" i="0" dirty="0">
                <a:solidFill>
                  <a:srgbClr val="444444"/>
                </a:solidFill>
                <a:effectLst/>
                <a:latin typeface="Georgia" panose="02040502050405020303" pitchFamily="18" charset="0"/>
              </a:rPr>
              <a:t> Used to give input in command line.</a:t>
            </a:r>
          </a:p>
          <a:p>
            <a:pPr algn="l" fontAlgn="base"/>
            <a:endParaRPr lang="en-US" sz="2400" b="1" i="0" dirty="0">
              <a:solidFill>
                <a:srgbClr val="444444"/>
              </a:solidFill>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03438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9204AB-CF1A-4EA3-B4B4-892CB525785A}"/>
              </a:ext>
            </a:extLst>
          </p:cNvPr>
          <p:cNvSpPr txBox="1"/>
          <p:nvPr/>
        </p:nvSpPr>
        <p:spPr>
          <a:xfrm>
            <a:off x="2086252" y="1899821"/>
            <a:ext cx="7055528" cy="2558970"/>
          </a:xfrm>
          <a:prstGeom prst="rect">
            <a:avLst/>
          </a:prstGeom>
          <a:noFill/>
        </p:spPr>
        <p:txBody>
          <a:bodyPr wrap="square">
            <a:spAutoFit/>
          </a:bodyPr>
          <a:lstStyle/>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D</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evelopment languages: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php, database, MySQL.</a:t>
            </a:r>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F</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rontend</a:t>
            </a:r>
            <a:r>
              <a:rPr lang="en-US" sz="2000" b="1" dirty="0">
                <a:latin typeface="Calibri" panose="020F0502020204030204" pitchFamily="34" charset="0"/>
                <a:ea typeface="Calibri" panose="020F0502020204030204" pitchFamily="34" charset="0"/>
                <a:cs typeface="Times New Roman" panose="02020603050405020304" pitchFamily="18" charset="0"/>
              </a:rPr>
              <a: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html5,css3,bootstrap,jquery.</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Backend: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html5,css3,bootstrap,javaScript.</a:t>
            </a:r>
          </a:p>
          <a:p>
            <a:pPr marL="0" marR="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Algorithm</a:t>
            </a:r>
          </a:p>
          <a:p>
            <a:pPr>
              <a:lnSpc>
                <a:spcPct val="107000"/>
              </a:lnSpc>
              <a:spcAft>
                <a:spcPts val="800"/>
              </a:spcAft>
            </a:pPr>
            <a:r>
              <a:rPr lang="en-US" sz="2000" b="1" dirty="0" err="1">
                <a:latin typeface="Times New Roman" panose="02020603050405020304" pitchFamily="18" charset="0"/>
                <a:ea typeface="Calibri" panose="020F0502020204030204" pitchFamily="34" charset="0"/>
                <a:cs typeface="Times New Roman" panose="02020603050405020304" pitchFamily="18" charset="0"/>
              </a:rPr>
              <a:t>Surver</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Jupiter notebook</a:t>
            </a:r>
          </a:p>
          <a:p>
            <a:pPr marL="0" marR="0">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D3CE004-471C-4B90-B167-97F30D4A0947}"/>
              </a:ext>
            </a:extLst>
          </p:cNvPr>
          <p:cNvSpPr txBox="1"/>
          <p:nvPr/>
        </p:nvSpPr>
        <p:spPr>
          <a:xfrm>
            <a:off x="1651247" y="932155"/>
            <a:ext cx="7490533" cy="522259"/>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v"/>
            </a:pP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Technology : </a:t>
            </a:r>
          </a:p>
        </p:txBody>
      </p:sp>
    </p:spTree>
    <p:extLst>
      <p:ext uri="{BB962C8B-B14F-4D97-AF65-F5344CB8AC3E}">
        <p14:creationId xmlns:p14="http://schemas.microsoft.com/office/powerpoint/2010/main" val="22241293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328</TotalTime>
  <Words>392</Words>
  <Application>Microsoft Office PowerPoint</Application>
  <PresentationFormat>Widescreen</PresentationFormat>
  <Paragraphs>45</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Calibri Light</vt:lpstr>
      <vt:lpstr>Georgia</vt:lpstr>
      <vt:lpstr>inherit</vt:lpstr>
      <vt:lpstr>Times New Roman</vt:lpstr>
      <vt:lpstr>Wingdings</vt:lpstr>
      <vt:lpstr>Retrospect</vt:lpstr>
      <vt:lpstr>                                                                           Real-time Human Detection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 : Real-time Human Detection</dc:title>
  <dc:creator>azmiaraaumi@outlook.com</dc:creator>
  <cp:lastModifiedBy>azmiaraaumi@outlook.com</cp:lastModifiedBy>
  <cp:revision>20</cp:revision>
  <dcterms:created xsi:type="dcterms:W3CDTF">2021-10-23T19:34:19Z</dcterms:created>
  <dcterms:modified xsi:type="dcterms:W3CDTF">2021-10-25T17:26:10Z</dcterms:modified>
</cp:coreProperties>
</file>