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13"/>
  </p:notesMasterIdLst>
  <p:sldIdLst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2" r:id="rId12"/>
  </p:sldIdLst>
  <p:sldSz cx="10080625" cy="567055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C607E-6F49-486A-BACE-70F0A161B144}" type="datetimeFigureOut">
              <a:rPr lang="cs-CZ" smtClean="0"/>
              <a:t>11.07.2024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E2817-682D-48D3-AC54-1CC912F725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441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E2817-682D-48D3-AC54-1CC912F7257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23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E2817-682D-48D3-AC54-1CC912F7257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425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E2817-682D-48D3-AC54-1CC912F7257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56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E2817-682D-48D3-AC54-1CC912F7257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458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E2817-682D-48D3-AC54-1CC912F7257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97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E2817-682D-48D3-AC54-1CC912F7257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92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528000" y="2444040"/>
            <a:ext cx="5542920" cy="984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 dirty="0">
                <a:solidFill>
                  <a:srgbClr val="E8A202"/>
                </a:solidFill>
                <a:latin typeface="Source Sans Pro"/>
                <a:ea typeface="DejaVu Sans"/>
              </a:rPr>
              <a:t>Závěrečná práce</a:t>
            </a:r>
          </a:p>
          <a:p>
            <a:pPr>
              <a:lnSpc>
                <a:spcPct val="100000"/>
              </a:lnSpc>
            </a:pPr>
            <a:r>
              <a:rPr lang="cs-CZ" sz="3200" b="1" spc="-1" dirty="0">
                <a:solidFill>
                  <a:srgbClr val="E8A202"/>
                </a:solidFill>
                <a:latin typeface="Source Sans Pro"/>
              </a:rPr>
              <a:t>2D arkádová střílečka</a:t>
            </a:r>
            <a:endParaRPr lang="cs-CZ" sz="3200" b="0" strike="noStrike" spc="-1" dirty="0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528000" y="4426200"/>
            <a:ext cx="475092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b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Bc. Filip Václavík</a:t>
            </a:r>
          </a:p>
          <a:p>
            <a:pPr>
              <a:lnSpc>
                <a:spcPct val="100000"/>
              </a:lnSpc>
            </a:pPr>
            <a:r>
              <a:rPr lang="cs-CZ" sz="2000" b="1" spc="-1" dirty="0">
                <a:solidFill>
                  <a:srgbClr val="000000"/>
                </a:solidFill>
                <a:latin typeface="Source Sans Pro"/>
              </a:rPr>
              <a:t>Bc. Petr Červinka</a:t>
            </a:r>
            <a:endParaRPr lang="cs-CZ" sz="2000" b="0" strike="noStrike" spc="-1" dirty="0">
              <a:latin typeface="Arial"/>
            </a:endParaRPr>
          </a:p>
        </p:txBody>
      </p:sp>
      <p:sp>
        <p:nvSpPr>
          <p:cNvPr id="158" name="Line 3"/>
          <p:cNvSpPr/>
          <p:nvPr/>
        </p:nvSpPr>
        <p:spPr>
          <a:xfrm>
            <a:off x="3528000" y="4284000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159" name="CustomShape 4"/>
          <p:cNvSpPr/>
          <p:nvPr/>
        </p:nvSpPr>
        <p:spPr>
          <a:xfrm>
            <a:off x="3570480" y="3541320"/>
            <a:ext cx="4750920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1600" spc="-1" dirty="0">
                <a:solidFill>
                  <a:srgbClr val="666666"/>
                </a:solidFill>
                <a:latin typeface="Source Sans Pro"/>
                <a:ea typeface="DejaVu Sans"/>
              </a:rPr>
              <a:t>12. 7</a:t>
            </a:r>
            <a:r>
              <a:rPr lang="cs-CZ" sz="1600" b="0" strike="noStrike" spc="-1" dirty="0">
                <a:solidFill>
                  <a:srgbClr val="666666"/>
                </a:solidFill>
                <a:latin typeface="Source Sans Pro"/>
                <a:ea typeface="DejaVu Sans"/>
              </a:rPr>
              <a:t>. 2024</a:t>
            </a:r>
            <a:endParaRPr lang="cs-CZ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03520" y="432000"/>
            <a:ext cx="1499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1" strike="noStrike" spc="-1">
                <a:solidFill>
                  <a:srgbClr val="E8A202"/>
                </a:solidFill>
                <a:latin typeface="Source Sans Pro"/>
                <a:ea typeface="DejaVu Sans"/>
              </a:rPr>
              <a:t>Obsah</a:t>
            </a:r>
            <a:endParaRPr lang="cs-CZ" sz="3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592000" y="1152000"/>
            <a:ext cx="6118920" cy="213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 dirty="0">
                <a:solidFill>
                  <a:srgbClr val="E8A202"/>
                </a:solidFill>
                <a:latin typeface="Source Sans Pro"/>
                <a:ea typeface="Microsoft YaHei"/>
              </a:rPr>
              <a:t>1 /</a:t>
            </a:r>
            <a:r>
              <a:rPr lang="cs-CZ" sz="2400" b="1" strike="noStrike" spc="-1" dirty="0">
                <a:solidFill>
                  <a:srgbClr val="EA7500"/>
                </a:solidFill>
                <a:latin typeface="Source Sans Pro"/>
                <a:ea typeface="Microsoft YaHei"/>
              </a:rPr>
              <a:t>	</a:t>
            </a:r>
            <a:r>
              <a:rPr lang="cs-CZ" sz="2400" b="1" strike="noStrike" spc="-1" dirty="0">
                <a:solidFill>
                  <a:srgbClr val="000000"/>
                </a:solidFill>
                <a:latin typeface="Source Sans Pro"/>
                <a:ea typeface="Microsoft YaHei"/>
              </a:rPr>
              <a:t>Nápad</a:t>
            </a:r>
            <a:endParaRPr lang="cs-CZ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 dirty="0">
                <a:solidFill>
                  <a:srgbClr val="E8A202"/>
                </a:solidFill>
                <a:latin typeface="Source Sans Pro"/>
                <a:ea typeface="Microsoft YaHei"/>
              </a:rPr>
              <a:t>2 /</a:t>
            </a:r>
            <a:r>
              <a:rPr lang="cs-CZ" sz="2400" b="1" strike="noStrike" spc="-1" dirty="0">
                <a:solidFill>
                  <a:srgbClr val="EA7500"/>
                </a:solidFill>
                <a:latin typeface="Source Sans Pro"/>
                <a:ea typeface="Microsoft YaHei"/>
              </a:rPr>
              <a:t>	</a:t>
            </a:r>
            <a:r>
              <a:rPr lang="cs-CZ" sz="2400" b="1" strike="noStrike" spc="-1" dirty="0">
                <a:solidFill>
                  <a:srgbClr val="000000"/>
                </a:solidFill>
                <a:latin typeface="Source Sans Pro"/>
                <a:ea typeface="Microsoft YaHei"/>
              </a:rPr>
              <a:t>Agilní plán</a:t>
            </a:r>
            <a:endParaRPr lang="cs-CZ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 dirty="0">
                <a:solidFill>
                  <a:srgbClr val="E8A202"/>
                </a:solidFill>
                <a:latin typeface="Source Sans Pro"/>
                <a:ea typeface="Microsoft YaHei"/>
              </a:rPr>
              <a:t>3 /</a:t>
            </a:r>
            <a:r>
              <a:rPr lang="cs-CZ" sz="2400" b="1" strike="noStrike" spc="-1" dirty="0">
                <a:solidFill>
                  <a:srgbClr val="EA7500"/>
                </a:solidFill>
                <a:latin typeface="Source Sans Pro"/>
                <a:ea typeface="Microsoft YaHei"/>
              </a:rPr>
              <a:t>	</a:t>
            </a:r>
            <a:r>
              <a:rPr lang="cs-CZ" sz="2400" b="1" strike="noStrike" spc="-1" dirty="0">
                <a:solidFill>
                  <a:srgbClr val="000000"/>
                </a:solidFill>
                <a:latin typeface="Source Sans Pro"/>
                <a:ea typeface="Microsoft YaHei"/>
              </a:rPr>
              <a:t>Průběh programování</a:t>
            </a:r>
            <a:endParaRPr lang="cs-CZ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lang="cs-CZ" sz="2400" b="1" strike="noStrike" spc="-1" dirty="0">
                <a:solidFill>
                  <a:srgbClr val="E8A202"/>
                </a:solidFill>
                <a:latin typeface="Source Sans Pro"/>
                <a:ea typeface="Microsoft YaHei"/>
              </a:rPr>
              <a:t>4 /</a:t>
            </a:r>
            <a:r>
              <a:rPr lang="cs-CZ" sz="2400" b="1" strike="noStrike" spc="-1" dirty="0">
                <a:solidFill>
                  <a:srgbClr val="EA7500"/>
                </a:solidFill>
                <a:latin typeface="Source Sans Pro"/>
                <a:ea typeface="Microsoft YaHei"/>
              </a:rPr>
              <a:t>	</a:t>
            </a:r>
            <a:r>
              <a:rPr lang="cs-CZ" sz="2400" b="1" strike="noStrike" spc="-1" dirty="0">
                <a:solidFill>
                  <a:srgbClr val="000000"/>
                </a:solidFill>
                <a:latin typeface="Source Sans Pro"/>
                <a:ea typeface="Microsoft YaHei"/>
              </a:rPr>
              <a:t>Finální produkt</a:t>
            </a:r>
            <a:endParaRPr lang="cs-CZ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656000" y="1152000"/>
            <a:ext cx="633492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4000" b="1" strike="noStrike" spc="-1" dirty="0">
                <a:solidFill>
                  <a:srgbClr val="E8A202"/>
                </a:solidFill>
                <a:latin typeface="Source Sans Pro"/>
                <a:ea typeface="DejaVu Sans"/>
              </a:rPr>
              <a:t>1 / Nápad</a:t>
            </a:r>
            <a:endParaRPr lang="cs-CZ" sz="40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340000" y="2010600"/>
            <a:ext cx="4966920" cy="26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Jednoduchá a rychlá hra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Snadno na pochopení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Inspirace ve </a:t>
            </a:r>
            <a:r>
              <a:rPr lang="cs-CZ" sz="1500" spc="-1" dirty="0" err="1">
                <a:latin typeface="Arial"/>
              </a:rPr>
              <a:t>flash</a:t>
            </a:r>
            <a:r>
              <a:rPr lang="cs-CZ" sz="1500" spc="-1" dirty="0">
                <a:latin typeface="Arial"/>
              </a:rPr>
              <a:t> hrách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Jednoduché na implementaci a logiku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Nekonečná hra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656000" y="1152000"/>
            <a:ext cx="633492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4000" b="1" spc="-1" dirty="0">
                <a:solidFill>
                  <a:srgbClr val="E8A202"/>
                </a:solidFill>
                <a:latin typeface="Source Sans Pro"/>
                <a:ea typeface="DejaVu Sans"/>
              </a:rPr>
              <a:t>2</a:t>
            </a:r>
            <a:r>
              <a:rPr lang="cs-CZ" sz="4000" b="1" strike="noStrike" spc="-1" dirty="0">
                <a:solidFill>
                  <a:srgbClr val="E8A202"/>
                </a:solidFill>
                <a:latin typeface="Source Sans Pro"/>
                <a:ea typeface="DejaVu Sans"/>
              </a:rPr>
              <a:t> / Agilní plán</a:t>
            </a:r>
            <a:endParaRPr lang="cs-CZ" sz="40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340000" y="2010600"/>
            <a:ext cx="4966920" cy="26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Počáteční delší </a:t>
            </a:r>
            <a:r>
              <a:rPr lang="cs-CZ" sz="1500" spc="-1" dirty="0" err="1">
                <a:latin typeface="Arial"/>
              </a:rPr>
              <a:t>planning</a:t>
            </a:r>
            <a:endParaRPr lang="cs-CZ" sz="1500" spc="-1" dirty="0">
              <a:latin typeface="Arial"/>
            </a:endParaRP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Navržení architektury, přístupu a </a:t>
            </a:r>
            <a:r>
              <a:rPr lang="cs-CZ" sz="1500" spc="-1" dirty="0" err="1">
                <a:latin typeface="Arial"/>
              </a:rPr>
              <a:t>roadmapa</a:t>
            </a:r>
            <a:endParaRPr lang="cs-CZ" sz="1500" spc="-1" dirty="0">
              <a:latin typeface="Arial"/>
            </a:endParaRP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Co by hra měla vše obsahovat a jak se hrát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Platforma pro verzování </a:t>
            </a:r>
            <a:r>
              <a:rPr lang="cs-CZ" sz="1500" spc="-1" dirty="0" err="1">
                <a:latin typeface="Arial"/>
              </a:rPr>
              <a:t>git</a:t>
            </a:r>
            <a:endParaRPr lang="cs-CZ" sz="15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78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656000" y="1152000"/>
            <a:ext cx="633492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4000" b="1" spc="-1" dirty="0">
                <a:solidFill>
                  <a:srgbClr val="E8A202"/>
                </a:solidFill>
                <a:latin typeface="Source Sans Pro"/>
                <a:ea typeface="DejaVu Sans"/>
              </a:rPr>
              <a:t>2</a:t>
            </a:r>
            <a:r>
              <a:rPr lang="cs-CZ" sz="4000" b="1" strike="noStrike" spc="-1" dirty="0">
                <a:solidFill>
                  <a:srgbClr val="E8A202"/>
                </a:solidFill>
                <a:latin typeface="Source Sans Pro"/>
                <a:ea typeface="DejaVu Sans"/>
              </a:rPr>
              <a:t> / Agilní plán</a:t>
            </a:r>
            <a:endParaRPr lang="cs-CZ" sz="40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340000" y="2010600"/>
            <a:ext cx="4966920" cy="26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Dodržování SCRUM metodiky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Krátké a rychlé sprinty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Každou středu a neděli večer v týdnu </a:t>
            </a:r>
            <a:r>
              <a:rPr lang="cs-CZ" sz="1500" spc="-1" dirty="0" err="1">
                <a:latin typeface="Arial"/>
              </a:rPr>
              <a:t>planning</a:t>
            </a:r>
            <a:r>
              <a:rPr lang="cs-CZ" sz="1500" spc="-1" dirty="0">
                <a:latin typeface="Arial"/>
              </a:rPr>
              <a:t> a </a:t>
            </a:r>
            <a:r>
              <a:rPr lang="cs-CZ" sz="1500" spc="-1" dirty="0" err="1">
                <a:latin typeface="Arial"/>
              </a:rPr>
              <a:t>review</a:t>
            </a:r>
            <a:endParaRPr lang="cs-CZ" sz="1500" spc="-1" dirty="0">
              <a:latin typeface="Arial"/>
            </a:endParaRP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+ </a:t>
            </a:r>
            <a:r>
              <a:rPr lang="cs-CZ" sz="1500" spc="-1" dirty="0" err="1">
                <a:latin typeface="Arial"/>
              </a:rPr>
              <a:t>Daily</a:t>
            </a:r>
            <a:endParaRPr lang="cs-CZ" sz="1500" spc="-1" dirty="0">
              <a:latin typeface="Arial"/>
            </a:endParaRP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Plánování co dál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Mapování průběhu</a:t>
            </a:r>
          </a:p>
        </p:txBody>
      </p:sp>
    </p:spTree>
    <p:extLst>
      <p:ext uri="{BB962C8B-B14F-4D97-AF65-F5344CB8AC3E}">
        <p14:creationId xmlns:p14="http://schemas.microsoft.com/office/powerpoint/2010/main" val="72600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656000" y="1152000"/>
            <a:ext cx="633492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4000" b="1" strike="noStrike" spc="-1" dirty="0">
                <a:solidFill>
                  <a:srgbClr val="E8A202"/>
                </a:solidFill>
                <a:latin typeface="Source Sans Pro"/>
                <a:ea typeface="DejaVu Sans"/>
              </a:rPr>
              <a:t>3 / </a:t>
            </a:r>
            <a:r>
              <a:rPr lang="cs-CZ" sz="4000" b="1" spc="-1" dirty="0">
                <a:solidFill>
                  <a:srgbClr val="E8A202"/>
                </a:solidFill>
                <a:latin typeface="Source Sans Pro"/>
                <a:ea typeface="DejaVu Sans"/>
              </a:rPr>
              <a:t>Průběh programování</a:t>
            </a:r>
            <a:endParaRPr lang="cs-CZ" sz="40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340000" y="2010600"/>
            <a:ext cx="4966920" cy="26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b="0" strike="noStrike" spc="-1" dirty="0">
                <a:latin typeface="Arial"/>
              </a:rPr>
              <a:t>Seznámení se z </a:t>
            </a:r>
            <a:r>
              <a:rPr lang="cs-CZ" sz="1500" b="0" strike="noStrike" spc="-1" dirty="0" err="1">
                <a:latin typeface="Arial"/>
              </a:rPr>
              <a:t>enginem</a:t>
            </a:r>
            <a:r>
              <a:rPr lang="cs-CZ" sz="1500" b="0" strike="noStrike" spc="-1" dirty="0">
                <a:latin typeface="Arial"/>
              </a:rPr>
              <a:t> </a:t>
            </a:r>
            <a:r>
              <a:rPr lang="cs-CZ" sz="1500" b="0" strike="noStrike" spc="-1" dirty="0" err="1">
                <a:latin typeface="Arial"/>
              </a:rPr>
              <a:t>godot</a:t>
            </a:r>
            <a:endParaRPr lang="cs-CZ" sz="1500" b="0" strike="noStrike" spc="-1" dirty="0">
              <a:latin typeface="Arial"/>
            </a:endParaRP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Průběžné setkávání v rámci plánu</a:t>
            </a:r>
          </a:p>
          <a:p>
            <a:pPr marL="285750" indent="-285750">
              <a:lnSpc>
                <a:spcPct val="13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cs-CZ" sz="1500" spc="-1" dirty="0">
                <a:latin typeface="Arial"/>
              </a:rPr>
              <a:t>Představování </a:t>
            </a:r>
            <a:r>
              <a:rPr lang="cs-CZ" sz="1500" b="0" strike="noStrike" spc="-1" dirty="0">
                <a:latin typeface="Arial"/>
              </a:rPr>
              <a:t>nových </a:t>
            </a:r>
            <a:r>
              <a:rPr lang="cs-CZ" sz="1500" spc="-1" dirty="0">
                <a:latin typeface="Arial"/>
              </a:rPr>
              <a:t>mechanik</a:t>
            </a:r>
            <a:endParaRPr lang="cs-CZ" sz="1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2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1722750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CustomShape 1"/>
          <p:cNvSpPr/>
          <p:nvPr/>
        </p:nvSpPr>
        <p:spPr>
          <a:xfrm>
            <a:off x="685167" y="408807"/>
            <a:ext cx="8710290" cy="6758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3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30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Finální produkt</a:t>
            </a:r>
            <a:endParaRPr lang="en-US" sz="3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Obrázek 6" descr="Obsah obrázku snímek obrazovky, zelené, kreslené, klipart&#10;&#10;Popis byl vytvořen automaticky">
            <a:extLst>
              <a:ext uri="{FF2B5EF4-FFF2-40B4-BE49-F238E27FC236}">
                <a16:creationId xmlns:a16="http://schemas.microsoft.com/office/drawing/2014/main" id="{19CED24C-BE31-E004-A28F-A8336418D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50" y="1946606"/>
            <a:ext cx="5803524" cy="32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stomShape 1"/>
          <p:cNvSpPr/>
          <p:nvPr/>
        </p:nvSpPr>
        <p:spPr>
          <a:xfrm>
            <a:off x="693042" y="301904"/>
            <a:ext cx="8694540" cy="15382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43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43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Finální produkt</a:t>
            </a:r>
            <a:endParaRPr lang="en-US" sz="43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ek 4" descr="Obsah obrázku snímek obrazovky, zelené, Animace, kreslené&#10;&#10;Popis byl vytvořen automaticky">
            <a:extLst>
              <a:ext uri="{FF2B5EF4-FFF2-40B4-BE49-F238E27FC236}">
                <a16:creationId xmlns:a16="http://schemas.microsoft.com/office/drawing/2014/main" id="{36BC7760-5451-38AE-89CA-98A12BBE8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" y="2222773"/>
            <a:ext cx="4818940" cy="2722700"/>
          </a:xfrm>
          <a:prstGeom prst="rect">
            <a:avLst/>
          </a:prstGeom>
        </p:spPr>
      </p:pic>
      <p:pic>
        <p:nvPicPr>
          <p:cNvPr id="3" name="Obrázek 2" descr="Obsah obrázku snímek obrazovky, zelené&#10;&#10;Popis byl vytvořen automaticky">
            <a:extLst>
              <a:ext uri="{FF2B5EF4-FFF2-40B4-BE49-F238E27FC236}">
                <a16:creationId xmlns:a16="http://schemas.microsoft.com/office/drawing/2014/main" id="{A86E4CA9-5CE8-BB9A-8F29-A3A3E832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36" y="2240844"/>
            <a:ext cx="4818940" cy="26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8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28000" y="2012040"/>
            <a:ext cx="42469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3200" b="0" strike="noStrike" spc="-1">
                <a:solidFill>
                  <a:srgbClr val="E8A202"/>
                </a:solidFill>
                <a:latin typeface="Source Sans Pro"/>
                <a:ea typeface="DejaVu Sans"/>
              </a:rPr>
              <a:t>Děkuji za pozornost</a:t>
            </a:r>
            <a:endParaRPr lang="cs-CZ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28000" y="3456000"/>
            <a:ext cx="475092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b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Bc. Filip Václavík</a:t>
            </a:r>
          </a:p>
          <a:p>
            <a:pPr>
              <a:lnSpc>
                <a:spcPct val="100000"/>
              </a:lnSpc>
            </a:pPr>
            <a:r>
              <a:rPr lang="cs-CZ" sz="2000" b="1" spc="-1" dirty="0">
                <a:solidFill>
                  <a:srgbClr val="000000"/>
                </a:solidFill>
                <a:latin typeface="Source Sans Pro"/>
              </a:rPr>
              <a:t>Bc. Petr Červinka</a:t>
            </a:r>
            <a:endParaRPr lang="cs-CZ" sz="2000" b="0" strike="noStrike" spc="-1" dirty="0">
              <a:latin typeface="Arial"/>
            </a:endParaRPr>
          </a:p>
        </p:txBody>
      </p:sp>
      <p:sp>
        <p:nvSpPr>
          <p:cNvPr id="175" name="Line 3"/>
          <p:cNvSpPr/>
          <p:nvPr/>
        </p:nvSpPr>
        <p:spPr>
          <a:xfrm>
            <a:off x="3528000" y="4284000"/>
            <a:ext cx="792000" cy="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176" name="CustomShape 4"/>
          <p:cNvSpPr/>
          <p:nvPr/>
        </p:nvSpPr>
        <p:spPr>
          <a:xfrm>
            <a:off x="3528000" y="4462200"/>
            <a:ext cx="475092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cs-CZ" sz="2000" spc="-1" dirty="0">
                <a:solidFill>
                  <a:srgbClr val="000000"/>
                </a:solidFill>
                <a:latin typeface="Source Sans Pro"/>
                <a:ea typeface="SourceSansPro-Light"/>
              </a:rPr>
              <a:t>f_vaclavik</a:t>
            </a:r>
            <a:r>
              <a:rPr lang="cs-CZ" sz="2000" b="0" strike="noStrike" spc="-1" dirty="0">
                <a:solidFill>
                  <a:srgbClr val="000000"/>
                </a:solidFill>
                <a:latin typeface="Source Sans Pro"/>
                <a:ea typeface="SourceSansPro-Light"/>
              </a:rPr>
              <a:t>@utb.cz, p_cervinka@utb.cz</a:t>
            </a:r>
            <a:endParaRPr lang="cs-CZ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s-CZ" sz="2000" b="0" strike="noStrike" spc="-1" dirty="0">
                <a:solidFill>
                  <a:srgbClr val="000000"/>
                </a:solidFill>
                <a:latin typeface="Source Sans Pro"/>
                <a:ea typeface="SourceSansPro-Light"/>
              </a:rPr>
              <a:t>www.utb.cz</a:t>
            </a:r>
            <a:endParaRPr lang="cs-CZ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176</Words>
  <Application>Microsoft Office PowerPoint</Application>
  <PresentationFormat>Vlastní</PresentationFormat>
  <Paragraphs>45</Paragraphs>
  <Slides>9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9</vt:i4>
      </vt:variant>
    </vt:vector>
  </HeadingPairs>
  <TitlesOfParts>
    <vt:vector size="17" baseType="lpstr">
      <vt:lpstr>Aptos</vt:lpstr>
      <vt:lpstr>Arial</vt:lpstr>
      <vt:lpstr>Source Sans Pro</vt:lpstr>
      <vt:lpstr>Symbol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>Filip Václavík</dc:creator>
  <dc:description/>
  <cp:lastModifiedBy>Filip Václavík</cp:lastModifiedBy>
  <cp:revision>32</cp:revision>
  <dcterms:created xsi:type="dcterms:W3CDTF">2019-09-03T10:06:13Z</dcterms:created>
  <dcterms:modified xsi:type="dcterms:W3CDTF">2024-07-11T19:28:01Z</dcterms:modified>
  <dc:language>cs-CZ</dc:language>
</cp:coreProperties>
</file>