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7"/>
  </p:notesMasterIdLst>
  <p:sldIdLst>
    <p:sldId id="256" r:id="rId2"/>
    <p:sldId id="258" r:id="rId3"/>
    <p:sldId id="257" r:id="rId4"/>
    <p:sldId id="315" r:id="rId5"/>
    <p:sldId id="260" r:id="rId6"/>
    <p:sldId id="319" r:id="rId7"/>
    <p:sldId id="318" r:id="rId8"/>
    <p:sldId id="320" r:id="rId9"/>
    <p:sldId id="281" r:id="rId10"/>
    <p:sldId id="261" r:id="rId11"/>
    <p:sldId id="286" r:id="rId12"/>
    <p:sldId id="282" r:id="rId13"/>
    <p:sldId id="262" r:id="rId14"/>
    <p:sldId id="263" r:id="rId15"/>
    <p:sldId id="264" r:id="rId16"/>
    <p:sldId id="265" r:id="rId17"/>
    <p:sldId id="266" r:id="rId18"/>
    <p:sldId id="267" r:id="rId19"/>
    <p:sldId id="268" r:id="rId20"/>
    <p:sldId id="269" r:id="rId21"/>
    <p:sldId id="270" r:id="rId22"/>
    <p:sldId id="271" r:id="rId23"/>
    <p:sldId id="272" r:id="rId24"/>
    <p:sldId id="283" r:id="rId25"/>
    <p:sldId id="273" r:id="rId26"/>
    <p:sldId id="275" r:id="rId27"/>
    <p:sldId id="321" r:id="rId28"/>
    <p:sldId id="276" r:id="rId29"/>
    <p:sldId id="277" r:id="rId30"/>
    <p:sldId id="278" r:id="rId31"/>
    <p:sldId id="279" r:id="rId32"/>
    <p:sldId id="295" r:id="rId33"/>
    <p:sldId id="280" r:id="rId34"/>
    <p:sldId id="287" r:id="rId35"/>
    <p:sldId id="288" r:id="rId36"/>
    <p:sldId id="289" r:id="rId37"/>
    <p:sldId id="290" r:id="rId38"/>
    <p:sldId id="291" r:id="rId39"/>
    <p:sldId id="292" r:id="rId40"/>
    <p:sldId id="293" r:id="rId41"/>
    <p:sldId id="294" r:id="rId42"/>
    <p:sldId id="322" r:id="rId43"/>
    <p:sldId id="284" r:id="rId44"/>
    <p:sldId id="296" r:id="rId45"/>
    <p:sldId id="297" r:id="rId46"/>
    <p:sldId id="298" r:id="rId47"/>
    <p:sldId id="299" r:id="rId48"/>
    <p:sldId id="317" r:id="rId49"/>
    <p:sldId id="300" r:id="rId50"/>
    <p:sldId id="301" r:id="rId51"/>
    <p:sldId id="302" r:id="rId52"/>
    <p:sldId id="303" r:id="rId53"/>
    <p:sldId id="305" r:id="rId54"/>
    <p:sldId id="306" r:id="rId55"/>
    <p:sldId id="307" r:id="rId56"/>
    <p:sldId id="311" r:id="rId57"/>
    <p:sldId id="313" r:id="rId58"/>
    <p:sldId id="314" r:id="rId59"/>
    <p:sldId id="310" r:id="rId60"/>
    <p:sldId id="312" r:id="rId61"/>
    <p:sldId id="308" r:id="rId62"/>
    <p:sldId id="309" r:id="rId63"/>
    <p:sldId id="304" r:id="rId64"/>
    <p:sldId id="316" r:id="rId65"/>
    <p:sldId id="28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8" autoAdjust="0"/>
  </p:normalViewPr>
  <p:slideViewPr>
    <p:cSldViewPr>
      <p:cViewPr>
        <p:scale>
          <a:sx n="100" d="100"/>
          <a:sy n="100" d="100"/>
        </p:scale>
        <p:origin x="-174"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04BFD2-4917-4B7F-8351-37F13C31BD5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FB971D7-4641-484A-8465-EC05DAA5A47E}">
      <dgm:prSet phldrT="[Text]"/>
      <dgm:spPr/>
      <dgm:t>
        <a:bodyPr/>
        <a:lstStyle/>
        <a:p>
          <a:r>
            <a:rPr lang="en-US" dirty="0" smtClean="0"/>
            <a:t>unzip </a:t>
          </a:r>
          <a:r>
            <a:rPr lang="en-US" dirty="0" smtClean="0"/>
            <a:t>the perl.zip and eclipse.zip </a:t>
          </a:r>
          <a:r>
            <a:rPr lang="en-US" dirty="0" smtClean="0"/>
            <a:t>to your local drive at the root level</a:t>
          </a:r>
        </a:p>
        <a:p>
          <a:r>
            <a:rPr lang="en-US" dirty="0" smtClean="0"/>
            <a:t>(</a:t>
          </a:r>
          <a:r>
            <a:rPr lang="en-US" dirty="0" err="1" smtClean="0"/>
            <a:t>prv</a:t>
          </a:r>
          <a:r>
            <a:rPr lang="en-US" dirty="0" smtClean="0"/>
            <a:t> on usmgh3fs1)R:\Automation\MAP\ClientSoftware </a:t>
          </a:r>
          <a:endParaRPr lang="en-US" dirty="0"/>
        </a:p>
      </dgm:t>
    </dgm:pt>
    <dgm:pt modelId="{6352A88D-B072-445E-A6CC-227C36A6A60F}" type="parTrans" cxnId="{B21D02BF-D480-4B8F-A176-02935492941B}">
      <dgm:prSet/>
      <dgm:spPr/>
      <dgm:t>
        <a:bodyPr/>
        <a:lstStyle/>
        <a:p>
          <a:endParaRPr lang="en-US"/>
        </a:p>
      </dgm:t>
    </dgm:pt>
    <dgm:pt modelId="{45B66125-35E0-49D7-A524-60B24FE5C18D}" type="sibTrans" cxnId="{B21D02BF-D480-4B8F-A176-02935492941B}">
      <dgm:prSet/>
      <dgm:spPr/>
      <dgm:t>
        <a:bodyPr/>
        <a:lstStyle/>
        <a:p>
          <a:endParaRPr lang="en-US"/>
        </a:p>
      </dgm:t>
    </dgm:pt>
    <dgm:pt modelId="{0969931A-42B7-41B0-8AE9-6A9AAA726756}">
      <dgm:prSet phldrT="[Text]"/>
      <dgm:spPr/>
      <dgm:t>
        <a:bodyPr/>
        <a:lstStyle/>
        <a:p>
          <a:r>
            <a:rPr lang="en-US" dirty="0" smtClean="0"/>
            <a:t>add the following line to your Windows PATH environment variable [drive]:\Perl\site\bin;[drive]:\Perl\bin </a:t>
          </a:r>
          <a:endParaRPr lang="en-US" dirty="0"/>
        </a:p>
      </dgm:t>
    </dgm:pt>
    <dgm:pt modelId="{A37566A3-1EC4-4747-B4C9-64E4CE330C8A}" type="parTrans" cxnId="{EEC3D1A8-8B26-4A6A-B460-DD67277FD73F}">
      <dgm:prSet/>
      <dgm:spPr/>
      <dgm:t>
        <a:bodyPr/>
        <a:lstStyle/>
        <a:p>
          <a:endParaRPr lang="en-US"/>
        </a:p>
      </dgm:t>
    </dgm:pt>
    <dgm:pt modelId="{A8E3E01C-2823-426E-8711-0F4CF6C768B3}" type="sibTrans" cxnId="{EEC3D1A8-8B26-4A6A-B460-DD67277FD73F}">
      <dgm:prSet/>
      <dgm:spPr/>
      <dgm:t>
        <a:bodyPr/>
        <a:lstStyle/>
        <a:p>
          <a:endParaRPr lang="en-US"/>
        </a:p>
      </dgm:t>
    </dgm:pt>
    <dgm:pt modelId="{E2F3715D-8673-44EE-9505-FFA5A1418F32}">
      <dgm:prSet phldrT="[Text]"/>
      <dgm:spPr/>
      <dgm:t>
        <a:bodyPr/>
        <a:lstStyle/>
        <a:p>
          <a:r>
            <a:rPr lang="en-US" dirty="0" smtClean="0"/>
            <a:t>from a DOS prompt issue the following command: </a:t>
          </a:r>
          <a:r>
            <a:rPr lang="en-US" dirty="0" err="1" smtClean="0"/>
            <a:t>perl</a:t>
          </a:r>
          <a:r>
            <a:rPr lang="en-US" dirty="0" smtClean="0"/>
            <a:t> -version</a:t>
          </a:r>
          <a:endParaRPr lang="en-US" dirty="0"/>
        </a:p>
      </dgm:t>
    </dgm:pt>
    <dgm:pt modelId="{E16037E5-70E7-428F-8EE6-EA96C995DC1F}" type="parTrans" cxnId="{0CAC52B5-8FEE-49A6-90EC-30F0477297B8}">
      <dgm:prSet/>
      <dgm:spPr/>
      <dgm:t>
        <a:bodyPr/>
        <a:lstStyle/>
        <a:p>
          <a:endParaRPr lang="en-US"/>
        </a:p>
      </dgm:t>
    </dgm:pt>
    <dgm:pt modelId="{EF4C752B-7C8F-4623-9DCE-8809ED89F906}" type="sibTrans" cxnId="{0CAC52B5-8FEE-49A6-90EC-30F0477297B8}">
      <dgm:prSet/>
      <dgm:spPr/>
      <dgm:t>
        <a:bodyPr/>
        <a:lstStyle/>
        <a:p>
          <a:endParaRPr lang="en-US"/>
        </a:p>
      </dgm:t>
    </dgm:pt>
    <dgm:pt modelId="{8F4A5FC9-E607-42FA-937C-B2E38A01FB99}" type="pres">
      <dgm:prSet presAssocID="{9B04BFD2-4917-4B7F-8351-37F13C31BD5A}" presName="linear" presStyleCnt="0">
        <dgm:presLayoutVars>
          <dgm:animLvl val="lvl"/>
          <dgm:resizeHandles val="exact"/>
        </dgm:presLayoutVars>
      </dgm:prSet>
      <dgm:spPr/>
      <dgm:t>
        <a:bodyPr/>
        <a:lstStyle/>
        <a:p>
          <a:endParaRPr lang="en-US"/>
        </a:p>
      </dgm:t>
    </dgm:pt>
    <dgm:pt modelId="{60DBA99A-1586-4BE2-BDB0-EC415238EFA4}" type="pres">
      <dgm:prSet presAssocID="{6FB971D7-4641-484A-8465-EC05DAA5A47E}" presName="parentText" presStyleLbl="node1" presStyleIdx="0" presStyleCnt="3">
        <dgm:presLayoutVars>
          <dgm:chMax val="0"/>
          <dgm:bulletEnabled val="1"/>
        </dgm:presLayoutVars>
      </dgm:prSet>
      <dgm:spPr>
        <a:prstGeom prst="rightArrow">
          <a:avLst/>
        </a:prstGeom>
      </dgm:spPr>
      <dgm:t>
        <a:bodyPr/>
        <a:lstStyle/>
        <a:p>
          <a:endParaRPr lang="en-US"/>
        </a:p>
      </dgm:t>
    </dgm:pt>
    <dgm:pt modelId="{CDDA0ADF-F280-439B-BAD1-465F97C0738D}" type="pres">
      <dgm:prSet presAssocID="{45B66125-35E0-49D7-A524-60B24FE5C18D}" presName="spacer" presStyleCnt="0"/>
      <dgm:spPr/>
    </dgm:pt>
    <dgm:pt modelId="{00120A7C-4431-4218-A343-AF4F44A7056F}" type="pres">
      <dgm:prSet presAssocID="{0969931A-42B7-41B0-8AE9-6A9AAA726756}" presName="parentText" presStyleLbl="node1" presStyleIdx="1" presStyleCnt="3">
        <dgm:presLayoutVars>
          <dgm:chMax val="0"/>
          <dgm:bulletEnabled val="1"/>
        </dgm:presLayoutVars>
      </dgm:prSet>
      <dgm:spPr>
        <a:prstGeom prst="rightArrow">
          <a:avLst/>
        </a:prstGeom>
      </dgm:spPr>
      <dgm:t>
        <a:bodyPr/>
        <a:lstStyle/>
        <a:p>
          <a:endParaRPr lang="en-US"/>
        </a:p>
      </dgm:t>
    </dgm:pt>
    <dgm:pt modelId="{170BAC62-3646-418C-9501-40126FDEE26B}" type="pres">
      <dgm:prSet presAssocID="{A8E3E01C-2823-426E-8711-0F4CF6C768B3}" presName="spacer" presStyleCnt="0"/>
      <dgm:spPr/>
    </dgm:pt>
    <dgm:pt modelId="{437DAF53-9827-4880-9BF1-62CD1BBCAD71}" type="pres">
      <dgm:prSet presAssocID="{E2F3715D-8673-44EE-9505-FFA5A1418F32}" presName="parentText" presStyleLbl="node1" presStyleIdx="2" presStyleCnt="3">
        <dgm:presLayoutVars>
          <dgm:chMax val="0"/>
          <dgm:bulletEnabled val="1"/>
        </dgm:presLayoutVars>
      </dgm:prSet>
      <dgm:spPr>
        <a:prstGeom prst="rightArrow">
          <a:avLst/>
        </a:prstGeom>
      </dgm:spPr>
      <dgm:t>
        <a:bodyPr/>
        <a:lstStyle/>
        <a:p>
          <a:endParaRPr lang="en-US"/>
        </a:p>
      </dgm:t>
    </dgm:pt>
  </dgm:ptLst>
  <dgm:cxnLst>
    <dgm:cxn modelId="{E94CEB31-F541-4A70-A340-ABA7A58D43FA}" type="presOf" srcId="{6FB971D7-4641-484A-8465-EC05DAA5A47E}" destId="{60DBA99A-1586-4BE2-BDB0-EC415238EFA4}" srcOrd="0" destOrd="0" presId="urn:microsoft.com/office/officeart/2005/8/layout/vList2"/>
    <dgm:cxn modelId="{E046A82A-6CE7-4DA3-869D-C16AA409B07F}" type="presOf" srcId="{0969931A-42B7-41B0-8AE9-6A9AAA726756}" destId="{00120A7C-4431-4218-A343-AF4F44A7056F}" srcOrd="0" destOrd="0" presId="urn:microsoft.com/office/officeart/2005/8/layout/vList2"/>
    <dgm:cxn modelId="{A9C7D9DC-C7F7-4D70-BC1E-5F9C226146D7}" type="presOf" srcId="{9B04BFD2-4917-4B7F-8351-37F13C31BD5A}" destId="{8F4A5FC9-E607-42FA-937C-B2E38A01FB99}" srcOrd="0" destOrd="0" presId="urn:microsoft.com/office/officeart/2005/8/layout/vList2"/>
    <dgm:cxn modelId="{EEC3D1A8-8B26-4A6A-B460-DD67277FD73F}" srcId="{9B04BFD2-4917-4B7F-8351-37F13C31BD5A}" destId="{0969931A-42B7-41B0-8AE9-6A9AAA726756}" srcOrd="1" destOrd="0" parTransId="{A37566A3-1EC4-4747-B4C9-64E4CE330C8A}" sibTransId="{A8E3E01C-2823-426E-8711-0F4CF6C768B3}"/>
    <dgm:cxn modelId="{9FA00699-3F5B-48C9-9E6F-76B47265A6C4}" type="presOf" srcId="{E2F3715D-8673-44EE-9505-FFA5A1418F32}" destId="{437DAF53-9827-4880-9BF1-62CD1BBCAD71}" srcOrd="0" destOrd="0" presId="urn:microsoft.com/office/officeart/2005/8/layout/vList2"/>
    <dgm:cxn modelId="{B21D02BF-D480-4B8F-A176-02935492941B}" srcId="{9B04BFD2-4917-4B7F-8351-37F13C31BD5A}" destId="{6FB971D7-4641-484A-8465-EC05DAA5A47E}" srcOrd="0" destOrd="0" parTransId="{6352A88D-B072-445E-A6CC-227C36A6A60F}" sibTransId="{45B66125-35E0-49D7-A524-60B24FE5C18D}"/>
    <dgm:cxn modelId="{0CAC52B5-8FEE-49A6-90EC-30F0477297B8}" srcId="{9B04BFD2-4917-4B7F-8351-37F13C31BD5A}" destId="{E2F3715D-8673-44EE-9505-FFA5A1418F32}" srcOrd="2" destOrd="0" parTransId="{E16037E5-70E7-428F-8EE6-EA96C995DC1F}" sibTransId="{EF4C752B-7C8F-4623-9DCE-8809ED89F906}"/>
    <dgm:cxn modelId="{E7673EC1-F9BA-4D41-81F6-33375994FFDB}" type="presParOf" srcId="{8F4A5FC9-E607-42FA-937C-B2E38A01FB99}" destId="{60DBA99A-1586-4BE2-BDB0-EC415238EFA4}" srcOrd="0" destOrd="0" presId="urn:microsoft.com/office/officeart/2005/8/layout/vList2"/>
    <dgm:cxn modelId="{B0A318E9-CE2B-4F4D-BFEF-4047A06B5C39}" type="presParOf" srcId="{8F4A5FC9-E607-42FA-937C-B2E38A01FB99}" destId="{CDDA0ADF-F280-439B-BAD1-465F97C0738D}" srcOrd="1" destOrd="0" presId="urn:microsoft.com/office/officeart/2005/8/layout/vList2"/>
    <dgm:cxn modelId="{D1858168-9EFA-4392-B31F-666CD45A7D70}" type="presParOf" srcId="{8F4A5FC9-E607-42FA-937C-B2E38A01FB99}" destId="{00120A7C-4431-4218-A343-AF4F44A7056F}" srcOrd="2" destOrd="0" presId="urn:microsoft.com/office/officeart/2005/8/layout/vList2"/>
    <dgm:cxn modelId="{16874B4E-9786-4E9E-A52C-C0C8415F5D07}" type="presParOf" srcId="{8F4A5FC9-E607-42FA-937C-B2E38A01FB99}" destId="{170BAC62-3646-418C-9501-40126FDEE26B}" srcOrd="3" destOrd="0" presId="urn:microsoft.com/office/officeart/2005/8/layout/vList2"/>
    <dgm:cxn modelId="{97761C12-6FBF-48D3-87AE-653320CBF281}" type="presParOf" srcId="{8F4A5FC9-E607-42FA-937C-B2E38A01FB99}" destId="{437DAF53-9827-4880-9BF1-62CD1BBCAD71}" srcOrd="4"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9B04BFD2-4917-4B7F-8351-37F13C31BD5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969931A-42B7-41B0-8AE9-6A9AAA726756}">
      <dgm:prSet phldrT="[Text]"/>
      <dgm:spPr/>
      <dgm:t>
        <a:bodyPr/>
        <a:lstStyle/>
        <a:p>
          <a:r>
            <a:rPr lang="en-US" dirty="0" smtClean="0"/>
            <a:t>from a DOS prompt issue the following command: java -version</a:t>
          </a:r>
          <a:endParaRPr lang="en-US" dirty="0"/>
        </a:p>
      </dgm:t>
    </dgm:pt>
    <dgm:pt modelId="{A37566A3-1EC4-4747-B4C9-64E4CE330C8A}" type="parTrans" cxnId="{EEC3D1A8-8B26-4A6A-B460-DD67277FD73F}">
      <dgm:prSet/>
      <dgm:spPr/>
      <dgm:t>
        <a:bodyPr/>
        <a:lstStyle/>
        <a:p>
          <a:endParaRPr lang="en-US"/>
        </a:p>
      </dgm:t>
    </dgm:pt>
    <dgm:pt modelId="{A8E3E01C-2823-426E-8711-0F4CF6C768B3}" type="sibTrans" cxnId="{EEC3D1A8-8B26-4A6A-B460-DD67277FD73F}">
      <dgm:prSet/>
      <dgm:spPr/>
      <dgm:t>
        <a:bodyPr/>
        <a:lstStyle/>
        <a:p>
          <a:endParaRPr lang="en-US"/>
        </a:p>
      </dgm:t>
    </dgm:pt>
    <dgm:pt modelId="{E2F3715D-8673-44EE-9505-FFA5A1418F32}">
      <dgm:prSet phldrT="[Text]"/>
      <dgm:spPr/>
      <dgm:t>
        <a:bodyPr/>
        <a:lstStyle/>
        <a:p>
          <a:r>
            <a:rPr lang="en-US" dirty="0" smtClean="0"/>
            <a:t>Verify the output looks like this: Java(TM) SE Runtime Environment (build 1.5.0_11-b03) or above</a:t>
          </a:r>
          <a:endParaRPr lang="en-US" dirty="0"/>
        </a:p>
      </dgm:t>
    </dgm:pt>
    <dgm:pt modelId="{E16037E5-70E7-428F-8EE6-EA96C995DC1F}" type="parTrans" cxnId="{0CAC52B5-8FEE-49A6-90EC-30F0477297B8}">
      <dgm:prSet/>
      <dgm:spPr/>
      <dgm:t>
        <a:bodyPr/>
        <a:lstStyle/>
        <a:p>
          <a:endParaRPr lang="en-US"/>
        </a:p>
      </dgm:t>
    </dgm:pt>
    <dgm:pt modelId="{EF4C752B-7C8F-4623-9DCE-8809ED89F906}" type="sibTrans" cxnId="{0CAC52B5-8FEE-49A6-90EC-30F0477297B8}">
      <dgm:prSet/>
      <dgm:spPr/>
      <dgm:t>
        <a:bodyPr/>
        <a:lstStyle/>
        <a:p>
          <a:endParaRPr lang="en-US"/>
        </a:p>
      </dgm:t>
    </dgm:pt>
    <dgm:pt modelId="{6FB971D7-4641-484A-8465-EC05DAA5A47E}">
      <dgm:prSet phldrT="[Text]"/>
      <dgm:spPr/>
      <dgm:t>
        <a:bodyPr/>
        <a:lstStyle/>
        <a:p>
          <a:r>
            <a:rPr lang="en-US" dirty="0" smtClean="0"/>
            <a:t>Verify the output looks like this: This is </a:t>
          </a:r>
          <a:r>
            <a:rPr lang="en-US" dirty="0" err="1" smtClean="0"/>
            <a:t>perl</a:t>
          </a:r>
          <a:r>
            <a:rPr lang="en-US" dirty="0" smtClean="0"/>
            <a:t>, v5.8.8 built for MSWin32-x86-multi-thread</a:t>
          </a:r>
        </a:p>
      </dgm:t>
    </dgm:pt>
    <dgm:pt modelId="{45B66125-35E0-49D7-A524-60B24FE5C18D}" type="sibTrans" cxnId="{B21D02BF-D480-4B8F-A176-02935492941B}">
      <dgm:prSet/>
      <dgm:spPr/>
      <dgm:t>
        <a:bodyPr/>
        <a:lstStyle/>
        <a:p>
          <a:endParaRPr lang="en-US"/>
        </a:p>
      </dgm:t>
    </dgm:pt>
    <dgm:pt modelId="{6352A88D-B072-445E-A6CC-227C36A6A60F}" type="parTrans" cxnId="{B21D02BF-D480-4B8F-A176-02935492941B}">
      <dgm:prSet/>
      <dgm:spPr/>
      <dgm:t>
        <a:bodyPr/>
        <a:lstStyle/>
        <a:p>
          <a:endParaRPr lang="en-US"/>
        </a:p>
      </dgm:t>
    </dgm:pt>
    <dgm:pt modelId="{8F4A5FC9-E607-42FA-937C-B2E38A01FB99}" type="pres">
      <dgm:prSet presAssocID="{9B04BFD2-4917-4B7F-8351-37F13C31BD5A}" presName="linear" presStyleCnt="0">
        <dgm:presLayoutVars>
          <dgm:animLvl val="lvl"/>
          <dgm:resizeHandles val="exact"/>
        </dgm:presLayoutVars>
      </dgm:prSet>
      <dgm:spPr/>
      <dgm:t>
        <a:bodyPr/>
        <a:lstStyle/>
        <a:p>
          <a:endParaRPr lang="en-US"/>
        </a:p>
      </dgm:t>
    </dgm:pt>
    <dgm:pt modelId="{60DBA99A-1586-4BE2-BDB0-EC415238EFA4}" type="pres">
      <dgm:prSet presAssocID="{6FB971D7-4641-484A-8465-EC05DAA5A47E}" presName="parentText" presStyleLbl="node1" presStyleIdx="0" presStyleCnt="3">
        <dgm:presLayoutVars>
          <dgm:chMax val="0"/>
          <dgm:bulletEnabled val="1"/>
        </dgm:presLayoutVars>
      </dgm:prSet>
      <dgm:spPr>
        <a:prstGeom prst="rightArrow">
          <a:avLst/>
        </a:prstGeom>
      </dgm:spPr>
      <dgm:t>
        <a:bodyPr/>
        <a:lstStyle/>
        <a:p>
          <a:endParaRPr lang="en-US"/>
        </a:p>
      </dgm:t>
    </dgm:pt>
    <dgm:pt modelId="{CDDA0ADF-F280-439B-BAD1-465F97C0738D}" type="pres">
      <dgm:prSet presAssocID="{45B66125-35E0-49D7-A524-60B24FE5C18D}" presName="spacer" presStyleCnt="0"/>
      <dgm:spPr/>
    </dgm:pt>
    <dgm:pt modelId="{00120A7C-4431-4218-A343-AF4F44A7056F}" type="pres">
      <dgm:prSet presAssocID="{0969931A-42B7-41B0-8AE9-6A9AAA726756}" presName="parentText" presStyleLbl="node1" presStyleIdx="1" presStyleCnt="3">
        <dgm:presLayoutVars>
          <dgm:chMax val="0"/>
          <dgm:bulletEnabled val="1"/>
        </dgm:presLayoutVars>
      </dgm:prSet>
      <dgm:spPr>
        <a:prstGeom prst="rightArrow">
          <a:avLst/>
        </a:prstGeom>
      </dgm:spPr>
      <dgm:t>
        <a:bodyPr/>
        <a:lstStyle/>
        <a:p>
          <a:endParaRPr lang="en-US"/>
        </a:p>
      </dgm:t>
    </dgm:pt>
    <dgm:pt modelId="{170BAC62-3646-418C-9501-40126FDEE26B}" type="pres">
      <dgm:prSet presAssocID="{A8E3E01C-2823-426E-8711-0F4CF6C768B3}" presName="spacer" presStyleCnt="0"/>
      <dgm:spPr/>
    </dgm:pt>
    <dgm:pt modelId="{437DAF53-9827-4880-9BF1-62CD1BBCAD71}" type="pres">
      <dgm:prSet presAssocID="{E2F3715D-8673-44EE-9505-FFA5A1418F32}" presName="parentText" presStyleLbl="node1" presStyleIdx="2" presStyleCnt="3">
        <dgm:presLayoutVars>
          <dgm:chMax val="0"/>
          <dgm:bulletEnabled val="1"/>
        </dgm:presLayoutVars>
      </dgm:prSet>
      <dgm:spPr>
        <a:prstGeom prst="rightArrow">
          <a:avLst/>
        </a:prstGeom>
      </dgm:spPr>
      <dgm:t>
        <a:bodyPr/>
        <a:lstStyle/>
        <a:p>
          <a:endParaRPr lang="en-US"/>
        </a:p>
      </dgm:t>
    </dgm:pt>
  </dgm:ptLst>
  <dgm:cxnLst>
    <dgm:cxn modelId="{387E99E6-DDDB-4FB9-98FE-FFFAC85793B5}" type="presOf" srcId="{6FB971D7-4641-484A-8465-EC05DAA5A47E}" destId="{60DBA99A-1586-4BE2-BDB0-EC415238EFA4}" srcOrd="0" destOrd="0" presId="urn:microsoft.com/office/officeart/2005/8/layout/vList2"/>
    <dgm:cxn modelId="{A4289B99-E652-4DDE-8877-6C23251A958B}" type="presOf" srcId="{0969931A-42B7-41B0-8AE9-6A9AAA726756}" destId="{00120A7C-4431-4218-A343-AF4F44A7056F}" srcOrd="0" destOrd="0" presId="urn:microsoft.com/office/officeart/2005/8/layout/vList2"/>
    <dgm:cxn modelId="{EEC3D1A8-8B26-4A6A-B460-DD67277FD73F}" srcId="{9B04BFD2-4917-4B7F-8351-37F13C31BD5A}" destId="{0969931A-42B7-41B0-8AE9-6A9AAA726756}" srcOrd="1" destOrd="0" parTransId="{A37566A3-1EC4-4747-B4C9-64E4CE330C8A}" sibTransId="{A8E3E01C-2823-426E-8711-0F4CF6C768B3}"/>
    <dgm:cxn modelId="{CDBC9EAF-EE6A-4CC8-BAB2-29A787A49BC6}" type="presOf" srcId="{9B04BFD2-4917-4B7F-8351-37F13C31BD5A}" destId="{8F4A5FC9-E607-42FA-937C-B2E38A01FB99}" srcOrd="0" destOrd="0" presId="urn:microsoft.com/office/officeart/2005/8/layout/vList2"/>
    <dgm:cxn modelId="{6E24CB2E-C6E2-43D0-8880-1126F082EB43}" type="presOf" srcId="{E2F3715D-8673-44EE-9505-FFA5A1418F32}" destId="{437DAF53-9827-4880-9BF1-62CD1BBCAD71}" srcOrd="0" destOrd="0" presId="urn:microsoft.com/office/officeart/2005/8/layout/vList2"/>
    <dgm:cxn modelId="{B21D02BF-D480-4B8F-A176-02935492941B}" srcId="{9B04BFD2-4917-4B7F-8351-37F13C31BD5A}" destId="{6FB971D7-4641-484A-8465-EC05DAA5A47E}" srcOrd="0" destOrd="0" parTransId="{6352A88D-B072-445E-A6CC-227C36A6A60F}" sibTransId="{45B66125-35E0-49D7-A524-60B24FE5C18D}"/>
    <dgm:cxn modelId="{0CAC52B5-8FEE-49A6-90EC-30F0477297B8}" srcId="{9B04BFD2-4917-4B7F-8351-37F13C31BD5A}" destId="{E2F3715D-8673-44EE-9505-FFA5A1418F32}" srcOrd="2" destOrd="0" parTransId="{E16037E5-70E7-428F-8EE6-EA96C995DC1F}" sibTransId="{EF4C752B-7C8F-4623-9DCE-8809ED89F906}"/>
    <dgm:cxn modelId="{D861CC17-7DDE-4F8C-A518-191A7BDD6E06}" type="presParOf" srcId="{8F4A5FC9-E607-42FA-937C-B2E38A01FB99}" destId="{60DBA99A-1586-4BE2-BDB0-EC415238EFA4}" srcOrd="0" destOrd="0" presId="urn:microsoft.com/office/officeart/2005/8/layout/vList2"/>
    <dgm:cxn modelId="{4DAA5132-8845-41F8-845D-AD1AB717D142}" type="presParOf" srcId="{8F4A5FC9-E607-42FA-937C-B2E38A01FB99}" destId="{CDDA0ADF-F280-439B-BAD1-465F97C0738D}" srcOrd="1" destOrd="0" presId="urn:microsoft.com/office/officeart/2005/8/layout/vList2"/>
    <dgm:cxn modelId="{4622AF9C-2010-45FE-99CF-82B2950715DE}" type="presParOf" srcId="{8F4A5FC9-E607-42FA-937C-B2E38A01FB99}" destId="{00120A7C-4431-4218-A343-AF4F44A7056F}" srcOrd="2" destOrd="0" presId="urn:microsoft.com/office/officeart/2005/8/layout/vList2"/>
    <dgm:cxn modelId="{F189DB7B-C4B7-435E-8067-025FAF96FDCD}" type="presParOf" srcId="{8F4A5FC9-E607-42FA-937C-B2E38A01FB99}" destId="{170BAC62-3646-418C-9501-40126FDEE26B}" srcOrd="3" destOrd="0" presId="urn:microsoft.com/office/officeart/2005/8/layout/vList2"/>
    <dgm:cxn modelId="{BAB2291D-4C62-4173-AF2E-BBECF2E97036}" type="presParOf" srcId="{8F4A5FC9-E607-42FA-937C-B2E38A01FB99}" destId="{437DAF53-9827-4880-9BF1-62CD1BBCAD71}" srcOrd="4"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9B04BFD2-4917-4B7F-8351-37F13C31BD5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FB971D7-4641-484A-8465-EC05DAA5A47E}">
      <dgm:prSet phldrT="[Text]"/>
      <dgm:spPr/>
      <dgm:t>
        <a:bodyPr/>
        <a:lstStyle/>
        <a:p>
          <a:r>
            <a:rPr lang="en-US" dirty="0" smtClean="0"/>
            <a:t>navigate to the eclipse.exe located on [drive]:\eclipse\ </a:t>
          </a:r>
          <a:endParaRPr lang="en-US" dirty="0"/>
        </a:p>
      </dgm:t>
    </dgm:pt>
    <dgm:pt modelId="{6352A88D-B072-445E-A6CC-227C36A6A60F}" type="parTrans" cxnId="{B21D02BF-D480-4B8F-A176-02935492941B}">
      <dgm:prSet/>
      <dgm:spPr/>
      <dgm:t>
        <a:bodyPr/>
        <a:lstStyle/>
        <a:p>
          <a:endParaRPr lang="en-US"/>
        </a:p>
      </dgm:t>
    </dgm:pt>
    <dgm:pt modelId="{45B66125-35E0-49D7-A524-60B24FE5C18D}" type="sibTrans" cxnId="{B21D02BF-D480-4B8F-A176-02935492941B}">
      <dgm:prSet/>
      <dgm:spPr/>
      <dgm:t>
        <a:bodyPr/>
        <a:lstStyle/>
        <a:p>
          <a:endParaRPr lang="en-US"/>
        </a:p>
      </dgm:t>
    </dgm:pt>
    <dgm:pt modelId="{0969931A-42B7-41B0-8AE9-6A9AAA726756}">
      <dgm:prSet phldrT="[Text]"/>
      <dgm:spPr/>
      <dgm:t>
        <a:bodyPr/>
        <a:lstStyle/>
        <a:p>
          <a:r>
            <a:rPr lang="en-US" dirty="0" smtClean="0"/>
            <a:t>right mouse click on </a:t>
          </a:r>
          <a:r>
            <a:rPr lang="en-US" b="1" i="1" dirty="0" smtClean="0"/>
            <a:t>eclipse.exe</a:t>
          </a:r>
          <a:r>
            <a:rPr lang="en-US" dirty="0" smtClean="0"/>
            <a:t> and create shortcut on desktop (send to desktop)</a:t>
          </a:r>
        </a:p>
        <a:p>
          <a:endParaRPr lang="en-US" dirty="0"/>
        </a:p>
      </dgm:t>
    </dgm:pt>
    <dgm:pt modelId="{A37566A3-1EC4-4747-B4C9-64E4CE330C8A}" type="parTrans" cxnId="{EEC3D1A8-8B26-4A6A-B460-DD67277FD73F}">
      <dgm:prSet/>
      <dgm:spPr/>
      <dgm:t>
        <a:bodyPr/>
        <a:lstStyle/>
        <a:p>
          <a:endParaRPr lang="en-US"/>
        </a:p>
      </dgm:t>
    </dgm:pt>
    <dgm:pt modelId="{A8E3E01C-2823-426E-8711-0F4CF6C768B3}" type="sibTrans" cxnId="{EEC3D1A8-8B26-4A6A-B460-DD67277FD73F}">
      <dgm:prSet/>
      <dgm:spPr/>
      <dgm:t>
        <a:bodyPr/>
        <a:lstStyle/>
        <a:p>
          <a:endParaRPr lang="en-US"/>
        </a:p>
      </dgm:t>
    </dgm:pt>
    <dgm:pt modelId="{E2F3715D-8673-44EE-9505-FFA5A1418F32}">
      <dgm:prSet phldrT="[Text]"/>
      <dgm:spPr/>
      <dgm:t>
        <a:bodyPr/>
        <a:lstStyle/>
        <a:p>
          <a:endParaRPr lang="en-US" dirty="0" smtClean="0"/>
        </a:p>
        <a:p>
          <a:r>
            <a:rPr lang="en-US" dirty="0" smtClean="0"/>
            <a:t>launch eclipse shortcut</a:t>
          </a:r>
          <a:endParaRPr lang="en-US" dirty="0"/>
        </a:p>
      </dgm:t>
    </dgm:pt>
    <dgm:pt modelId="{E16037E5-70E7-428F-8EE6-EA96C995DC1F}" type="parTrans" cxnId="{0CAC52B5-8FEE-49A6-90EC-30F0477297B8}">
      <dgm:prSet/>
      <dgm:spPr/>
      <dgm:t>
        <a:bodyPr/>
        <a:lstStyle/>
        <a:p>
          <a:endParaRPr lang="en-US"/>
        </a:p>
      </dgm:t>
    </dgm:pt>
    <dgm:pt modelId="{EF4C752B-7C8F-4623-9DCE-8809ED89F906}" type="sibTrans" cxnId="{0CAC52B5-8FEE-49A6-90EC-30F0477297B8}">
      <dgm:prSet/>
      <dgm:spPr/>
      <dgm:t>
        <a:bodyPr/>
        <a:lstStyle/>
        <a:p>
          <a:endParaRPr lang="en-US"/>
        </a:p>
      </dgm:t>
    </dgm:pt>
    <dgm:pt modelId="{8F4A5FC9-E607-42FA-937C-B2E38A01FB99}" type="pres">
      <dgm:prSet presAssocID="{9B04BFD2-4917-4B7F-8351-37F13C31BD5A}" presName="linear" presStyleCnt="0">
        <dgm:presLayoutVars>
          <dgm:animLvl val="lvl"/>
          <dgm:resizeHandles val="exact"/>
        </dgm:presLayoutVars>
      </dgm:prSet>
      <dgm:spPr/>
      <dgm:t>
        <a:bodyPr/>
        <a:lstStyle/>
        <a:p>
          <a:endParaRPr lang="en-US"/>
        </a:p>
      </dgm:t>
    </dgm:pt>
    <dgm:pt modelId="{60DBA99A-1586-4BE2-BDB0-EC415238EFA4}" type="pres">
      <dgm:prSet presAssocID="{6FB971D7-4641-484A-8465-EC05DAA5A47E}" presName="parentText" presStyleLbl="node1" presStyleIdx="0" presStyleCnt="3">
        <dgm:presLayoutVars>
          <dgm:chMax val="0"/>
          <dgm:bulletEnabled val="1"/>
        </dgm:presLayoutVars>
      </dgm:prSet>
      <dgm:spPr>
        <a:prstGeom prst="rightArrow">
          <a:avLst/>
        </a:prstGeom>
      </dgm:spPr>
      <dgm:t>
        <a:bodyPr/>
        <a:lstStyle/>
        <a:p>
          <a:endParaRPr lang="en-US"/>
        </a:p>
      </dgm:t>
    </dgm:pt>
    <dgm:pt modelId="{CDDA0ADF-F280-439B-BAD1-465F97C0738D}" type="pres">
      <dgm:prSet presAssocID="{45B66125-35E0-49D7-A524-60B24FE5C18D}" presName="spacer" presStyleCnt="0"/>
      <dgm:spPr/>
    </dgm:pt>
    <dgm:pt modelId="{00120A7C-4431-4218-A343-AF4F44A7056F}" type="pres">
      <dgm:prSet presAssocID="{0969931A-42B7-41B0-8AE9-6A9AAA726756}" presName="parentText" presStyleLbl="node1" presStyleIdx="1" presStyleCnt="3">
        <dgm:presLayoutVars>
          <dgm:chMax val="0"/>
          <dgm:bulletEnabled val="1"/>
        </dgm:presLayoutVars>
      </dgm:prSet>
      <dgm:spPr>
        <a:prstGeom prst="rightArrow">
          <a:avLst/>
        </a:prstGeom>
      </dgm:spPr>
      <dgm:t>
        <a:bodyPr/>
        <a:lstStyle/>
        <a:p>
          <a:endParaRPr lang="en-US"/>
        </a:p>
      </dgm:t>
    </dgm:pt>
    <dgm:pt modelId="{170BAC62-3646-418C-9501-40126FDEE26B}" type="pres">
      <dgm:prSet presAssocID="{A8E3E01C-2823-426E-8711-0F4CF6C768B3}" presName="spacer" presStyleCnt="0"/>
      <dgm:spPr/>
    </dgm:pt>
    <dgm:pt modelId="{437DAF53-9827-4880-9BF1-62CD1BBCAD71}" type="pres">
      <dgm:prSet presAssocID="{E2F3715D-8673-44EE-9505-FFA5A1418F32}" presName="parentText" presStyleLbl="node1" presStyleIdx="2" presStyleCnt="3">
        <dgm:presLayoutVars>
          <dgm:chMax val="0"/>
          <dgm:bulletEnabled val="1"/>
        </dgm:presLayoutVars>
      </dgm:prSet>
      <dgm:spPr>
        <a:prstGeom prst="rightArrow">
          <a:avLst/>
        </a:prstGeom>
      </dgm:spPr>
      <dgm:t>
        <a:bodyPr/>
        <a:lstStyle/>
        <a:p>
          <a:endParaRPr lang="en-US"/>
        </a:p>
      </dgm:t>
    </dgm:pt>
  </dgm:ptLst>
  <dgm:cxnLst>
    <dgm:cxn modelId="{A44DFB3C-6144-41AD-A02B-5B76A861C7E3}" type="presOf" srcId="{0969931A-42B7-41B0-8AE9-6A9AAA726756}" destId="{00120A7C-4431-4218-A343-AF4F44A7056F}" srcOrd="0" destOrd="0" presId="urn:microsoft.com/office/officeart/2005/8/layout/vList2"/>
    <dgm:cxn modelId="{EEC3D1A8-8B26-4A6A-B460-DD67277FD73F}" srcId="{9B04BFD2-4917-4B7F-8351-37F13C31BD5A}" destId="{0969931A-42B7-41B0-8AE9-6A9AAA726756}" srcOrd="1" destOrd="0" parTransId="{A37566A3-1EC4-4747-B4C9-64E4CE330C8A}" sibTransId="{A8E3E01C-2823-426E-8711-0F4CF6C768B3}"/>
    <dgm:cxn modelId="{1C5B14D5-E51A-4183-8FC4-C35315D6D45B}" type="presOf" srcId="{9B04BFD2-4917-4B7F-8351-37F13C31BD5A}" destId="{8F4A5FC9-E607-42FA-937C-B2E38A01FB99}" srcOrd="0" destOrd="0" presId="urn:microsoft.com/office/officeart/2005/8/layout/vList2"/>
    <dgm:cxn modelId="{288A39A7-E7A1-4543-A5A1-0F827091829C}" type="presOf" srcId="{E2F3715D-8673-44EE-9505-FFA5A1418F32}" destId="{437DAF53-9827-4880-9BF1-62CD1BBCAD71}" srcOrd="0" destOrd="0" presId="urn:microsoft.com/office/officeart/2005/8/layout/vList2"/>
    <dgm:cxn modelId="{F25C636B-46A2-47EF-A1CE-D481E1F466FF}" type="presOf" srcId="{6FB971D7-4641-484A-8465-EC05DAA5A47E}" destId="{60DBA99A-1586-4BE2-BDB0-EC415238EFA4}" srcOrd="0" destOrd="0" presId="urn:microsoft.com/office/officeart/2005/8/layout/vList2"/>
    <dgm:cxn modelId="{B21D02BF-D480-4B8F-A176-02935492941B}" srcId="{9B04BFD2-4917-4B7F-8351-37F13C31BD5A}" destId="{6FB971D7-4641-484A-8465-EC05DAA5A47E}" srcOrd="0" destOrd="0" parTransId="{6352A88D-B072-445E-A6CC-227C36A6A60F}" sibTransId="{45B66125-35E0-49D7-A524-60B24FE5C18D}"/>
    <dgm:cxn modelId="{0CAC52B5-8FEE-49A6-90EC-30F0477297B8}" srcId="{9B04BFD2-4917-4B7F-8351-37F13C31BD5A}" destId="{E2F3715D-8673-44EE-9505-FFA5A1418F32}" srcOrd="2" destOrd="0" parTransId="{E16037E5-70E7-428F-8EE6-EA96C995DC1F}" sibTransId="{EF4C752B-7C8F-4623-9DCE-8809ED89F906}"/>
    <dgm:cxn modelId="{7034B5C6-EF10-41BB-BFCE-81F555FD9339}" type="presParOf" srcId="{8F4A5FC9-E607-42FA-937C-B2E38A01FB99}" destId="{60DBA99A-1586-4BE2-BDB0-EC415238EFA4}" srcOrd="0" destOrd="0" presId="urn:microsoft.com/office/officeart/2005/8/layout/vList2"/>
    <dgm:cxn modelId="{80C1C513-6BFD-4EE3-91EE-F039868B5EB3}" type="presParOf" srcId="{8F4A5FC9-E607-42FA-937C-B2E38A01FB99}" destId="{CDDA0ADF-F280-439B-BAD1-465F97C0738D}" srcOrd="1" destOrd="0" presId="urn:microsoft.com/office/officeart/2005/8/layout/vList2"/>
    <dgm:cxn modelId="{3C91C490-7701-450F-BB53-AEA31311EC57}" type="presParOf" srcId="{8F4A5FC9-E607-42FA-937C-B2E38A01FB99}" destId="{00120A7C-4431-4218-A343-AF4F44A7056F}" srcOrd="2" destOrd="0" presId="urn:microsoft.com/office/officeart/2005/8/layout/vList2"/>
    <dgm:cxn modelId="{67EC3EC4-7E9A-4A57-9B8E-26CF97F5B249}" type="presParOf" srcId="{8F4A5FC9-E607-42FA-937C-B2E38A01FB99}" destId="{170BAC62-3646-418C-9501-40126FDEE26B}" srcOrd="3" destOrd="0" presId="urn:microsoft.com/office/officeart/2005/8/layout/vList2"/>
    <dgm:cxn modelId="{8479D22C-0576-4BF3-BC93-E93C33CC08D6}" type="presParOf" srcId="{8F4A5FC9-E607-42FA-937C-B2E38A01FB99}" destId="{437DAF53-9827-4880-9BF1-62CD1BBCAD71}" srcOrd="4"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C267D-C556-4A3B-B54F-BF98B512E072}" type="datetimeFigureOut">
              <a:rPr lang="en-US" smtClean="0"/>
              <a:pPr/>
              <a:t>8/15/2013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6946A9-AA1C-4B7E-8390-CE73E3521E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a:t>
            </a:r>
            <a:r>
              <a:rPr lang="en-US" baseline="0" dirty="0" smtClean="0"/>
              <a:t>t people are familiar with the lock-modify-unlock solution. Explain.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D6946A9-AA1C-4B7E-8390-CE73E3521E4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http://www.comp.leeds.ac.uk/Perl/arrays.html</a:t>
            </a:r>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Usmghfs1</a:t>
            </a:r>
            <a:r>
              <a:rPr lang="en-US" baseline="0" dirty="0" smtClean="0"/>
              <a:t> </a:t>
            </a:r>
          </a:p>
          <a:p>
            <a:endParaRPr lang="en-US" baseline="0" dirty="0" smtClean="0"/>
          </a:p>
          <a:p>
            <a:r>
              <a:rPr lang="en-US" baseline="0" dirty="0" smtClean="0"/>
              <a:t>Open RFS to allow </a:t>
            </a:r>
            <a:r>
              <a:rPr lang="en-US" baseline="0" dirty="0" err="1" smtClean="0"/>
              <a:t>phx</a:t>
            </a:r>
            <a:r>
              <a:rPr lang="en-US" baseline="0" dirty="0" smtClean="0"/>
              <a:t> access to the above drive </a:t>
            </a:r>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http://www.comp.leeds.ac.uk/Perl/arrays.html</a:t>
            </a:r>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http://www.comp.leeds.ac.uk/Perl/arrays.html</a:t>
            </a:r>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http://affy.blogspot.com/p5be/ch12.htm </a:t>
            </a:r>
          </a:p>
          <a:p>
            <a:r>
              <a:rPr lang="en-US" dirty="0" smtClean="0"/>
              <a:t>Special</a:t>
            </a:r>
            <a:r>
              <a:rPr lang="en-US" baseline="0" dirty="0" smtClean="0"/>
              <a:t> </a:t>
            </a:r>
            <a:r>
              <a:rPr lang="en-US" baseline="0" dirty="0" err="1" smtClean="0"/>
              <a:t>vars</a:t>
            </a:r>
            <a:r>
              <a:rPr lang="en-US" baseline="0" dirty="0" smtClean="0"/>
              <a:t> list</a:t>
            </a:r>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http://www.comp.leeds.ac.uk/Perl/control.html</a:t>
            </a:r>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65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D6946A9-AA1C-4B7E-8390-CE73E3521E4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Overview</a:t>
            </a:r>
          </a:p>
          <a:p>
            <a:endParaRPr lang="en-US" dirty="0"/>
          </a:p>
        </p:txBody>
      </p:sp>
      <p:sp>
        <p:nvSpPr>
          <p:cNvPr id="4" name="Slide Number Placeholder 3"/>
          <p:cNvSpPr>
            <a:spLocks noGrp="1"/>
          </p:cNvSpPr>
          <p:nvPr>
            <p:ph type="sldNum" sz="quarter" idx="10"/>
          </p:nvPr>
        </p:nvSpPr>
        <p:spPr/>
        <p:txBody>
          <a:bodyPr/>
          <a:lstStyle/>
          <a:p>
            <a:fld id="{6D6946A9-AA1C-4B7E-8390-CE73E3521E4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155ED50-E558-4F97-825C-9C69571D3615}" type="datetimeFigureOut">
              <a:rPr lang="en-US" smtClean="0"/>
              <a:pPr/>
              <a:t>8/15/2013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F1053C0-9A00-425B-B8A9-3B96B1DAB6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55ED50-E558-4F97-825C-9C69571D3615}"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053C0-9A00-425B-B8A9-3B96B1DAB6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155ED50-E558-4F97-825C-9C69571D3615}" type="datetimeFigureOut">
              <a:rPr lang="en-US" smtClean="0"/>
              <a:pPr/>
              <a:t>8/15/2013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F1053C0-9A00-425B-B8A9-3B96B1DAB6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155ED50-E558-4F97-825C-9C69571D3615}" type="datetimeFigureOut">
              <a:rPr lang="en-US" smtClean="0"/>
              <a:pPr/>
              <a:t>8/15/2013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1053C0-9A00-425B-B8A9-3B96B1DAB65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155ED50-E558-4F97-825C-9C69571D3615}" type="datetimeFigureOut">
              <a:rPr lang="en-US" smtClean="0"/>
              <a:pPr/>
              <a:t>8/15/2013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F1053C0-9A00-425B-B8A9-3B96B1DAB65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155ED50-E558-4F97-825C-9C69571D3615}" type="datetimeFigureOut">
              <a:rPr lang="en-US" smtClean="0"/>
              <a:pPr/>
              <a:t>8/15/2013</a:t>
            </a:fld>
            <a:endParaRPr lang="en-US"/>
          </a:p>
        </p:txBody>
      </p:sp>
      <p:sp>
        <p:nvSpPr>
          <p:cNvPr id="10" name="Slide Number Placeholder 9"/>
          <p:cNvSpPr>
            <a:spLocks noGrp="1"/>
          </p:cNvSpPr>
          <p:nvPr>
            <p:ph type="sldNum" sz="quarter" idx="16"/>
          </p:nvPr>
        </p:nvSpPr>
        <p:spPr/>
        <p:txBody>
          <a:bodyPr rtlCol="0"/>
          <a:lstStyle/>
          <a:p>
            <a:fld id="{4F1053C0-9A00-425B-B8A9-3B96B1DAB65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155ED50-E558-4F97-825C-9C69571D3615}" type="datetimeFigureOut">
              <a:rPr lang="en-US" smtClean="0"/>
              <a:pPr/>
              <a:t>8/15/2013</a:t>
            </a:fld>
            <a:endParaRPr lang="en-US"/>
          </a:p>
        </p:txBody>
      </p:sp>
      <p:sp>
        <p:nvSpPr>
          <p:cNvPr id="12" name="Slide Number Placeholder 11"/>
          <p:cNvSpPr>
            <a:spLocks noGrp="1"/>
          </p:cNvSpPr>
          <p:nvPr>
            <p:ph type="sldNum" sz="quarter" idx="16"/>
          </p:nvPr>
        </p:nvSpPr>
        <p:spPr/>
        <p:txBody>
          <a:bodyPr rtlCol="0"/>
          <a:lstStyle/>
          <a:p>
            <a:fld id="{4F1053C0-9A00-425B-B8A9-3B96B1DAB65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55ED50-E558-4F97-825C-9C69571D3615}" type="datetimeFigureOut">
              <a:rPr lang="en-US" smtClean="0"/>
              <a:pPr/>
              <a:t>8/15/2013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F1053C0-9A00-425B-B8A9-3B96B1DAB6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5ED50-E558-4F97-825C-9C69571D3615}" type="datetimeFigureOut">
              <a:rPr lang="en-US" smtClean="0"/>
              <a:pPr/>
              <a:t>8/15/2013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F1053C0-9A00-425B-B8A9-3B96B1DAB6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55ED50-E558-4F97-825C-9C69571D3615}" type="datetimeFigureOut">
              <a:rPr lang="en-US" smtClean="0"/>
              <a:pPr/>
              <a:t>8/15/2013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F1053C0-9A00-425B-B8A9-3B96B1DAB65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155ED50-E558-4F97-825C-9C69571D3615}" type="datetimeFigureOut">
              <a:rPr lang="en-US" smtClean="0"/>
              <a:pPr/>
              <a:t>8/15/2013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F1053C0-9A00-425B-B8A9-3B96B1DAB65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155ED50-E558-4F97-825C-9C69571D3615}" type="datetimeFigureOut">
              <a:rPr lang="en-US" smtClean="0"/>
              <a:pPr/>
              <a:t>8/15/2013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F1053C0-9A00-425B-B8A9-3B96B1DAB6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icide.org/guide/index.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usmghcentosqa/repos/automa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usmghcentosqa/repos/map-autom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Mainframe Automation Perl(MAP) Training </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July 7 – 12  2009</a:t>
            </a:r>
          </a:p>
          <a:p>
            <a:r>
              <a:rPr lang="en-US" dirty="0" smtClean="0"/>
              <a:t>Scott Barth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Overview</a:t>
            </a:r>
            <a:endParaRPr lang="en-US" dirty="0"/>
          </a:p>
        </p:txBody>
      </p:sp>
      <p:sp>
        <p:nvSpPr>
          <p:cNvPr id="3" name="Content Placeholder 2"/>
          <p:cNvSpPr>
            <a:spLocks noGrp="1"/>
          </p:cNvSpPr>
          <p:nvPr>
            <p:ph sz="quarter" idx="1"/>
          </p:nvPr>
        </p:nvSpPr>
        <p:spPr/>
        <p:txBody>
          <a:bodyPr/>
          <a:lstStyle/>
          <a:p>
            <a:r>
              <a:rPr lang="en-US" dirty="0" smtClean="0"/>
              <a:t>Help system</a:t>
            </a:r>
          </a:p>
          <a:p>
            <a:r>
              <a:rPr lang="en-US" dirty="0" smtClean="0"/>
              <a:t>The workbench</a:t>
            </a:r>
          </a:p>
          <a:p>
            <a:r>
              <a:rPr lang="en-US" dirty="0" smtClean="0"/>
              <a:t>Navigator Window</a:t>
            </a:r>
          </a:p>
          <a:p>
            <a:r>
              <a:rPr lang="en-US" dirty="0" smtClean="0"/>
              <a:t>EPIC Editor Window</a:t>
            </a:r>
          </a:p>
          <a:p>
            <a:r>
              <a:rPr lang="en-US" dirty="0" smtClean="0"/>
              <a:t>Search/Replace in files</a:t>
            </a:r>
          </a:p>
          <a:p>
            <a:r>
              <a:rPr lang="en-US" dirty="0" smtClean="0"/>
              <a:t>Search/Replace in Project</a:t>
            </a:r>
          </a:p>
          <a:p>
            <a:r>
              <a:rPr lang="en-US" dirty="0" smtClean="0"/>
              <a:t>Perspectives</a:t>
            </a:r>
          </a:p>
          <a:p>
            <a:r>
              <a:rPr lang="en-US" dirty="0" smtClean="0"/>
              <a:t>SVN perspective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Overview</a:t>
            </a:r>
            <a:endParaRPr lang="en-US" dirty="0"/>
          </a:p>
        </p:txBody>
      </p:sp>
      <p:sp>
        <p:nvSpPr>
          <p:cNvPr id="3" name="Content Placeholder 2"/>
          <p:cNvSpPr>
            <a:spLocks noGrp="1"/>
          </p:cNvSpPr>
          <p:nvPr>
            <p:ph sz="quarter" idx="1"/>
          </p:nvPr>
        </p:nvSpPr>
        <p:spPr/>
        <p:txBody>
          <a:bodyPr/>
          <a:lstStyle/>
          <a:p>
            <a:r>
              <a:rPr lang="en-US" dirty="0" smtClean="0"/>
              <a:t>Exercise</a:t>
            </a:r>
          </a:p>
          <a:p>
            <a:pPr>
              <a:buNone/>
            </a:pPr>
            <a:r>
              <a:rPr lang="en-US" dirty="0" smtClean="0"/>
              <a:t>Create a </a:t>
            </a:r>
            <a:r>
              <a:rPr lang="en-US" dirty="0" err="1" smtClean="0"/>
              <a:t>perl</a:t>
            </a:r>
            <a:r>
              <a:rPr lang="en-US" dirty="0" smtClean="0"/>
              <a:t> file called hello.pl</a:t>
            </a:r>
          </a:p>
          <a:p>
            <a:pPr>
              <a:buNone/>
            </a:pPr>
            <a:r>
              <a:rPr lang="en-US" dirty="0" smtClean="0"/>
              <a:t>Print  “hello world” to the console.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Subversion </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July 7 – 12  2009</a:t>
            </a:r>
          </a:p>
          <a:p>
            <a:r>
              <a:rPr lang="en-US" dirty="0" smtClean="0"/>
              <a:t>Scott Barth</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Subversion (SVN) </a:t>
            </a:r>
            <a:br>
              <a:rPr lang="en-US" dirty="0" smtClean="0"/>
            </a:br>
            <a:r>
              <a:rPr lang="en-US" b="1" dirty="0" smtClean="0"/>
              <a:t> Subversion's Architecture</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p:txBody>
      </p:sp>
      <p:pic>
        <p:nvPicPr>
          <p:cNvPr id="1026" name="Picture 2"/>
          <p:cNvPicPr>
            <a:picLocks noChangeAspect="1" noChangeArrowheads="1"/>
          </p:cNvPicPr>
          <p:nvPr/>
        </p:nvPicPr>
        <p:blipFill>
          <a:blip r:embed="rId3"/>
          <a:srcRect/>
          <a:stretch>
            <a:fillRect/>
          </a:stretch>
        </p:blipFill>
        <p:spPr bwMode="auto">
          <a:xfrm>
            <a:off x="2138363" y="1447800"/>
            <a:ext cx="4867275"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Repository</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Subversion is a centralized system for sharing information. At its core is a repository, which is a central store of data. The repository stores information in the form of a </a:t>
            </a:r>
            <a:r>
              <a:rPr lang="en-US" i="1" dirty="0" err="1" smtClean="0"/>
              <a:t>filesystem</a:t>
            </a:r>
            <a:r>
              <a:rPr lang="en-US" i="1" dirty="0" smtClean="0"/>
              <a:t> tree—a typical hierarchy of files and directories. Any number of clients connect to the repository, </a:t>
            </a:r>
            <a:r>
              <a:rPr lang="en-US" dirty="0" smtClean="0"/>
              <a:t>and then read or write to these files. By writing data, a client makes the information available to others; by reading data, the client receives information from others. </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Repository</a:t>
            </a:r>
            <a:endParaRPr lang="en-US" dirty="0"/>
          </a:p>
        </p:txBody>
      </p:sp>
      <p:sp>
        <p:nvSpPr>
          <p:cNvPr id="3" name="Content Placeholder 2"/>
          <p:cNvSpPr>
            <a:spLocks noGrp="1"/>
          </p:cNvSpPr>
          <p:nvPr>
            <p:ph sz="quarter" idx="1"/>
          </p:nvPr>
        </p:nvSpPr>
        <p:spPr/>
        <p:txBody>
          <a:bodyPr/>
          <a:lstStyle/>
          <a:p>
            <a:r>
              <a:rPr lang="en-US" b="1" dirty="0" smtClean="0"/>
              <a:t>A typical client/server system</a:t>
            </a:r>
            <a:endParaRPr lang="en-US" dirty="0"/>
          </a:p>
        </p:txBody>
      </p:sp>
      <p:pic>
        <p:nvPicPr>
          <p:cNvPr id="2050" name="Picture 2"/>
          <p:cNvPicPr>
            <a:picLocks noChangeAspect="1" noChangeArrowheads="1"/>
          </p:cNvPicPr>
          <p:nvPr/>
        </p:nvPicPr>
        <p:blipFill>
          <a:blip r:embed="rId3"/>
          <a:srcRect/>
          <a:stretch>
            <a:fillRect/>
          </a:stretch>
        </p:blipFill>
        <p:spPr bwMode="auto">
          <a:xfrm>
            <a:off x="1371600" y="2628900"/>
            <a:ext cx="4953000"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to avoid</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Suppose we have two coworkers, Harry and Sally. They each decide to edit the same repository file at the same time. If Harry saves his changes to the repository first, it's possible that (a few moments later) Sally could accidentally overwrite them with her own new version of the file. While </a:t>
            </a:r>
            <a:r>
              <a:rPr lang="en-US" dirty="0" err="1" smtClean="0"/>
              <a:t>Harry's</a:t>
            </a:r>
            <a:r>
              <a:rPr lang="en-US" dirty="0" smtClean="0"/>
              <a:t> version of the file won't be lost forever (because the system remembers every change), any changes Harry made </a:t>
            </a:r>
            <a:r>
              <a:rPr lang="en-US" i="1" dirty="0" smtClean="0"/>
              <a:t>won't be present in Sally's newer version of the file, because s</a:t>
            </a:r>
            <a:r>
              <a:rPr lang="en-US" dirty="0" smtClean="0"/>
              <a:t>he never saw </a:t>
            </a:r>
            <a:r>
              <a:rPr lang="en-US" dirty="0" err="1" smtClean="0"/>
              <a:t>Harry's</a:t>
            </a:r>
            <a:r>
              <a:rPr lang="en-US" dirty="0" smtClean="0"/>
              <a:t> changes to begin with. </a:t>
            </a:r>
            <a:r>
              <a:rPr lang="en-US" dirty="0" err="1" smtClean="0"/>
              <a:t>Harry's</a:t>
            </a:r>
            <a:r>
              <a:rPr lang="en-US" dirty="0" smtClean="0"/>
              <a:t> work is still effectively lost—or at least missing from the latest version of the file—and probably by accident. This is definitely a situation we want to avoid!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to avoid</a:t>
            </a:r>
            <a:endParaRPr lang="en-US" dirty="0"/>
          </a:p>
        </p:txBody>
      </p:sp>
      <p:pic>
        <p:nvPicPr>
          <p:cNvPr id="3074" name="Picture 2"/>
          <p:cNvPicPr>
            <a:picLocks noGrp="1" noChangeAspect="1" noChangeArrowheads="1"/>
          </p:cNvPicPr>
          <p:nvPr>
            <p:ph sz="quarter" idx="1"/>
          </p:nvPr>
        </p:nvPicPr>
        <p:blipFill>
          <a:blip r:embed="rId3"/>
          <a:srcRect/>
          <a:stretch>
            <a:fillRect/>
          </a:stretch>
        </p:blipFill>
        <p:spPr bwMode="auto">
          <a:xfrm>
            <a:off x="533400" y="1524000"/>
            <a:ext cx="8229599"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Copy-Modify-Merge Solution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Subversion, CVS, and many other version control systems use a </a:t>
            </a:r>
            <a:r>
              <a:rPr lang="en-US" i="1" dirty="0" smtClean="0"/>
              <a:t>copy-modify-merge model</a:t>
            </a:r>
          </a:p>
          <a:p>
            <a:r>
              <a:rPr lang="en-US" dirty="0" smtClean="0"/>
              <a:t>In this model, each user's client contacts the project repository and creates a personal </a:t>
            </a:r>
            <a:r>
              <a:rPr lang="en-US" i="1" dirty="0" smtClean="0"/>
              <a:t>working copy—a local reflection of the repository's files and directories.</a:t>
            </a:r>
          </a:p>
          <a:p>
            <a:r>
              <a:rPr lang="en-US" dirty="0" smtClean="0"/>
              <a:t>Users then work simultaneously and independently, modifying their private copies.</a:t>
            </a:r>
          </a:p>
          <a:p>
            <a:r>
              <a:rPr lang="en-US" dirty="0" smtClean="0"/>
              <a:t>Finally, the private copies are merged together into a new, final version. </a:t>
            </a:r>
          </a:p>
          <a:p>
            <a:r>
              <a:rPr lang="en-US" dirty="0" smtClean="0"/>
              <a:t>The version control system often assists with the merging, but ultimately, </a:t>
            </a:r>
            <a:r>
              <a:rPr lang="en-US" dirty="0" smtClean="0">
                <a:solidFill>
                  <a:srgbClr val="FF0000"/>
                </a:solidFill>
              </a:rPr>
              <a:t>a human being is responsible for making it happen correctly</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copy-modify-merge solution</a:t>
            </a:r>
            <a:endParaRPr lang="en-US" dirty="0"/>
          </a:p>
        </p:txBody>
      </p:sp>
      <p:pic>
        <p:nvPicPr>
          <p:cNvPr id="4098" name="Picture 2"/>
          <p:cNvPicPr>
            <a:picLocks noGrp="1" noChangeAspect="1" noChangeArrowheads="1"/>
          </p:cNvPicPr>
          <p:nvPr>
            <p:ph sz="quarter" idx="1"/>
          </p:nvPr>
        </p:nvPicPr>
        <p:blipFill>
          <a:blip r:embed="rId3"/>
          <a:srcRect/>
          <a:stretch>
            <a:fillRect/>
          </a:stretch>
        </p:blipFill>
        <p:spPr bwMode="auto">
          <a:xfrm>
            <a:off x="685800" y="1600200"/>
            <a:ext cx="75438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Components </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Eclipse Java EE IDE for Web Developers.</a:t>
            </a:r>
          </a:p>
          <a:p>
            <a:pPr>
              <a:buNone/>
            </a:pPr>
            <a:r>
              <a:rPr lang="en-US" dirty="0" smtClean="0"/>
              <a:t>	Version</a:t>
            </a:r>
            <a:r>
              <a:rPr lang="en-US" dirty="0" smtClean="0"/>
              <a:t>: Juno Service Release </a:t>
            </a:r>
            <a:r>
              <a:rPr lang="en-US" dirty="0" smtClean="0"/>
              <a:t>2Build </a:t>
            </a:r>
            <a:r>
              <a:rPr lang="en-US" dirty="0" smtClean="0"/>
              <a:t>id: </a:t>
            </a:r>
            <a:r>
              <a:rPr lang="en-US" dirty="0" smtClean="0"/>
              <a:t>20130225-0426</a:t>
            </a:r>
          </a:p>
          <a:p>
            <a:r>
              <a:rPr lang="en-US" dirty="0" smtClean="0"/>
              <a:t>Perl </a:t>
            </a:r>
            <a:r>
              <a:rPr lang="en-US" dirty="0" smtClean="0"/>
              <a:t>EPIC Plug-in	0.5.x	</a:t>
            </a:r>
          </a:p>
          <a:p>
            <a:r>
              <a:rPr lang="en-US" dirty="0" err="1" smtClean="0"/>
              <a:t>SubEclipse</a:t>
            </a:r>
            <a:r>
              <a:rPr lang="en-US" dirty="0" smtClean="0"/>
              <a:t> (SVN) Plug-in	 1.5.x</a:t>
            </a:r>
            <a:r>
              <a:rPr lang="en-US" dirty="0" smtClean="0"/>
              <a:t>	</a:t>
            </a:r>
          </a:p>
          <a:p>
            <a:r>
              <a:rPr lang="en-US" dirty="0" smtClean="0"/>
              <a:t>Perl </a:t>
            </a:r>
            <a:r>
              <a:rPr lang="en-US" dirty="0" smtClean="0"/>
              <a:t>Version v.5.8.8</a:t>
            </a:r>
          </a:p>
          <a:p>
            <a:r>
              <a:rPr lang="en-US" dirty="0" smtClean="0"/>
              <a:t>IBM PCOM 5.9</a:t>
            </a:r>
          </a:p>
          <a:p>
            <a:pPr>
              <a:buNone/>
            </a:pPr>
            <a:r>
              <a:rPr lang="en-US" dirty="0" smtClean="0"/>
              <a:t>		</a:t>
            </a:r>
          </a:p>
          <a:p>
            <a:pPr>
              <a:buNone/>
            </a:pPr>
            <a:r>
              <a:rPr lang="en-US" dirty="0" smtClean="0"/>
              <a:t>Documentation</a:t>
            </a:r>
          </a:p>
          <a:p>
            <a:r>
              <a:rPr lang="en-US" dirty="0" smtClean="0">
                <a:hlinkClick r:id="rId3"/>
              </a:rPr>
              <a:t>http://www.epicide.org/guide/index.php</a:t>
            </a:r>
            <a:endParaRPr lang="en-US" dirty="0" smtClean="0"/>
          </a:p>
          <a:p>
            <a:r>
              <a:rPr lang="en-US" dirty="0" smtClean="0"/>
              <a:t>http://svnbook.red-bean.com/</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copy-modify-merge solution (continued)</a:t>
            </a:r>
            <a:endParaRPr lang="en-US" dirty="0"/>
          </a:p>
        </p:txBody>
      </p:sp>
      <p:pic>
        <p:nvPicPr>
          <p:cNvPr id="5122" name="Picture 2"/>
          <p:cNvPicPr>
            <a:picLocks noGrp="1" noChangeAspect="1" noChangeArrowheads="1"/>
          </p:cNvPicPr>
          <p:nvPr>
            <p:ph sz="quarter" idx="1"/>
          </p:nvPr>
        </p:nvPicPr>
        <p:blipFill>
          <a:blip r:embed="rId3"/>
          <a:srcRect/>
          <a:stretch>
            <a:fillRect/>
          </a:stretch>
        </p:blipFill>
        <p:spPr bwMode="auto">
          <a:xfrm>
            <a:off x="914400" y="1524001"/>
            <a:ext cx="73914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copy-modify-merge solution (continued)</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But what if Sally's changes </a:t>
            </a:r>
            <a:r>
              <a:rPr lang="en-US" i="1" dirty="0" smtClean="0"/>
              <a:t>do overlap with </a:t>
            </a:r>
            <a:r>
              <a:rPr lang="en-US" i="1" dirty="0" err="1" smtClean="0"/>
              <a:t>Harry's</a:t>
            </a:r>
            <a:r>
              <a:rPr lang="en-US" i="1" dirty="0" smtClean="0"/>
              <a:t> changes? What then? This situation is </a:t>
            </a:r>
            <a:r>
              <a:rPr lang="en-US" dirty="0" smtClean="0"/>
              <a:t>called a </a:t>
            </a:r>
            <a:r>
              <a:rPr lang="en-US" i="1" dirty="0" smtClean="0"/>
              <a:t>conflict, and it's usually not much of a problem </a:t>
            </a:r>
          </a:p>
          <a:p>
            <a:r>
              <a:rPr lang="en-US" i="1" dirty="0" smtClean="0"/>
              <a:t>When Harry asks his client to </a:t>
            </a:r>
            <a:r>
              <a:rPr lang="en-US" dirty="0" smtClean="0"/>
              <a:t>merge the latest repository changes into his working copy, his copy of file A is somehow flagged as being in a state of conflict: he'll be able to see both sets of conflicting changes and manually choose between them</a:t>
            </a:r>
          </a:p>
          <a:p>
            <a:r>
              <a:rPr lang="en-US" dirty="0" smtClean="0"/>
              <a:t>Note that software can't automatically resolve conflicts;</a:t>
            </a:r>
          </a:p>
          <a:p>
            <a:r>
              <a:rPr lang="en-US" dirty="0" smtClean="0"/>
              <a:t>only humans are capable of understanding and making the necessary intelligent choices</a:t>
            </a:r>
          </a:p>
          <a:p>
            <a:r>
              <a:rPr lang="en-US" dirty="0" smtClean="0"/>
              <a:t>Once Harry has manually resolved the overlapping changes—perhaps after a discussion with Sally—he can safely save the merged file back to the repository</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Merge/Conflict/Resolve Exercise</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From the SVN perspective, Check-out project </a:t>
            </a:r>
            <a:r>
              <a:rPr lang="en-US" b="1" i="1" dirty="0" err="1" smtClean="0"/>
              <a:t>MAP_Exercises</a:t>
            </a:r>
            <a:r>
              <a:rPr lang="en-US" dirty="0" smtClean="0"/>
              <a:t> from </a:t>
            </a:r>
            <a:r>
              <a:rPr lang="en-US" i="1" dirty="0" smtClean="0">
                <a:hlinkClick r:id="rId3"/>
              </a:rPr>
              <a:t>http://usmghcentosqa/repos/automation</a:t>
            </a:r>
            <a:endParaRPr lang="en-US" i="1" dirty="0" smtClean="0"/>
          </a:p>
          <a:p>
            <a:pPr marL="514350" indent="-514350">
              <a:buFont typeface="+mj-lt"/>
              <a:buAutoNum type="arabicPeriod"/>
            </a:pPr>
            <a:r>
              <a:rPr lang="en-US" dirty="0" smtClean="0"/>
              <a:t>Authenticate with User: </a:t>
            </a:r>
            <a:r>
              <a:rPr lang="en-US" b="1" dirty="0" err="1" smtClean="0"/>
              <a:t>franka|carolc</a:t>
            </a:r>
            <a:r>
              <a:rPr lang="en-US" dirty="0" smtClean="0"/>
              <a:t> Password: </a:t>
            </a:r>
            <a:r>
              <a:rPr lang="en-US" b="1" dirty="0" smtClean="0"/>
              <a:t>automation</a:t>
            </a:r>
          </a:p>
          <a:p>
            <a:pPr marL="514350" indent="-514350">
              <a:buFont typeface="+mj-lt"/>
              <a:buAutoNum type="arabicPeriod"/>
            </a:pPr>
            <a:r>
              <a:rPr lang="en-US" dirty="0" smtClean="0"/>
              <a:t>From the </a:t>
            </a:r>
            <a:r>
              <a:rPr lang="en-US" dirty="0" err="1" smtClean="0"/>
              <a:t>perl</a:t>
            </a:r>
            <a:r>
              <a:rPr lang="en-US" dirty="0" smtClean="0"/>
              <a:t> perspective, navigate to the </a:t>
            </a:r>
            <a:r>
              <a:rPr lang="en-US" b="1" i="1" dirty="0" smtClean="0"/>
              <a:t>merge_conflict.pl</a:t>
            </a:r>
            <a:r>
              <a:rPr lang="en-US" dirty="0" smtClean="0"/>
              <a:t> script located in the </a:t>
            </a:r>
            <a:r>
              <a:rPr lang="en-US" b="1" i="1" dirty="0" smtClean="0"/>
              <a:t>exercise1</a:t>
            </a:r>
            <a:r>
              <a:rPr lang="en-US" dirty="0" smtClean="0"/>
              <a:t> folder</a:t>
            </a:r>
          </a:p>
          <a:p>
            <a:pPr marL="514350" indent="-514350">
              <a:buFont typeface="+mj-lt"/>
              <a:buAutoNum type="arabicPeriod"/>
            </a:pPr>
            <a:r>
              <a:rPr lang="en-US" dirty="0" smtClean="0"/>
              <a:t>Update line 5, save and commit the changes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Merge/Conflict/Resolve (cont.)</a:t>
            </a:r>
            <a:endParaRPr lang="en-US" dirty="0"/>
          </a:p>
        </p:txBody>
      </p:sp>
      <p:sp>
        <p:nvSpPr>
          <p:cNvPr id="3" name="Content Placeholder 2"/>
          <p:cNvSpPr>
            <a:spLocks noGrp="1"/>
          </p:cNvSpPr>
          <p:nvPr>
            <p:ph sz="quarter" idx="1"/>
          </p:nvPr>
        </p:nvSpPr>
        <p:spPr/>
        <p:txBody>
          <a:bodyPr/>
          <a:lstStyle/>
          <a:p>
            <a:r>
              <a:rPr lang="en-US" dirty="0" smtClean="0"/>
              <a:t>We have a conflict so let’s correct it and resolve it</a:t>
            </a:r>
          </a:p>
          <a:p>
            <a:r>
              <a:rPr lang="en-US" dirty="0" smtClean="0"/>
              <a:t>How did we commit the script?</a:t>
            </a:r>
          </a:p>
          <a:p>
            <a:r>
              <a:rPr lang="en-US" dirty="0" smtClean="0"/>
              <a:t>What command did we use to refresh our out-of date script?</a:t>
            </a:r>
          </a:p>
          <a:p>
            <a:r>
              <a:rPr lang="en-US" dirty="0" smtClean="0"/>
              <a:t>How did we resolve the conflict?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Perl</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July 7 – 12  2009</a:t>
            </a:r>
          </a:p>
          <a:p>
            <a:r>
              <a:rPr lang="en-US" dirty="0" smtClean="0"/>
              <a:t>Scott Barth</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Perl Scalar Variable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most basic kind of variable in Perl is the </a:t>
            </a:r>
            <a:r>
              <a:rPr lang="en-US" i="1" dirty="0" smtClean="0"/>
              <a:t>scalar variable</a:t>
            </a:r>
            <a:r>
              <a:rPr lang="en-US" dirty="0" smtClean="0"/>
              <a:t>. Scalar variables hold both strings and numbers, and are remarkable in that strings and numbers are completely </a:t>
            </a:r>
            <a:r>
              <a:rPr lang="en-US" dirty="0" err="1" smtClean="0"/>
              <a:t>interchangable</a:t>
            </a:r>
            <a:endParaRPr lang="en-US" dirty="0" smtClean="0"/>
          </a:p>
          <a:p>
            <a:r>
              <a:rPr lang="en-US" dirty="0" smtClean="0"/>
              <a:t>$a = 1 + 2; # Add 1 and 2 and store in $a</a:t>
            </a:r>
          </a:p>
          <a:p>
            <a:r>
              <a:rPr lang="en-US" dirty="0" smtClean="0"/>
              <a:t>$a = 3 - 4; # Subtract 4 from 3 and store in $a</a:t>
            </a:r>
          </a:p>
          <a:p>
            <a:r>
              <a:rPr lang="en-US" dirty="0" smtClean="0"/>
              <a:t>$a = 5 * 6; # Multiply 5 and 6</a:t>
            </a:r>
          </a:p>
          <a:p>
            <a:r>
              <a:rPr lang="en-US" dirty="0" smtClean="0"/>
              <a:t>$a = 7 / 8; # Divide 7 by 8 to give 0.875 </a:t>
            </a:r>
          </a:p>
          <a:p>
            <a:r>
              <a:rPr lang="en-US" dirty="0" smtClean="0"/>
              <a:t>$a = 9 ** 10; # Nine to the power of 10</a:t>
            </a:r>
          </a:p>
          <a:p>
            <a:r>
              <a:rPr lang="en-US" dirty="0" smtClean="0"/>
              <a:t>$a = 5 % 2; # Remainder of 5 divided by 2 </a:t>
            </a:r>
          </a:p>
          <a:p>
            <a:r>
              <a:rPr lang="en-US" dirty="0" smtClean="0"/>
              <a:t>++$a; # Increment $a and then return it </a:t>
            </a:r>
          </a:p>
          <a:p>
            <a:r>
              <a:rPr lang="en-US" dirty="0" smtClean="0"/>
              <a:t>$a++; # Return $a and then increment it </a:t>
            </a:r>
          </a:p>
          <a:p>
            <a:r>
              <a:rPr lang="en-US" dirty="0" smtClean="0"/>
              <a:t>--$a; # Decrement $a and then return it </a:t>
            </a:r>
          </a:p>
          <a:p>
            <a:r>
              <a:rPr lang="en-US" dirty="0" smtClean="0"/>
              <a:t>$a--; # Return $a and then decrement it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Interpolation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The following code prints </a:t>
            </a:r>
            <a:r>
              <a:rPr lang="en-US" i="1" dirty="0" smtClean="0"/>
              <a:t>apples and pears</a:t>
            </a:r>
            <a:r>
              <a:rPr lang="en-US" dirty="0" smtClean="0"/>
              <a:t> using concatenation: </a:t>
            </a:r>
          </a:p>
          <a:p>
            <a:r>
              <a:rPr lang="en-US" dirty="0" smtClean="0"/>
              <a:t>$a = 'apples'; </a:t>
            </a:r>
          </a:p>
          <a:p>
            <a:r>
              <a:rPr lang="en-US" dirty="0" smtClean="0"/>
              <a:t>$b = 'pears'; </a:t>
            </a:r>
          </a:p>
          <a:p>
            <a:r>
              <a:rPr lang="en-US" dirty="0" smtClean="0"/>
              <a:t>print ‘$a and $b’; </a:t>
            </a:r>
          </a:p>
          <a:p>
            <a:pPr>
              <a:buNone/>
            </a:pPr>
            <a:r>
              <a:rPr lang="en-US" dirty="0" smtClean="0"/>
              <a:t>It would be nicer to include only one string in the final print statement, but the line print '$a and $b'; prints literally </a:t>
            </a:r>
            <a:r>
              <a:rPr lang="en-US" i="1" dirty="0" smtClean="0"/>
              <a:t>$a and $b</a:t>
            </a:r>
            <a:r>
              <a:rPr lang="en-US" dirty="0" smtClean="0"/>
              <a:t> which isn't very helpful. Instead we can use the double quotes in place of the single quotes: print "$a and $b";</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exercise</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Assign ‘Apples’ to $a</a:t>
            </a:r>
          </a:p>
          <a:p>
            <a:pPr marL="514350" indent="-514350">
              <a:buFont typeface="+mj-lt"/>
              <a:buAutoNum type="arabicPeriod"/>
            </a:pPr>
            <a:r>
              <a:rPr lang="en-US" dirty="0" smtClean="0"/>
              <a:t>Assign ‘Pears’ to $b</a:t>
            </a:r>
          </a:p>
          <a:p>
            <a:pPr marL="514350" indent="-514350">
              <a:buFont typeface="+mj-lt"/>
              <a:buAutoNum type="arabicPeriod"/>
            </a:pPr>
            <a:r>
              <a:rPr lang="en-US" dirty="0" smtClean="0"/>
              <a:t>Print $a and $b using single quotes</a:t>
            </a:r>
          </a:p>
          <a:p>
            <a:pPr marL="514350" indent="-514350">
              <a:buFont typeface="+mj-lt"/>
              <a:buAutoNum type="arabicPeriod"/>
            </a:pPr>
            <a:r>
              <a:rPr lang="en-US" dirty="0" smtClean="0"/>
              <a:t>Print $a and $b using double quotes</a:t>
            </a:r>
          </a:p>
          <a:p>
            <a:pPr marL="514350" indent="-514350">
              <a:buFont typeface="+mj-lt"/>
              <a:buAutoNum type="arabicPeriod"/>
            </a:pPr>
            <a:r>
              <a:rPr lang="en-US" dirty="0" smtClean="0"/>
              <a:t>Explain the differences</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variables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 slightly more interesting kind of variable is the </a:t>
            </a:r>
            <a:r>
              <a:rPr lang="en-US" i="1" dirty="0" smtClean="0"/>
              <a:t>array variable</a:t>
            </a:r>
            <a:r>
              <a:rPr lang="en-US" dirty="0" smtClean="0"/>
              <a:t> which is a list of scalars (</a:t>
            </a:r>
            <a:r>
              <a:rPr lang="en-US" dirty="0" err="1" smtClean="0"/>
              <a:t>ie</a:t>
            </a:r>
            <a:r>
              <a:rPr lang="en-US" dirty="0" smtClean="0"/>
              <a:t> numbers and strings). Array variables have the same format as scalar variables except that they are prefixed by an @ symbol. The statement </a:t>
            </a:r>
          </a:p>
          <a:p>
            <a:pPr>
              <a:buNone/>
            </a:pPr>
            <a:r>
              <a:rPr lang="en-US" dirty="0" smtClean="0"/>
              <a:t>@food = ("apples", "pears", "eels"); </a:t>
            </a:r>
          </a:p>
          <a:p>
            <a:pPr>
              <a:buNone/>
            </a:pPr>
            <a:r>
              <a:rPr lang="en-US" dirty="0" smtClean="0"/>
              <a:t>@music = ("whistle", "flute"); </a:t>
            </a:r>
          </a:p>
          <a:p>
            <a:r>
              <a:rPr lang="en-US" dirty="0" smtClean="0"/>
              <a:t>assigns a three element list to the array variable @food and a two element list to the array variable @music. The array is accessed by using indices starting from 0, and square brackets are used to specify the index. The expression </a:t>
            </a:r>
          </a:p>
          <a:p>
            <a:pPr>
              <a:buNone/>
            </a:pPr>
            <a:r>
              <a:rPr lang="en-US" dirty="0" smtClean="0"/>
              <a:t>		$food[2]</a:t>
            </a:r>
          </a:p>
          <a:p>
            <a:pPr>
              <a:buNone/>
            </a:pPr>
            <a:r>
              <a:rPr lang="en-US" dirty="0" smtClean="0"/>
              <a:t>	returns </a:t>
            </a:r>
            <a:r>
              <a:rPr lang="en-US" i="1" dirty="0" smtClean="0"/>
              <a:t>eels</a:t>
            </a:r>
            <a:r>
              <a:rPr lang="en-US" dirty="0" smtClean="0"/>
              <a:t>. Notice that the </a:t>
            </a:r>
            <a:r>
              <a:rPr lang="en-US" b="1" dirty="0" smtClean="0"/>
              <a:t>@</a:t>
            </a:r>
            <a:r>
              <a:rPr lang="en-US" dirty="0" smtClean="0"/>
              <a:t> has changed to a </a:t>
            </a:r>
            <a:r>
              <a:rPr lang="en-US" b="1" dirty="0" smtClean="0"/>
              <a:t>$</a:t>
            </a:r>
            <a:r>
              <a:rPr lang="en-US" dirty="0" smtClean="0"/>
              <a:t> because </a:t>
            </a:r>
            <a:r>
              <a:rPr lang="en-US" i="1" dirty="0" smtClean="0"/>
              <a:t>eels</a:t>
            </a:r>
            <a:r>
              <a:rPr lang="en-US" dirty="0" smtClean="0"/>
              <a:t> is a scalar.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assignments</a:t>
            </a:r>
            <a:endParaRPr lang="en-US" dirty="0"/>
          </a:p>
        </p:txBody>
      </p:sp>
      <p:sp>
        <p:nvSpPr>
          <p:cNvPr id="3" name="Content Placeholder 2"/>
          <p:cNvSpPr>
            <a:spLocks noGrp="1"/>
          </p:cNvSpPr>
          <p:nvPr>
            <p:ph sz="quarter" idx="1"/>
          </p:nvPr>
        </p:nvSpPr>
        <p:spPr/>
        <p:txBody>
          <a:bodyPr/>
          <a:lstStyle/>
          <a:p>
            <a:pPr>
              <a:buNone/>
            </a:pPr>
            <a:r>
              <a:rPr lang="en-US" dirty="0" smtClean="0"/>
              <a:t>In Perl, the same expression in a different context can produce a different result. The first assignment below explodes the @music variable so that it is equivalent to the second assignment.</a:t>
            </a:r>
          </a:p>
          <a:p>
            <a:pPr marL="514350" indent="-514350">
              <a:buFont typeface="+mj-lt"/>
              <a:buAutoNum type="arabicPeriod"/>
            </a:pPr>
            <a:r>
              <a:rPr lang="en-US" dirty="0" smtClean="0"/>
              <a:t>@</a:t>
            </a:r>
            <a:r>
              <a:rPr lang="en-US" dirty="0" err="1" smtClean="0"/>
              <a:t>moremusic</a:t>
            </a:r>
            <a:r>
              <a:rPr lang="en-US" dirty="0" smtClean="0"/>
              <a:t> = ("organ", @music, "harp");</a:t>
            </a:r>
          </a:p>
          <a:p>
            <a:pPr marL="514350" indent="-514350">
              <a:buFont typeface="+mj-lt"/>
              <a:buAutoNum type="arabicPeriod"/>
            </a:pPr>
            <a:r>
              <a:rPr lang="en-US" dirty="0" smtClean="0"/>
              <a:t>@</a:t>
            </a:r>
            <a:r>
              <a:rPr lang="en-US" dirty="0" err="1" smtClean="0"/>
              <a:t>moremusic</a:t>
            </a:r>
            <a:r>
              <a:rPr lang="en-US" dirty="0" smtClean="0"/>
              <a:t> = ("organ", "whistle", "flute", "harp");</a:t>
            </a:r>
          </a:p>
          <a:p>
            <a:pPr marL="514350" indent="-514350">
              <a:buNone/>
            </a:pPr>
            <a:r>
              <a:rPr lang="en-US" dirty="0" smtClean="0"/>
              <a:t>Another way to add to the Array:</a:t>
            </a:r>
          </a:p>
          <a:p>
            <a:pPr marL="514350" indent="-514350">
              <a:buNone/>
            </a:pPr>
            <a:r>
              <a:rPr lang="en-US" dirty="0" smtClean="0"/>
              <a:t>push(@</a:t>
            </a:r>
            <a:r>
              <a:rPr lang="en-US" dirty="0" err="1" smtClean="0"/>
              <a:t>moremusic</a:t>
            </a:r>
            <a:r>
              <a:rPr lang="en-US" dirty="0" smtClean="0"/>
              <a:t>, “guitar");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Installation </a:t>
            </a:r>
            <a:endParaRPr lang="en-US"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Array assignments (cont.)</a:t>
            </a:r>
            <a:endParaRPr lang="en-US" dirty="0"/>
          </a:p>
        </p:txBody>
      </p:sp>
      <p:sp>
        <p:nvSpPr>
          <p:cNvPr id="3" name="Content Placeholder 2"/>
          <p:cNvSpPr>
            <a:spLocks noGrp="1"/>
          </p:cNvSpPr>
          <p:nvPr>
            <p:ph sz="quarter" idx="1"/>
          </p:nvPr>
        </p:nvSpPr>
        <p:spPr/>
        <p:txBody>
          <a:bodyPr/>
          <a:lstStyle/>
          <a:p>
            <a:r>
              <a:rPr lang="en-US" dirty="0" smtClean="0"/>
              <a:t>It is also possible to assign an array to a scalar variable. As usual context is important. The line </a:t>
            </a:r>
          </a:p>
          <a:p>
            <a:pPr>
              <a:buNone/>
            </a:pPr>
            <a:r>
              <a:rPr lang="en-US" dirty="0" smtClean="0"/>
              <a:t>			$f = @food; </a:t>
            </a:r>
          </a:p>
          <a:p>
            <a:pPr>
              <a:buNone/>
            </a:pPr>
            <a:r>
              <a:rPr lang="en-US" dirty="0" smtClean="0"/>
              <a:t>	assigns the length of @food, but </a:t>
            </a:r>
          </a:p>
          <a:p>
            <a:pPr>
              <a:buNone/>
            </a:pPr>
            <a:r>
              <a:rPr lang="en-US" dirty="0" smtClean="0"/>
              <a:t>			$f = "@food";</a:t>
            </a:r>
          </a:p>
          <a:p>
            <a:pPr>
              <a:buNone/>
            </a:pPr>
            <a:r>
              <a:rPr lang="en-US" dirty="0" smtClean="0"/>
              <a:t>	turns the list into a string with a space between each element.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Displaying arrays</a:t>
            </a:r>
            <a:endParaRPr lang="en-US" dirty="0"/>
          </a:p>
        </p:txBody>
      </p:sp>
      <p:sp>
        <p:nvSpPr>
          <p:cNvPr id="3" name="Content Placeholder 2"/>
          <p:cNvSpPr>
            <a:spLocks noGrp="1"/>
          </p:cNvSpPr>
          <p:nvPr>
            <p:ph sz="quarter" idx="1"/>
          </p:nvPr>
        </p:nvSpPr>
        <p:spPr/>
        <p:txBody>
          <a:bodyPr/>
          <a:lstStyle/>
          <a:p>
            <a:r>
              <a:rPr lang="en-US" dirty="0" smtClean="0"/>
              <a:t>Since context is important, it shouldn't be too surprising that the following all produce different results:</a:t>
            </a:r>
          </a:p>
          <a:p>
            <a:pPr>
              <a:buNone/>
            </a:pPr>
            <a:r>
              <a:rPr lang="en-US" dirty="0" smtClean="0"/>
              <a:t>		print @food;      # By itself</a:t>
            </a:r>
          </a:p>
          <a:p>
            <a:pPr>
              <a:buNone/>
            </a:pPr>
            <a:r>
              <a:rPr lang="en-US" dirty="0" smtClean="0"/>
              <a:t>		print "@food";   # Embedded in double quotes 	print @food."";  # In a scalar context</a:t>
            </a:r>
          </a:p>
          <a:p>
            <a:r>
              <a:rPr lang="en-US" b="1" dirty="0" smtClean="0"/>
              <a:t>Exercise</a:t>
            </a:r>
          </a:p>
          <a:p>
            <a:pPr marL="514350" indent="-514350">
              <a:buFont typeface="+mj-lt"/>
              <a:buAutoNum type="arabicPeriod"/>
            </a:pPr>
            <a:r>
              <a:rPr lang="en-US" dirty="0" smtClean="0"/>
              <a:t>Try out each of the above three print statements to see what they do</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Associative arrays (hash)</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smtClean="0"/>
              <a:t>To define an associative array we use the usual parenthesis notation, but the array itself is prefixed by a </a:t>
            </a:r>
            <a:r>
              <a:rPr lang="en-US" dirty="0" smtClean="0">
                <a:solidFill>
                  <a:srgbClr val="FF0000"/>
                </a:solidFill>
              </a:rPr>
              <a:t>%</a:t>
            </a:r>
            <a:r>
              <a:rPr lang="en-US" dirty="0" smtClean="0"/>
              <a:t> sign. Suppose we want to create an array of people and their ages. It would look like this:</a:t>
            </a:r>
          </a:p>
          <a:p>
            <a:pPr>
              <a:buNone/>
            </a:pPr>
            <a:endParaRPr lang="en-US" dirty="0" smtClean="0"/>
          </a:p>
          <a:p>
            <a:pPr>
              <a:buNone/>
            </a:pPr>
            <a:r>
              <a:rPr lang="en-US" dirty="0" smtClean="0">
                <a:solidFill>
                  <a:srgbClr val="FF0000"/>
                </a:solidFill>
              </a:rPr>
              <a:t>%</a:t>
            </a:r>
            <a:r>
              <a:rPr lang="en-US" dirty="0" smtClean="0"/>
              <a:t>ages = (	“Michael </a:t>
            </a:r>
            <a:r>
              <a:rPr lang="en-US" dirty="0" err="1" smtClean="0"/>
              <a:t>Caine</a:t>
            </a:r>
            <a:r>
              <a:rPr lang="en-US" dirty="0" smtClean="0"/>
              <a:t>", 39, </a:t>
            </a:r>
          </a:p>
          <a:p>
            <a:pPr>
              <a:buNone/>
            </a:pPr>
            <a:r>
              <a:rPr lang="en-US" dirty="0" smtClean="0"/>
              <a:t>		“Dirty Den", 34, </a:t>
            </a:r>
          </a:p>
          <a:p>
            <a:pPr>
              <a:buNone/>
            </a:pPr>
            <a:r>
              <a:rPr lang="en-US" dirty="0" smtClean="0"/>
              <a:t>               	"Angie", 27, </a:t>
            </a:r>
          </a:p>
          <a:p>
            <a:pPr>
              <a:buNone/>
            </a:pPr>
            <a:r>
              <a:rPr lang="en-US" dirty="0" smtClean="0"/>
              <a:t>		"Willy", "21 in dog years", </a:t>
            </a:r>
          </a:p>
          <a:p>
            <a:pPr>
              <a:buNone/>
            </a:pPr>
            <a:r>
              <a:rPr lang="en-US" dirty="0" smtClean="0"/>
              <a:t>		 "The Queen Mother", 108);</a:t>
            </a:r>
          </a:p>
          <a:p>
            <a:pPr>
              <a:buNone/>
            </a:pPr>
            <a:r>
              <a:rPr lang="en-US" dirty="0" smtClean="0"/>
              <a:t>Now we can find the age of people with the following expressions</a:t>
            </a:r>
          </a:p>
          <a:p>
            <a:pPr>
              <a:buNone/>
            </a:pPr>
            <a:r>
              <a:rPr lang="en-US" dirty="0" smtClean="0">
                <a:solidFill>
                  <a:srgbClr val="FF0000"/>
                </a:solidFill>
              </a:rPr>
              <a:t>$</a:t>
            </a:r>
            <a:r>
              <a:rPr lang="en-US" dirty="0" smtClean="0"/>
              <a:t>ages{"Michael </a:t>
            </a:r>
            <a:r>
              <a:rPr lang="en-US" dirty="0" err="1" smtClean="0"/>
              <a:t>Caine</a:t>
            </a:r>
            <a:r>
              <a:rPr lang="en-US" dirty="0" smtClean="0"/>
              <a:t>"}; 		# Returns 39 </a:t>
            </a:r>
          </a:p>
          <a:p>
            <a:pPr>
              <a:buNone/>
            </a:pPr>
            <a:r>
              <a:rPr lang="en-US" dirty="0" smtClean="0">
                <a:solidFill>
                  <a:srgbClr val="FF0000"/>
                </a:solidFill>
              </a:rPr>
              <a:t>$</a:t>
            </a:r>
            <a:r>
              <a:rPr lang="en-US" dirty="0" smtClean="0"/>
              <a:t>ages{"Dirty Den"}; 		# Returns 34 </a:t>
            </a:r>
          </a:p>
          <a:p>
            <a:pPr>
              <a:buNone/>
            </a:pPr>
            <a:r>
              <a:rPr lang="en-US" dirty="0" smtClean="0">
                <a:solidFill>
                  <a:srgbClr val="FF0000"/>
                </a:solidFill>
              </a:rPr>
              <a:t>$</a:t>
            </a:r>
            <a:r>
              <a:rPr lang="en-US" dirty="0" smtClean="0"/>
              <a:t>ages{"Angie"}; 		# Returns 27 </a:t>
            </a:r>
          </a:p>
          <a:p>
            <a:pPr>
              <a:buNone/>
            </a:pPr>
            <a:r>
              <a:rPr lang="en-US" dirty="0" smtClean="0">
                <a:solidFill>
                  <a:srgbClr val="FF0000"/>
                </a:solidFill>
              </a:rPr>
              <a:t>$</a:t>
            </a:r>
            <a:r>
              <a:rPr lang="en-US" dirty="0" smtClean="0"/>
              <a:t>ages{"Willy"}; 		# Returns "21 in dog years" </a:t>
            </a:r>
          </a:p>
          <a:p>
            <a:pPr>
              <a:buNone/>
            </a:pPr>
            <a:r>
              <a:rPr lang="en-US" dirty="0" smtClean="0">
                <a:solidFill>
                  <a:srgbClr val="FF0000"/>
                </a:solidFill>
              </a:rPr>
              <a:t>$</a:t>
            </a:r>
            <a:r>
              <a:rPr lang="en-US" dirty="0" smtClean="0"/>
              <a:t>ages{"The Queen Mother"}; 	# Returns 108</a:t>
            </a:r>
          </a:p>
          <a:p>
            <a:pPr>
              <a:buNone/>
            </a:pPr>
            <a:endParaRPr lang="en-US" dirty="0" smtClean="0"/>
          </a:p>
          <a:p>
            <a:pPr>
              <a:buNone/>
            </a:pPr>
            <a:r>
              <a:rPr lang="en-US" dirty="0" smtClean="0"/>
              <a:t>Notice that like list arrays each </a:t>
            </a:r>
            <a:r>
              <a:rPr lang="en-US" b="1" dirty="0" smtClean="0"/>
              <a:t>%</a:t>
            </a:r>
            <a:r>
              <a:rPr lang="en-US" dirty="0" smtClean="0"/>
              <a:t> sign has changed to a</a:t>
            </a:r>
            <a:r>
              <a:rPr lang="en-US" dirty="0" smtClean="0">
                <a:solidFill>
                  <a:srgbClr val="FF0000"/>
                </a:solidFill>
              </a:rPr>
              <a:t> </a:t>
            </a:r>
            <a:r>
              <a:rPr lang="en-US" b="1" dirty="0" smtClean="0">
                <a:solidFill>
                  <a:srgbClr val="FF0000"/>
                </a:solidFill>
              </a:rPr>
              <a:t>$</a:t>
            </a:r>
            <a:r>
              <a:rPr lang="en-US" dirty="0" smtClean="0">
                <a:solidFill>
                  <a:srgbClr val="FF0000"/>
                </a:solidFill>
              </a:rPr>
              <a:t> </a:t>
            </a:r>
            <a:r>
              <a:rPr lang="en-US" dirty="0" smtClean="0"/>
              <a:t>to access an individual element because that element is a scalar. Unlike list arrays the index (in this case the person's name) is enclosed in curly braces, the idea being that associative arrays are fancier than list arrays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handling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Here is the basic </a:t>
            </a:r>
            <a:r>
              <a:rPr lang="en-US" dirty="0" err="1" smtClean="0"/>
              <a:t>perl</a:t>
            </a:r>
            <a:r>
              <a:rPr lang="en-US" dirty="0" smtClean="0"/>
              <a:t> program which does the same as the UNIX </a:t>
            </a:r>
            <a:r>
              <a:rPr lang="en-US" b="1" dirty="0" smtClean="0"/>
              <a:t>cat</a:t>
            </a:r>
            <a:r>
              <a:rPr lang="en-US" dirty="0" smtClean="0"/>
              <a:t> command on a certain file</a:t>
            </a:r>
          </a:p>
          <a:p>
            <a:pPr>
              <a:buNone/>
            </a:pPr>
            <a:r>
              <a:rPr lang="en-US" dirty="0" smtClean="0"/>
              <a:t>#!/</a:t>
            </a:r>
            <a:r>
              <a:rPr lang="en-US" dirty="0" err="1" smtClean="0"/>
              <a:t>usr</a:t>
            </a:r>
            <a:r>
              <a:rPr lang="en-US" dirty="0" smtClean="0"/>
              <a:t>/local/bin/</a:t>
            </a:r>
            <a:r>
              <a:rPr lang="en-US" dirty="0" err="1" smtClean="0"/>
              <a:t>perl</a:t>
            </a:r>
            <a:r>
              <a:rPr lang="en-US" dirty="0" smtClean="0"/>
              <a:t> </a:t>
            </a:r>
          </a:p>
          <a:p>
            <a:pPr>
              <a:buNone/>
            </a:pPr>
            <a:r>
              <a:rPr lang="en-US" dirty="0" smtClean="0"/>
              <a:t># Program to open the password file, read it in, </a:t>
            </a:r>
          </a:p>
          <a:p>
            <a:pPr>
              <a:buNone/>
            </a:pPr>
            <a:r>
              <a:rPr lang="en-US" dirty="0" smtClean="0"/>
              <a:t># print it, and close it again. </a:t>
            </a:r>
          </a:p>
          <a:p>
            <a:pPr>
              <a:buNone/>
            </a:pPr>
            <a:endParaRPr lang="en-US" dirty="0" smtClean="0"/>
          </a:p>
          <a:p>
            <a:pPr>
              <a:buNone/>
            </a:pPr>
            <a:r>
              <a:rPr lang="en-US" dirty="0" smtClean="0"/>
              <a:t>$file = '/etc/</a:t>
            </a:r>
            <a:r>
              <a:rPr lang="en-US" dirty="0" err="1" smtClean="0"/>
              <a:t>passwd</a:t>
            </a:r>
            <a:r>
              <a:rPr lang="en-US" dirty="0" smtClean="0"/>
              <a:t>'; # Name the file</a:t>
            </a:r>
          </a:p>
          <a:p>
            <a:pPr>
              <a:buNone/>
            </a:pPr>
            <a:r>
              <a:rPr lang="en-US" dirty="0" smtClean="0"/>
              <a:t>open(INFO, $file); # Open the file</a:t>
            </a:r>
          </a:p>
          <a:p>
            <a:pPr>
              <a:buNone/>
            </a:pPr>
            <a:r>
              <a:rPr lang="en-US" dirty="0" smtClean="0"/>
              <a:t>@lines = &lt;INFO&gt;; # Read it into an array</a:t>
            </a:r>
          </a:p>
          <a:p>
            <a:pPr>
              <a:buNone/>
            </a:pPr>
            <a:r>
              <a:rPr lang="en-US" dirty="0" smtClean="0"/>
              <a:t>close(INFO); # Close the file</a:t>
            </a:r>
          </a:p>
          <a:p>
            <a:pPr>
              <a:buNone/>
            </a:pPr>
            <a:r>
              <a:rPr lang="en-US" dirty="0" smtClean="0"/>
              <a:t>print @lines; # Print the array</a:t>
            </a:r>
            <a:endParaRPr lang="en-US" dirty="0"/>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handling exercise</a:t>
            </a:r>
            <a:endParaRPr lang="en-US" dirty="0"/>
          </a:p>
        </p:txBody>
      </p:sp>
      <p:sp>
        <p:nvSpPr>
          <p:cNvPr id="3" name="Content Placeholder 2"/>
          <p:cNvSpPr>
            <a:spLocks noGrp="1"/>
          </p:cNvSpPr>
          <p:nvPr>
            <p:ph sz="quarter" idx="1"/>
          </p:nvPr>
        </p:nvSpPr>
        <p:spPr/>
        <p:txBody>
          <a:bodyPr/>
          <a:lstStyle/>
          <a:p>
            <a:r>
              <a:rPr lang="en-US" dirty="0" smtClean="0"/>
              <a:t>Run exercise1.pl in the Eclipse </a:t>
            </a:r>
            <a:r>
              <a:rPr lang="en-US" dirty="0" err="1" smtClean="0"/>
              <a:t>MAP_Exercises</a:t>
            </a:r>
            <a:r>
              <a:rPr lang="en-US" dirty="0" smtClean="0"/>
              <a:t> project</a:t>
            </a:r>
          </a:p>
          <a:p>
            <a:r>
              <a:rPr lang="en-US" dirty="0" smtClean="0"/>
              <a:t> Now change the context of the lines array to string and rerun. </a:t>
            </a:r>
          </a:p>
          <a:p>
            <a:r>
              <a:rPr lang="en-US" dirty="0" smtClean="0"/>
              <a:t>What changed in the output?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err="1" smtClean="0"/>
              <a:t>foreach</a:t>
            </a:r>
            <a:endParaRPr lang="en-US" b="1" dirty="0" smtClean="0"/>
          </a:p>
          <a:p>
            <a:pPr>
              <a:buNone/>
            </a:pPr>
            <a:r>
              <a:rPr lang="en-US" dirty="0" smtClean="0"/>
              <a:t>To go through each line of an array or other list-like structure (such as lines in a file) Perl uses the </a:t>
            </a:r>
            <a:r>
              <a:rPr lang="en-US" dirty="0" err="1" smtClean="0"/>
              <a:t>foreach</a:t>
            </a:r>
            <a:r>
              <a:rPr lang="en-US" dirty="0" smtClean="0"/>
              <a:t> structure. This has the form </a:t>
            </a:r>
          </a:p>
          <a:p>
            <a:pPr>
              <a:buNone/>
            </a:pPr>
            <a:r>
              <a:rPr lang="en-US" dirty="0" err="1" smtClean="0"/>
              <a:t>foreach</a:t>
            </a:r>
            <a:r>
              <a:rPr lang="en-US" dirty="0" smtClean="0"/>
              <a:t> $morsel (@food) 		# Visit each item in turn </a:t>
            </a:r>
          </a:p>
          <a:p>
            <a:pPr>
              <a:buNone/>
            </a:pPr>
            <a:r>
              <a:rPr lang="en-US" dirty="0" smtClean="0"/>
              <a:t>                                      		# and call it $morsel </a:t>
            </a:r>
          </a:p>
          <a:p>
            <a:pPr>
              <a:buNone/>
            </a:pPr>
            <a:r>
              <a:rPr lang="en-US" dirty="0" smtClean="0"/>
              <a:t>{ </a:t>
            </a:r>
          </a:p>
          <a:p>
            <a:pPr>
              <a:buNone/>
            </a:pPr>
            <a:r>
              <a:rPr lang="en-US" dirty="0" smtClean="0"/>
              <a:t>		print "$morsel\n"; 	# Print the item </a:t>
            </a:r>
          </a:p>
          <a:p>
            <a:pPr>
              <a:buNone/>
            </a:pPr>
            <a:r>
              <a:rPr lang="en-US" dirty="0" smtClean="0"/>
              <a:t>		print "Yum </a:t>
            </a:r>
            <a:r>
              <a:rPr lang="en-US" dirty="0" err="1" smtClean="0"/>
              <a:t>yum</a:t>
            </a:r>
            <a:r>
              <a:rPr lang="en-US" dirty="0" smtClean="0"/>
              <a:t>\n"; 	# That was nice</a:t>
            </a:r>
          </a:p>
          <a:p>
            <a:pPr>
              <a:buNone/>
            </a:pPr>
            <a:r>
              <a:rPr lang="en-US" dirty="0" smtClean="0"/>
              <a:t> } </a:t>
            </a:r>
          </a:p>
          <a:p>
            <a:pPr>
              <a:buNone/>
            </a:pPr>
            <a:r>
              <a:rPr lang="en-US" dirty="0" smtClean="0"/>
              <a:t>The actions to be performed each time are enclosed in a block of curly braces. The first time through the block $morsel is assigned the value of the first item in the array @food. Next time it is assigned the value of the second item, and so until the end. If @food is empty to start with then the block of statements is never executed.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Testing</a:t>
            </a:r>
          </a:p>
          <a:p>
            <a:pPr>
              <a:buNone/>
            </a:pPr>
            <a:r>
              <a:rPr lang="en-US" dirty="0" smtClean="0"/>
              <a:t>The next few structures rely on a test being true or false. In Perl any non-zero number and non-empty string is counted as true. The number zero, zero by itself in a string, and the empty string are counted as false. Here are some tests on numbers and strings</a:t>
            </a:r>
          </a:p>
          <a:p>
            <a:pPr>
              <a:buNone/>
            </a:pPr>
            <a:endParaRPr lang="en-US" dirty="0" smtClean="0"/>
          </a:p>
          <a:p>
            <a:pPr>
              <a:buNone/>
            </a:pPr>
            <a:r>
              <a:rPr lang="en-US" dirty="0" smtClean="0"/>
              <a:t>$a == $b 	# Is $a numerically equal to $b? </a:t>
            </a:r>
          </a:p>
          <a:p>
            <a:pPr>
              <a:buNone/>
            </a:pPr>
            <a:r>
              <a:rPr lang="en-US" dirty="0" smtClean="0"/>
              <a:t>			# Beware: Don't use the =operator.</a:t>
            </a:r>
          </a:p>
          <a:p>
            <a:pPr>
              <a:buNone/>
            </a:pPr>
            <a:r>
              <a:rPr lang="en-US" dirty="0" smtClean="0"/>
              <a:t>$a != $b	# Is $a numerically unequal to $b? </a:t>
            </a:r>
          </a:p>
          <a:p>
            <a:pPr>
              <a:buNone/>
            </a:pPr>
            <a:r>
              <a:rPr lang="en-US" dirty="0" smtClean="0"/>
              <a:t>$a </a:t>
            </a:r>
            <a:r>
              <a:rPr lang="en-US" dirty="0" err="1" smtClean="0"/>
              <a:t>eq</a:t>
            </a:r>
            <a:r>
              <a:rPr lang="en-US" dirty="0" smtClean="0"/>
              <a:t> $b 	# Is $a string-equal to $b </a:t>
            </a:r>
          </a:p>
          <a:p>
            <a:pPr>
              <a:buNone/>
            </a:pPr>
            <a:r>
              <a:rPr lang="en-US" dirty="0" smtClean="0"/>
              <a:t>$a ne $b 	# Is $a string-unequal to $b?</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sz="quarter" idx="1"/>
          </p:nvPr>
        </p:nvSpPr>
        <p:spPr/>
        <p:txBody>
          <a:bodyPr>
            <a:normAutofit/>
          </a:bodyPr>
          <a:lstStyle/>
          <a:p>
            <a:r>
              <a:rPr lang="en-US" dirty="0" smtClean="0"/>
              <a:t>While</a:t>
            </a:r>
          </a:p>
          <a:p>
            <a:pPr>
              <a:buNone/>
            </a:pPr>
            <a:r>
              <a:rPr lang="en-US" dirty="0" smtClean="0"/>
              <a:t>while ($line = &lt;INFO&gt;) </a:t>
            </a:r>
          </a:p>
          <a:p>
            <a:pPr>
              <a:buNone/>
            </a:pPr>
            <a:r>
              <a:rPr lang="en-US" dirty="0" smtClean="0"/>
              <a:t>{</a:t>
            </a:r>
          </a:p>
          <a:p>
            <a:pPr>
              <a:buNone/>
            </a:pPr>
            <a:r>
              <a:rPr lang="en-US" dirty="0" smtClean="0"/>
              <a:t>	$</a:t>
            </a:r>
            <a:r>
              <a:rPr lang="en-US" dirty="0" err="1" smtClean="0"/>
              <a:t>i</a:t>
            </a:r>
            <a:r>
              <a:rPr lang="en-US" dirty="0" smtClean="0"/>
              <a:t>++;</a:t>
            </a:r>
          </a:p>
          <a:p>
            <a:pPr>
              <a:buNone/>
            </a:pPr>
            <a:r>
              <a:rPr lang="en-US" dirty="0" smtClean="0"/>
              <a:t>	</a:t>
            </a:r>
            <a:r>
              <a:rPr lang="en-US" dirty="0" err="1" smtClean="0"/>
              <a:t>printf</a:t>
            </a:r>
            <a:r>
              <a:rPr lang="en-US" dirty="0" smtClean="0"/>
              <a:t> ('%04d %s', $</a:t>
            </a:r>
            <a:r>
              <a:rPr lang="en-US" dirty="0" err="1" smtClean="0"/>
              <a:t>i</a:t>
            </a:r>
            <a:r>
              <a:rPr lang="en-US" dirty="0" smtClean="0"/>
              <a:t>, $line);</a:t>
            </a:r>
          </a:p>
          <a:p>
            <a:pPr>
              <a:buNone/>
            </a:pP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sz="quarter" idx="1"/>
          </p:nvPr>
        </p:nvSpPr>
        <p:spPr/>
        <p:txBody>
          <a:bodyPr>
            <a:normAutofit/>
          </a:bodyPr>
          <a:lstStyle/>
          <a:p>
            <a:r>
              <a:rPr lang="en-US" dirty="0" smtClean="0"/>
              <a:t>Of course Perl also allows if/then/else statements. These are of the following form</a:t>
            </a:r>
          </a:p>
          <a:p>
            <a:endParaRPr lang="en-US" dirty="0" smtClean="0"/>
          </a:p>
          <a:p>
            <a:pPr>
              <a:buNone/>
            </a:pPr>
            <a:r>
              <a:rPr lang="en-US" dirty="0" smtClean="0"/>
              <a:t>if ($a)  { </a:t>
            </a:r>
          </a:p>
          <a:p>
            <a:pPr>
              <a:buNone/>
            </a:pPr>
            <a:r>
              <a:rPr lang="en-US" dirty="0" smtClean="0"/>
              <a:t>	print "The string is not empty\n"; </a:t>
            </a:r>
          </a:p>
          <a:p>
            <a:pPr>
              <a:buNone/>
            </a:pPr>
            <a:r>
              <a:rPr lang="en-US" dirty="0" smtClean="0"/>
              <a:t>} else { </a:t>
            </a:r>
          </a:p>
          <a:p>
            <a:pPr>
              <a:buNone/>
            </a:pPr>
            <a:r>
              <a:rPr lang="en-US" dirty="0" smtClean="0"/>
              <a:t>print "The string is empty\n";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It is also possible to include more alternatives in a conditional statement:</a:t>
            </a:r>
          </a:p>
          <a:p>
            <a:pPr>
              <a:buNone/>
            </a:pPr>
            <a:r>
              <a:rPr lang="en-US" dirty="0" smtClean="0"/>
              <a:t>if ($a == 0) 			# The ! is the not operator </a:t>
            </a:r>
          </a:p>
          <a:p>
            <a:pPr>
              <a:buNone/>
            </a:pPr>
            <a:r>
              <a:rPr lang="en-US" dirty="0" smtClean="0"/>
              <a:t>{ </a:t>
            </a:r>
          </a:p>
          <a:p>
            <a:pPr>
              <a:buNone/>
            </a:pPr>
            <a:r>
              <a:rPr lang="en-US" dirty="0" smtClean="0"/>
              <a:t>	print "The string is empty\n"; </a:t>
            </a:r>
          </a:p>
          <a:p>
            <a:pPr>
              <a:buNone/>
            </a:pPr>
            <a:r>
              <a:rPr lang="en-US" dirty="0" smtClean="0"/>
              <a:t>} </a:t>
            </a:r>
            <a:r>
              <a:rPr lang="en-US" dirty="0" err="1" smtClean="0"/>
              <a:t>elsif</a:t>
            </a:r>
            <a:r>
              <a:rPr lang="en-US" dirty="0" smtClean="0"/>
              <a:t> (length($a) == 1) 	# If above fails, try this </a:t>
            </a:r>
          </a:p>
          <a:p>
            <a:pPr>
              <a:buNone/>
            </a:pPr>
            <a:r>
              <a:rPr lang="en-US" dirty="0" smtClean="0"/>
              <a:t>{ </a:t>
            </a:r>
          </a:p>
          <a:p>
            <a:pPr>
              <a:buNone/>
            </a:pPr>
            <a:r>
              <a:rPr lang="en-US" dirty="0" smtClean="0"/>
              <a:t>	print "The string has one character\n";</a:t>
            </a:r>
          </a:p>
          <a:p>
            <a:pPr>
              <a:buNone/>
            </a:pPr>
            <a:r>
              <a:rPr lang="en-US" dirty="0" smtClean="0"/>
              <a:t> } </a:t>
            </a:r>
            <a:r>
              <a:rPr lang="en-US" dirty="0" err="1" smtClean="0"/>
              <a:t>elsif</a:t>
            </a:r>
            <a:r>
              <a:rPr lang="en-US" dirty="0" smtClean="0"/>
              <a:t> (length($a) == 2) 	# If that fails, try this</a:t>
            </a:r>
          </a:p>
          <a:p>
            <a:pPr>
              <a:buNone/>
            </a:pPr>
            <a:r>
              <a:rPr lang="en-US" dirty="0" smtClean="0"/>
              <a:t> { </a:t>
            </a:r>
          </a:p>
          <a:p>
            <a:pPr>
              <a:buNone/>
            </a:pPr>
            <a:r>
              <a:rPr lang="en-US" dirty="0" smtClean="0"/>
              <a:t>	print "The string has two characters\n"; </a:t>
            </a:r>
          </a:p>
          <a:p>
            <a:pPr>
              <a:buNone/>
            </a:pPr>
            <a:r>
              <a:rPr lang="en-US" dirty="0" smtClean="0"/>
              <a:t>} else 			# Now, everything has failed </a:t>
            </a:r>
          </a:p>
          <a:p>
            <a:pPr>
              <a:buNone/>
            </a:pPr>
            <a:r>
              <a:rPr lang="en-US" dirty="0" smtClean="0"/>
              <a:t>{ </a:t>
            </a:r>
          </a:p>
          <a:p>
            <a:pPr>
              <a:buNone/>
            </a:pPr>
            <a:r>
              <a:rPr lang="en-US" dirty="0" smtClean="0"/>
              <a:t>	print "The string has lots of characters\n";</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Installation </a:t>
            </a:r>
            <a:endParaRPr lang="en-US"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Subroutines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Like any good programming </a:t>
            </a:r>
            <a:r>
              <a:rPr lang="en-US" dirty="0" err="1" smtClean="0"/>
              <a:t>langauge</a:t>
            </a:r>
            <a:r>
              <a:rPr lang="en-US" dirty="0" smtClean="0"/>
              <a:t> Perl allows the user to define their own functions, called </a:t>
            </a:r>
            <a:r>
              <a:rPr lang="en-US" i="1" dirty="0" smtClean="0"/>
              <a:t>subroutines</a:t>
            </a:r>
            <a:r>
              <a:rPr lang="en-US" dirty="0" smtClean="0"/>
              <a:t>. They may be placed anywhere in your program but it's probably best to put them all at the beginning or all at the end. A subroutine has the form</a:t>
            </a:r>
          </a:p>
          <a:p>
            <a:pPr>
              <a:buNone/>
            </a:pPr>
            <a:r>
              <a:rPr lang="en-US" dirty="0" smtClean="0"/>
              <a:t>sub </a:t>
            </a:r>
            <a:r>
              <a:rPr lang="en-US" dirty="0" err="1" smtClean="0"/>
              <a:t>mysubroutine</a:t>
            </a:r>
            <a:r>
              <a:rPr lang="en-US" dirty="0" smtClean="0"/>
              <a:t> { </a:t>
            </a:r>
          </a:p>
          <a:p>
            <a:pPr>
              <a:buNone/>
            </a:pPr>
            <a:r>
              <a:rPr lang="en-US" dirty="0" smtClean="0"/>
              <a:t># always returns complete</a:t>
            </a:r>
          </a:p>
          <a:p>
            <a:pPr>
              <a:buNone/>
            </a:pPr>
            <a:r>
              <a:rPr lang="en-US" dirty="0" smtClean="0"/>
              <a:t>	 print "Not a very interesting routine\n";</a:t>
            </a:r>
          </a:p>
          <a:p>
            <a:pPr>
              <a:buNone/>
            </a:pPr>
            <a:r>
              <a:rPr lang="en-US" dirty="0" smtClean="0"/>
              <a:t>	 print "This does the same thing every time\n";</a:t>
            </a:r>
          </a:p>
          <a:p>
            <a:pPr>
              <a:buNone/>
            </a:pPr>
            <a:r>
              <a:rPr lang="en-US" dirty="0" smtClean="0"/>
              <a:t>	my $status = 1; </a:t>
            </a:r>
          </a:p>
          <a:p>
            <a:pPr>
              <a:buNone/>
            </a:pPr>
            <a:r>
              <a:rPr lang="en-US" dirty="0" smtClean="0"/>
              <a:t>	return “complete”, $status;</a:t>
            </a:r>
          </a:p>
          <a:p>
            <a:pPr>
              <a:buNone/>
            </a:pPr>
            <a:r>
              <a:rPr lang="en-US" dirty="0" smtClean="0"/>
              <a:t>}</a:t>
            </a:r>
          </a:p>
          <a:p>
            <a:pPr>
              <a:buNone/>
            </a:pPr>
            <a:r>
              <a:rPr lang="en-US" dirty="0" smtClean="0"/>
              <a:t>($completed, $status) = </a:t>
            </a:r>
            <a:r>
              <a:rPr lang="en-US" dirty="0" err="1" smtClean="0"/>
              <a:t>mysubroutine</a:t>
            </a: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Subroutines</a:t>
            </a:r>
            <a:endParaRPr lang="en-US" dirty="0"/>
          </a:p>
        </p:txBody>
      </p:sp>
      <p:sp>
        <p:nvSpPr>
          <p:cNvPr id="3" name="Content Placeholder 2"/>
          <p:cNvSpPr>
            <a:spLocks noGrp="1"/>
          </p:cNvSpPr>
          <p:nvPr>
            <p:ph sz="quarter" idx="1"/>
          </p:nvPr>
        </p:nvSpPr>
        <p:spPr/>
        <p:txBody>
          <a:bodyPr/>
          <a:lstStyle/>
          <a:p>
            <a:pPr>
              <a:buNone/>
            </a:pPr>
            <a:r>
              <a:rPr lang="en-US" dirty="0" err="1" smtClean="0"/>
              <a:t>mysubroutine</a:t>
            </a:r>
            <a:r>
              <a:rPr lang="en-US" dirty="0" smtClean="0"/>
              <a:t>; 		# Call the subroutine </a:t>
            </a:r>
          </a:p>
          <a:p>
            <a:pPr>
              <a:buNone/>
            </a:pPr>
            <a:r>
              <a:rPr lang="en-US" dirty="0" err="1" smtClean="0"/>
              <a:t>mysubroutine</a:t>
            </a:r>
            <a:r>
              <a:rPr lang="en-US" dirty="0" smtClean="0"/>
              <a:t>($_); 		# Call it with a parameter</a:t>
            </a:r>
          </a:p>
          <a:p>
            <a:pPr>
              <a:buNone/>
            </a:pPr>
            <a:r>
              <a:rPr lang="en-US" dirty="0" err="1" smtClean="0"/>
              <a:t>mysubroutine</a:t>
            </a:r>
            <a:r>
              <a:rPr lang="en-US" dirty="0" smtClean="0"/>
              <a:t>(1+2, $_); 	# Call it with two parameters</a:t>
            </a:r>
          </a:p>
          <a:p>
            <a:pPr>
              <a:buNone/>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sz="quarter" idx="1"/>
          </p:nvPr>
        </p:nvSpPr>
        <p:spPr/>
        <p:txBody>
          <a:bodyPr/>
          <a:lstStyle/>
          <a:p>
            <a:r>
              <a:rPr lang="en-US" dirty="0" smtClean="0"/>
              <a:t>Update your Docs/training folder in the </a:t>
            </a:r>
            <a:r>
              <a:rPr lang="en-US" dirty="0" err="1" smtClean="0"/>
              <a:t>perl_automation</a:t>
            </a:r>
            <a:r>
              <a:rPr lang="en-US" dirty="0" smtClean="0"/>
              <a:t> project</a:t>
            </a:r>
          </a:p>
          <a:p>
            <a:r>
              <a:rPr lang="en-US" dirty="0" smtClean="0"/>
              <a:t>Launch the regular-expression-cheat-sheet-v1.pdf</a:t>
            </a:r>
          </a:p>
          <a:p>
            <a:r>
              <a:rPr lang="en-US" dirty="0" smtClean="0"/>
              <a:t>Go to: http://www.sthomas.net/roberts-perl-tutorial.htm#77-BasicRegularExpressions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July 7 – 12  2009</a:t>
            </a:r>
          </a:p>
          <a:p>
            <a:r>
              <a:rPr lang="en-US" dirty="0" smtClean="0"/>
              <a:t>Scott Barth</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packages</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Cfg</a:t>
            </a:r>
            <a:r>
              <a:rPr lang="en-US" dirty="0" smtClean="0"/>
              <a:t> - Contains the input parameters to the MAP session and global getters and setters</a:t>
            </a:r>
          </a:p>
          <a:p>
            <a:r>
              <a:rPr lang="en-US" dirty="0" smtClean="0"/>
              <a:t>Common – houses the common routines used by the MAP </a:t>
            </a:r>
          </a:p>
          <a:p>
            <a:r>
              <a:rPr lang="en-US" dirty="0" err="1" smtClean="0"/>
              <a:t>Hllapi</a:t>
            </a:r>
            <a:r>
              <a:rPr lang="en-US" dirty="0" smtClean="0"/>
              <a:t> – the low level routines used to access and drive the PCOMM session</a:t>
            </a:r>
          </a:p>
          <a:p>
            <a:r>
              <a:rPr lang="en-US" dirty="0" err="1" smtClean="0"/>
              <a:t>Util</a:t>
            </a:r>
            <a:r>
              <a:rPr lang="en-US" dirty="0" smtClean="0"/>
              <a:t> – routines that are not necessarily related to MAP. e.g. </a:t>
            </a:r>
            <a:r>
              <a:rPr lang="en-US" dirty="0" err="1" smtClean="0"/>
              <a:t>compareArrays</a:t>
            </a:r>
            <a:r>
              <a:rPr lang="en-US" dirty="0" smtClean="0"/>
              <a:t> </a:t>
            </a:r>
          </a:p>
          <a:p>
            <a:r>
              <a:rPr lang="en-US" dirty="0" smtClean="0"/>
              <a:t>MAP – the routines called by the test writer. e.g. navigate2panel()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Packages</a:t>
            </a:r>
            <a:endParaRPr lang="en-US" dirty="0"/>
          </a:p>
        </p:txBody>
      </p:sp>
      <p:sp>
        <p:nvSpPr>
          <p:cNvPr id="3" name="Content Placeholder 2"/>
          <p:cNvSpPr>
            <a:spLocks noGrp="1"/>
          </p:cNvSpPr>
          <p:nvPr>
            <p:ph sz="quarter" idx="1"/>
          </p:nvPr>
        </p:nvSpPr>
        <p:spPr/>
        <p:txBody>
          <a:bodyPr/>
          <a:lstStyle/>
          <a:p>
            <a:r>
              <a:rPr lang="en-US" dirty="0" smtClean="0"/>
              <a:t>PROJCL::PanelsMap.pm</a:t>
            </a:r>
          </a:p>
          <a:p>
            <a:r>
              <a:rPr lang="en-US" dirty="0" smtClean="0"/>
              <a:t>PROJCL::ProJcl.pm</a:t>
            </a:r>
          </a:p>
          <a:p>
            <a:r>
              <a:rPr lang="en-US" dirty="0" smtClean="0"/>
              <a:t>SMARTFILE:: PanelsMap.pm</a:t>
            </a:r>
          </a:p>
          <a:p>
            <a:r>
              <a:rPr lang="en-US" dirty="0" smtClean="0"/>
              <a:t>SMARTFILE:: SmartFile.pm</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SMARTFILE:: PanelsMap.pm</a:t>
            </a:r>
            <a:br>
              <a:rPr lang="en-US" dirty="0" smtClean="0"/>
            </a:br>
            <a:endParaRPr lang="en-US" dirty="0"/>
          </a:p>
        </p:txBody>
      </p:sp>
      <p:sp>
        <p:nvSpPr>
          <p:cNvPr id="3" name="Content Placeholder 2"/>
          <p:cNvSpPr>
            <a:spLocks noGrp="1"/>
          </p:cNvSpPr>
          <p:nvPr>
            <p:ph sz="quarter"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a:buFont typeface="Wingdings" pitchFamily="2" charset="2"/>
              <a:buChar char="§"/>
            </a:pPr>
            <a:r>
              <a:rPr lang="en-US" dirty="0" smtClean="0"/>
              <a:t>Contains a hash of hashes that describe a SMARTFILE</a:t>
            </a:r>
            <a:r>
              <a:rPr lang="en-US" i="1" dirty="0" smtClean="0">
                <a:solidFill>
                  <a:schemeClr val="accent2"/>
                </a:solidFill>
              </a:rPr>
              <a:t> ISPF </a:t>
            </a:r>
            <a:r>
              <a:rPr lang="en-US" dirty="0" smtClean="0"/>
              <a:t>panel. The data structure or container is used to translate text labels on a panel to their associated command number</a:t>
            </a:r>
          </a:p>
          <a:p>
            <a:pPr>
              <a:buFont typeface="Wingdings" pitchFamily="2" charset="2"/>
              <a:buChar char="§"/>
            </a:pPr>
            <a:r>
              <a:rPr lang="en-US" dirty="0" smtClean="0"/>
              <a:t>This allows the our scripts to decouple from the actual format of the panel </a:t>
            </a:r>
          </a:p>
          <a:p>
            <a:pPr>
              <a:buFont typeface="Wingdings" pitchFamily="2" charset="2"/>
              <a:buChar char="§"/>
            </a:pPr>
            <a:r>
              <a:rPr lang="en-US" dirty="0" smtClean="0"/>
              <a:t>If the application rearranges the panel fields or changes a label or command then we only need update the </a:t>
            </a:r>
            <a:r>
              <a:rPr lang="en-US" dirty="0" err="1" smtClean="0"/>
              <a:t>PanelsMap</a:t>
            </a:r>
            <a:r>
              <a:rPr lang="en-US" dirty="0" smtClean="0"/>
              <a:t> rather than all scripts that use that panel </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SMARTFILE:: SmartFile.pm</a:t>
            </a:r>
            <a:endParaRPr lang="en-US" dirty="0"/>
          </a:p>
        </p:txBody>
      </p:sp>
      <p:sp>
        <p:nvSpPr>
          <p:cNvPr id="3" name="Content Placeholder 2"/>
          <p:cNvSpPr>
            <a:spLocks noGrp="1"/>
          </p:cNvSpPr>
          <p:nvPr>
            <p:ph sz="quarter" idx="1"/>
          </p:nvPr>
        </p:nvSpPr>
        <p:spPr/>
        <p:txBody>
          <a:bodyPr/>
          <a:lstStyle/>
          <a:p>
            <a:r>
              <a:rPr lang="en-US" dirty="0" smtClean="0"/>
              <a:t>Contains routines that specific to AUT (Application Under Test). This is where you will find the </a:t>
            </a:r>
            <a:r>
              <a:rPr lang="en-US" dirty="0" err="1" smtClean="0"/>
              <a:t>dataReset</a:t>
            </a:r>
            <a:r>
              <a:rPr lang="en-US" dirty="0" smtClean="0"/>
              <a:t> routine</a:t>
            </a:r>
          </a:p>
          <a:p>
            <a:r>
              <a:rPr lang="en-US" dirty="0" smtClean="0"/>
              <a:t>The </a:t>
            </a:r>
            <a:r>
              <a:rPr lang="en-US" dirty="0" err="1" smtClean="0"/>
              <a:t>dataReset</a:t>
            </a:r>
            <a:r>
              <a:rPr lang="en-US" dirty="0" smtClean="0"/>
              <a:t> routine is used setup the AUT’s environment to a known state for starting a test</a:t>
            </a:r>
          </a:p>
          <a:p>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Cfg.pm</a:t>
            </a:r>
            <a:endParaRPr lang="en-US" dirty="0"/>
          </a:p>
        </p:txBody>
      </p:sp>
      <p:sp>
        <p:nvSpPr>
          <p:cNvPr id="3" name="Content Placeholder 2"/>
          <p:cNvSpPr>
            <a:spLocks noGrp="1"/>
          </p:cNvSpPr>
          <p:nvPr>
            <p:ph sz="quarter" idx="1"/>
          </p:nvPr>
        </p:nvSpPr>
        <p:spPr/>
        <p:txBody>
          <a:bodyPr>
            <a:normAutofit fontScale="25000" lnSpcReduction="20000"/>
          </a:bodyPr>
          <a:lstStyle/>
          <a:p>
            <a:r>
              <a:rPr lang="en-US" dirty="0" smtClean="0"/>
              <a:t>my %</a:t>
            </a:r>
            <a:r>
              <a:rPr lang="en-US" dirty="0" err="1" smtClean="0"/>
              <a:t>cfg</a:t>
            </a:r>
            <a:r>
              <a:rPr lang="en-US" dirty="0" smtClean="0"/>
              <a:t> = (</a:t>
            </a:r>
          </a:p>
          <a:p>
            <a:r>
              <a:rPr lang="en-US" dirty="0" smtClean="0"/>
              <a:t>'</a:t>
            </a:r>
            <a:r>
              <a:rPr lang="en-US" dirty="0" err="1" smtClean="0"/>
              <a:t>UserID</a:t>
            </a:r>
            <a:r>
              <a:rPr lang="en-US" dirty="0" smtClean="0"/>
              <a:t>'                  =&gt; </a:t>
            </a:r>
            <a:r>
              <a:rPr lang="en-US" dirty="0" err="1" smtClean="0"/>
              <a:t>uc</a:t>
            </a:r>
            <a:r>
              <a:rPr lang="en-US" dirty="0" smtClean="0"/>
              <a:t> 'qa057a',  # change to your </a:t>
            </a:r>
            <a:r>
              <a:rPr lang="en-US" dirty="0" err="1" smtClean="0"/>
              <a:t>userid</a:t>
            </a:r>
            <a:r>
              <a:rPr lang="en-US" dirty="0" smtClean="0"/>
              <a:t> </a:t>
            </a:r>
          </a:p>
          <a:p>
            <a:r>
              <a:rPr lang="en-US" dirty="0" smtClean="0"/>
              <a:t>'Password'                =&gt; 'jul09',</a:t>
            </a:r>
          </a:p>
          <a:p>
            <a:r>
              <a:rPr lang="en-US" dirty="0" smtClean="0"/>
              <a:t>'Host'                    =&gt; 'asgz18a',</a:t>
            </a:r>
          </a:p>
          <a:p>
            <a:r>
              <a:rPr lang="en-US" dirty="0" smtClean="0"/>
              <a:t>'</a:t>
            </a:r>
            <a:r>
              <a:rPr lang="en-US" dirty="0" err="1" smtClean="0"/>
              <a:t>DeleteProfileCMD</a:t>
            </a:r>
            <a:r>
              <a:rPr lang="en-US" dirty="0" smtClean="0"/>
              <a:t>'    =&gt; 'QAL.MGH.PGR.CLIST(DELPROF)',</a:t>
            </a:r>
          </a:p>
          <a:p>
            <a:r>
              <a:rPr lang="en-US" dirty="0" smtClean="0"/>
              <a:t>'</a:t>
            </a:r>
            <a:r>
              <a:rPr lang="en-US" dirty="0" err="1" smtClean="0"/>
              <a:t>CurrentFolderName</a:t>
            </a:r>
            <a:r>
              <a:rPr lang="en-US" dirty="0" smtClean="0"/>
              <a:t>'       =&gt; '</a:t>
            </a:r>
            <a:r>
              <a:rPr lang="en-US" dirty="0" err="1" smtClean="0"/>
              <a:t>current_data</a:t>
            </a:r>
            <a:r>
              <a:rPr lang="en-US" dirty="0" smtClean="0"/>
              <a:t>',     </a:t>
            </a:r>
          </a:p>
          <a:p>
            <a:r>
              <a:rPr lang="en-US" dirty="0" smtClean="0"/>
              <a:t>'</a:t>
            </a:r>
            <a:r>
              <a:rPr lang="en-US" dirty="0" err="1" smtClean="0"/>
              <a:t>ExpectedFolderName</a:t>
            </a:r>
            <a:r>
              <a:rPr lang="en-US" dirty="0" smtClean="0"/>
              <a:t>'      =&gt; '</a:t>
            </a:r>
            <a:r>
              <a:rPr lang="en-US" dirty="0" err="1" smtClean="0"/>
              <a:t>exp_data</a:t>
            </a:r>
            <a:r>
              <a:rPr lang="en-US" dirty="0" smtClean="0"/>
              <a:t>',</a:t>
            </a:r>
          </a:p>
          <a:p>
            <a:r>
              <a:rPr lang="en-US" dirty="0" smtClean="0"/>
              <a:t>'</a:t>
            </a:r>
            <a:r>
              <a:rPr lang="en-US" dirty="0" err="1" smtClean="0"/>
              <a:t>ResultsFolderName</a:t>
            </a:r>
            <a:r>
              <a:rPr lang="en-US" dirty="0" smtClean="0"/>
              <a:t>'       =&gt; 'Results',</a:t>
            </a:r>
          </a:p>
          <a:p>
            <a:r>
              <a:rPr lang="en-US" dirty="0" smtClean="0"/>
              <a:t>'</a:t>
            </a:r>
            <a:r>
              <a:rPr lang="en-US" dirty="0" err="1" smtClean="0"/>
              <a:t>DifferencesFolderName</a:t>
            </a:r>
            <a:r>
              <a:rPr lang="en-US" dirty="0" smtClean="0"/>
              <a:t>'   =&gt; 'Differences',</a:t>
            </a:r>
          </a:p>
          <a:p>
            <a:r>
              <a:rPr lang="en-US" dirty="0" smtClean="0"/>
              <a:t>'LPAR'                    =&gt; 'tz18a',</a:t>
            </a:r>
          </a:p>
          <a:p>
            <a:r>
              <a:rPr lang="en-US" dirty="0" smtClean="0"/>
              <a:t>'</a:t>
            </a:r>
            <a:r>
              <a:rPr lang="en-US" dirty="0" err="1" smtClean="0"/>
              <a:t>SessionID</a:t>
            </a:r>
            <a:r>
              <a:rPr lang="en-US" dirty="0" smtClean="0"/>
              <a:t>'               =&gt; 'T',        # name of the </a:t>
            </a:r>
            <a:r>
              <a:rPr lang="en-US" dirty="0" err="1" smtClean="0"/>
              <a:t>pcomm</a:t>
            </a:r>
            <a:r>
              <a:rPr lang="en-US" dirty="0" smtClean="0"/>
              <a:t> session </a:t>
            </a:r>
          </a:p>
          <a:p>
            <a:r>
              <a:rPr lang="en-US" dirty="0" smtClean="0"/>
              <a:t>'STCID'                   =&gt; '8',</a:t>
            </a:r>
          </a:p>
          <a:p>
            <a:r>
              <a:rPr lang="en-US" dirty="0" smtClean="0"/>
              <a:t>'</a:t>
            </a:r>
            <a:r>
              <a:rPr lang="en-US" dirty="0" err="1" smtClean="0"/>
              <a:t>StartedTask</a:t>
            </a:r>
            <a:r>
              <a:rPr lang="en-US" dirty="0" smtClean="0"/>
              <a:t>'  =&gt; 'DSSISTC8', # your </a:t>
            </a:r>
            <a:r>
              <a:rPr lang="en-US" dirty="0" err="1" smtClean="0"/>
              <a:t>stc</a:t>
            </a:r>
            <a:r>
              <a:rPr lang="en-US" dirty="0" smtClean="0"/>
              <a:t> name</a:t>
            </a:r>
          </a:p>
          <a:p>
            <a:r>
              <a:rPr lang="en-US" dirty="0" smtClean="0"/>
              <a:t>'</a:t>
            </a:r>
            <a:r>
              <a:rPr lang="en-US" dirty="0" err="1" smtClean="0"/>
              <a:t>MapLibPath</a:t>
            </a:r>
            <a:r>
              <a:rPr lang="en-US" dirty="0" smtClean="0"/>
              <a:t>'              =&gt; 'D:/Eclipse_projects/map2.0/perl_automation/lib',     </a:t>
            </a:r>
          </a:p>
          <a:p>
            <a:r>
              <a:rPr lang="en-US" dirty="0" smtClean="0"/>
              <a:t>'</a:t>
            </a:r>
            <a:r>
              <a:rPr lang="en-US" dirty="0" err="1" smtClean="0"/>
              <a:t>RtsMember</a:t>
            </a:r>
            <a:r>
              <a:rPr lang="en-US" dirty="0" smtClean="0"/>
              <a:t>'               =&gt; 'QARTS',    # should be set to QARTS for test runs</a:t>
            </a:r>
          </a:p>
          <a:p>
            <a:r>
              <a:rPr lang="en-US" dirty="0" smtClean="0"/>
              <a:t>'</a:t>
            </a:r>
            <a:r>
              <a:rPr lang="en-US" dirty="0" err="1" smtClean="0"/>
              <a:t>Testbucket</a:t>
            </a:r>
            <a:r>
              <a:rPr lang="en-US" dirty="0" smtClean="0"/>
              <a:t>'              =&gt; 'QAL.MGH.PGR.TESTBCKT',</a:t>
            </a:r>
          </a:p>
          <a:p>
            <a:r>
              <a:rPr lang="en-US" dirty="0" smtClean="0"/>
              <a:t>'</a:t>
            </a:r>
            <a:r>
              <a:rPr lang="en-US" dirty="0" err="1" smtClean="0"/>
              <a:t>TerminalEmulator</a:t>
            </a:r>
            <a:r>
              <a:rPr lang="en-US" dirty="0" smtClean="0"/>
              <a:t>'        =&gt; '</a:t>
            </a:r>
            <a:r>
              <a:rPr lang="en-US" dirty="0" err="1" smtClean="0"/>
              <a:t>PComm</a:t>
            </a:r>
            <a:r>
              <a:rPr lang="en-US" dirty="0" smtClean="0"/>
              <a:t>',</a:t>
            </a:r>
          </a:p>
          <a:p>
            <a:r>
              <a:rPr lang="en-US" dirty="0" smtClean="0"/>
              <a:t>'</a:t>
            </a:r>
            <a:r>
              <a:rPr lang="en-US" dirty="0" err="1" smtClean="0"/>
              <a:t>PCOM_Profile_Name</a:t>
            </a:r>
            <a:r>
              <a:rPr lang="en-US" dirty="0" smtClean="0"/>
              <a:t>'       =&gt; 'qa057a',   # name of  your PCOMM .</a:t>
            </a:r>
            <a:r>
              <a:rPr lang="en-US" dirty="0" err="1" smtClean="0"/>
              <a:t>ws</a:t>
            </a:r>
            <a:r>
              <a:rPr lang="en-US" dirty="0" smtClean="0"/>
              <a:t> file</a:t>
            </a:r>
          </a:p>
          <a:p>
            <a:r>
              <a:rPr lang="en-US" dirty="0" smtClean="0"/>
              <a:t>'</a:t>
            </a:r>
            <a:r>
              <a:rPr lang="en-US" dirty="0" err="1" smtClean="0"/>
              <a:t>Logon_Procedure</a:t>
            </a:r>
            <a:r>
              <a:rPr lang="en-US" dirty="0" smtClean="0"/>
              <a:t>'  =&gt; 'QAMHPROC',   # Name of the TSO logon </a:t>
            </a:r>
            <a:r>
              <a:rPr lang="en-US" dirty="0" err="1" smtClean="0"/>
              <a:t>procduere</a:t>
            </a:r>
            <a:r>
              <a:rPr lang="en-US" dirty="0" smtClean="0"/>
              <a:t> to us/e </a:t>
            </a:r>
          </a:p>
          <a:p>
            <a:r>
              <a:rPr lang="en-US" dirty="0" smtClean="0"/>
              <a:t>#'AUT'                     =&gt; 'SMARTFILE',  # application under test  </a:t>
            </a:r>
          </a:p>
          <a:p>
            <a:r>
              <a:rPr lang="en-US" dirty="0" smtClean="0"/>
              <a:t>'AUT'                     =&gt; 'PROJCL',  # application under test</a:t>
            </a:r>
          </a:p>
          <a:p>
            <a:r>
              <a:rPr lang="en-US" dirty="0" smtClean="0"/>
              <a:t>'COPYRIGHT'               =&gt; 'Copyright (c) 2009',</a:t>
            </a:r>
          </a:p>
          <a:p>
            <a:r>
              <a:rPr lang="en-US" dirty="0" smtClean="0"/>
              <a:t>'</a:t>
            </a:r>
            <a:r>
              <a:rPr lang="en-US" dirty="0" err="1" smtClean="0"/>
              <a:t>InitExpFile</a:t>
            </a:r>
            <a:r>
              <a:rPr lang="en-US" dirty="0" smtClean="0"/>
              <a:t>'   =&gt; '0', # set to 1 to created the expected file.</a:t>
            </a:r>
          </a:p>
          <a:p>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file structure</a:t>
            </a:r>
            <a:endParaRPr lang="en-US" dirty="0"/>
          </a:p>
        </p:txBody>
      </p:sp>
      <p:pic>
        <p:nvPicPr>
          <p:cNvPr id="1029" name="Picture 5"/>
          <p:cNvPicPr>
            <a:picLocks noGrp="1" noChangeAspect="1" noChangeArrowheads="1"/>
          </p:cNvPicPr>
          <p:nvPr>
            <p:ph sz="quarter" idx="1"/>
          </p:nvPr>
        </p:nvPicPr>
        <p:blipFill>
          <a:blip r:embed="rId3"/>
          <a:srcRect/>
          <a:stretch>
            <a:fillRect/>
          </a:stretch>
        </p:blipFill>
        <p:spPr bwMode="auto">
          <a:xfrm>
            <a:off x="1447800" y="1600200"/>
            <a:ext cx="490752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Installation</a:t>
            </a:r>
            <a:endParaRPr lang="en-US" dirty="0"/>
          </a:p>
        </p:txBody>
      </p:sp>
      <p:graphicFrame>
        <p:nvGraphicFramePr>
          <p:cNvPr id="5" name="Content Placeholder 4"/>
          <p:cNvGraphicFramePr>
            <a:graphicFrameLocks noGrp="1"/>
          </p:cNvGraphicFramePr>
          <p:nvPr>
            <p:ph sz="quarter" idx="1"/>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routines – navigate2Panel</a:t>
            </a:r>
            <a:endParaRPr lang="en-US" dirty="0"/>
          </a:p>
        </p:txBody>
      </p:sp>
      <p:sp>
        <p:nvSpPr>
          <p:cNvPr id="3" name="Content Placeholder 2"/>
          <p:cNvSpPr>
            <a:spLocks noGrp="1"/>
          </p:cNvSpPr>
          <p:nvPr>
            <p:ph sz="quarter" idx="1"/>
          </p:nvPr>
        </p:nvSpPr>
        <p:spPr/>
        <p:txBody>
          <a:bodyPr>
            <a:normAutofit/>
          </a:bodyPr>
          <a:lstStyle/>
          <a:p>
            <a:r>
              <a:rPr lang="en-US" dirty="0" smtClean="0"/>
              <a:t>Navigate2panel</a:t>
            </a:r>
          </a:p>
          <a:p>
            <a:pPr lvl="2"/>
            <a:r>
              <a:rPr lang="en-US" dirty="0" smtClean="0"/>
              <a:t>Uses the </a:t>
            </a:r>
            <a:r>
              <a:rPr lang="en-US" dirty="0" err="1" smtClean="0"/>
              <a:t>panelsMap</a:t>
            </a:r>
            <a:r>
              <a:rPr lang="en-US" dirty="0" smtClean="0"/>
              <a:t> to lookup the command to issue</a:t>
            </a:r>
          </a:p>
          <a:p>
            <a:pPr lvl="2"/>
            <a:r>
              <a:rPr lang="en-US" dirty="0" smtClean="0"/>
              <a:t>Takes 2 parameters </a:t>
            </a:r>
          </a:p>
          <a:p>
            <a:pPr lvl="3"/>
            <a:r>
              <a:rPr lang="en-US" dirty="0" smtClean="0"/>
              <a:t>Session ID</a:t>
            </a:r>
          </a:p>
          <a:p>
            <a:pPr lvl="3"/>
            <a:r>
              <a:rPr lang="en-US" dirty="0" smtClean="0"/>
              <a:t>Key value (panel command found in </a:t>
            </a:r>
            <a:r>
              <a:rPr lang="en-US" dirty="0" err="1" smtClean="0"/>
              <a:t>panelsMap</a:t>
            </a:r>
            <a:r>
              <a:rPr lang="en-US" dirty="0" smtClean="0"/>
              <a:t>)</a:t>
            </a:r>
          </a:p>
          <a:p>
            <a:pPr lvl="2"/>
            <a:r>
              <a:rPr lang="en-US" dirty="0" smtClean="0"/>
              <a:t>Takes an optional </a:t>
            </a:r>
            <a:r>
              <a:rPr lang="en-US" dirty="0" err="1" smtClean="0"/>
              <a:t>panelID</a:t>
            </a:r>
            <a:r>
              <a:rPr lang="en-US" dirty="0" smtClean="0"/>
              <a:t> used to verify that we navigated to the correct panel</a:t>
            </a:r>
          </a:p>
          <a:p>
            <a:pPr lvl="2">
              <a:buNone/>
            </a:pPr>
            <a:r>
              <a:rPr lang="en-US" i="1" dirty="0" smtClean="0"/>
              <a:t>$status = navigate2Panel( $session, "</a:t>
            </a:r>
            <a:r>
              <a:rPr lang="en-US" i="1" dirty="0" err="1" smtClean="0">
                <a:solidFill>
                  <a:srgbClr val="00B050"/>
                </a:solidFill>
              </a:rPr>
              <a:t>Command</a:t>
            </a:r>
            <a:r>
              <a:rPr lang="en-US" i="1" dirty="0" err="1" smtClean="0"/>
              <a:t>","</a:t>
            </a:r>
            <a:r>
              <a:rPr lang="en-US" i="1" dirty="0" err="1" smtClean="0">
                <a:solidFill>
                  <a:srgbClr val="00B0F0"/>
                </a:solidFill>
              </a:rPr>
              <a:t>ISRTSO</a:t>
            </a:r>
            <a:r>
              <a:rPr lang="en-US" i="1" dirty="0" smtClean="0"/>
              <a:t>" ) if ( not $status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 navigate2Panel</a:t>
            </a:r>
            <a:endParaRPr lang="en-US" dirty="0"/>
          </a:p>
        </p:txBody>
      </p:sp>
      <p:sp>
        <p:nvSpPr>
          <p:cNvPr id="3" name="Content Placeholder 2"/>
          <p:cNvSpPr>
            <a:spLocks noGrp="1"/>
          </p:cNvSpPr>
          <p:nvPr>
            <p:ph sz="quarter" idx="1"/>
          </p:nvPr>
        </p:nvSpPr>
        <p:spPr/>
        <p:txBody>
          <a:bodyPr/>
          <a:lstStyle/>
          <a:p>
            <a:pPr lvl="1"/>
            <a:r>
              <a:rPr lang="en-US" dirty="0" smtClean="0"/>
              <a:t>Things to consider </a:t>
            </a:r>
          </a:p>
          <a:p>
            <a:pPr lvl="2"/>
            <a:r>
              <a:rPr lang="en-US" dirty="0" smtClean="0"/>
              <a:t>When new panels are encountered then the </a:t>
            </a:r>
            <a:r>
              <a:rPr lang="en-US" dirty="0" err="1" smtClean="0"/>
              <a:t>panelsMap</a:t>
            </a:r>
            <a:r>
              <a:rPr lang="en-US" dirty="0" smtClean="0"/>
              <a:t> must be updated to recognize the new panel</a:t>
            </a:r>
          </a:p>
          <a:p>
            <a:pPr lvl="2"/>
            <a:r>
              <a:rPr lang="en-US" dirty="0" smtClean="0"/>
              <a:t>By using </a:t>
            </a:r>
            <a:r>
              <a:rPr lang="en-US" dirty="0" err="1" smtClean="0"/>
              <a:t>execPanelCmd</a:t>
            </a:r>
            <a:r>
              <a:rPr lang="en-US" dirty="0" smtClean="0"/>
              <a:t> instead navigate2panel you eliminate the need to update </a:t>
            </a:r>
            <a:r>
              <a:rPr lang="en-US" dirty="0" err="1" smtClean="0"/>
              <a:t>panelsMap</a:t>
            </a: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 navigateBack2Panel</a:t>
            </a:r>
            <a:endParaRPr lang="en-US" dirty="0"/>
          </a:p>
        </p:txBody>
      </p:sp>
      <p:sp>
        <p:nvSpPr>
          <p:cNvPr id="3" name="Content Placeholder 2"/>
          <p:cNvSpPr>
            <a:spLocks noGrp="1"/>
          </p:cNvSpPr>
          <p:nvPr>
            <p:ph sz="quarter" idx="1"/>
          </p:nvPr>
        </p:nvSpPr>
        <p:spPr/>
        <p:txBody>
          <a:bodyPr/>
          <a:lstStyle/>
          <a:p>
            <a:r>
              <a:rPr lang="en-US" dirty="0" smtClean="0"/>
              <a:t>Used to ‘F3’ back to a given panel</a:t>
            </a:r>
          </a:p>
          <a:p>
            <a:pPr lvl="1"/>
            <a:r>
              <a:rPr lang="en-US" dirty="0" smtClean="0"/>
              <a:t>Most scripts use the routine to get back to ISPF Primary</a:t>
            </a:r>
          </a:p>
          <a:p>
            <a:pPr lvl="1"/>
            <a:r>
              <a:rPr lang="en-US" dirty="0" smtClean="0"/>
              <a:t>Takes a </a:t>
            </a:r>
            <a:r>
              <a:rPr lang="en-US" dirty="0" err="1" smtClean="0"/>
              <a:t>sessionID</a:t>
            </a:r>
            <a:r>
              <a:rPr lang="en-US" dirty="0" smtClean="0"/>
              <a:t> and </a:t>
            </a:r>
            <a:r>
              <a:rPr lang="en-US" dirty="0" err="1" smtClean="0"/>
              <a:t>panelid</a:t>
            </a:r>
            <a:r>
              <a:rPr lang="en-US" dirty="0" smtClean="0"/>
              <a:t>. The </a:t>
            </a:r>
            <a:r>
              <a:rPr lang="en-US" dirty="0" err="1" smtClean="0"/>
              <a:t>panelid</a:t>
            </a:r>
            <a:r>
              <a:rPr lang="en-US" dirty="0" smtClean="0"/>
              <a:t> is used to determine the panel you want to navigate back to</a:t>
            </a:r>
          </a:p>
          <a:p>
            <a:pPr>
              <a:buNone/>
            </a:pPr>
            <a:r>
              <a:rPr lang="en-US" i="1" dirty="0" smtClean="0"/>
              <a:t>navigateBack2Panel( $session, 'ISP@MST1');</a:t>
            </a:r>
          </a:p>
          <a:p>
            <a:r>
              <a:rPr lang="en-US" i="1" dirty="0" smtClean="0"/>
              <a:t>Notes</a:t>
            </a:r>
          </a:p>
          <a:p>
            <a:pPr lvl="1"/>
            <a:r>
              <a:rPr lang="en-US" i="1" dirty="0" smtClean="0"/>
              <a:t>No need to check the status variable </a:t>
            </a:r>
          </a:p>
          <a:p>
            <a:pPr lvl="1">
              <a:buNone/>
            </a:pPr>
            <a:endParaRPr lang="en-US" i="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write2CommandLine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Used to write a string of text to the panel’s command line and optionally hit the enter key</a:t>
            </a:r>
          </a:p>
          <a:p>
            <a:r>
              <a:rPr lang="en-US" dirty="0" smtClean="0"/>
              <a:t>Parameters</a:t>
            </a:r>
          </a:p>
          <a:p>
            <a:pPr lvl="1"/>
            <a:r>
              <a:rPr lang="en-US" dirty="0" err="1" smtClean="0"/>
              <a:t>SessionID</a:t>
            </a:r>
            <a:endParaRPr lang="en-US" dirty="0" smtClean="0"/>
          </a:p>
          <a:p>
            <a:pPr lvl="1"/>
            <a:r>
              <a:rPr lang="en-US" dirty="0" smtClean="0"/>
              <a:t>Text string (command) to write on the command line</a:t>
            </a:r>
          </a:p>
          <a:p>
            <a:pPr lvl="1"/>
            <a:r>
              <a:rPr lang="en-US" dirty="0" smtClean="0"/>
              <a:t>Optional enter key</a:t>
            </a:r>
          </a:p>
          <a:p>
            <a:pPr lvl="1"/>
            <a:r>
              <a:rPr lang="en-US" dirty="0" smtClean="0"/>
              <a:t>Optional command line text string</a:t>
            </a:r>
          </a:p>
          <a:p>
            <a:pPr lvl="2"/>
            <a:r>
              <a:rPr lang="en-US" dirty="0" smtClean="0"/>
              <a:t>This is used to circumvent the </a:t>
            </a:r>
            <a:r>
              <a:rPr lang="en-US" dirty="0" err="1" smtClean="0"/>
              <a:t>panelsMap</a:t>
            </a:r>
            <a:r>
              <a:rPr lang="en-US" dirty="0" smtClean="0"/>
              <a:t> lookup</a:t>
            </a:r>
          </a:p>
          <a:p>
            <a:pPr lvl="2"/>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a:buNone/>
            </a:pPr>
            <a:r>
              <a:rPr lang="en-US" dirty="0" smtClean="0"/>
              <a:t>write2CommandLine( $session, "ex 'qal.phx.sfm800.clist(</a:t>
            </a:r>
            <a:r>
              <a:rPr lang="en-US" dirty="0" err="1" smtClean="0"/>
              <a:t>libdef</a:t>
            </a:r>
            <a:r>
              <a:rPr lang="en-US" dirty="0" smtClean="0"/>
              <a:t>)'", '[enter]')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execPanelCmd</a:t>
            </a:r>
            <a:endParaRPr lang="en-US" dirty="0"/>
          </a:p>
        </p:txBody>
      </p:sp>
      <p:sp>
        <p:nvSpPr>
          <p:cNvPr id="3" name="Content Placeholder 2"/>
          <p:cNvSpPr>
            <a:spLocks noGrp="1"/>
          </p:cNvSpPr>
          <p:nvPr>
            <p:ph sz="quarter" idx="1"/>
          </p:nvPr>
        </p:nvSpPr>
        <p:spPr/>
        <p:txBody>
          <a:bodyPr/>
          <a:lstStyle/>
          <a:p>
            <a:r>
              <a:rPr lang="en-US" dirty="0" smtClean="0"/>
              <a:t>Uses the label supplied in the second parameter to extract the command from the panel and issue it on the command line</a:t>
            </a:r>
          </a:p>
          <a:p>
            <a:r>
              <a:rPr lang="en-US" dirty="0" smtClean="0"/>
              <a:t>Parameters 	</a:t>
            </a:r>
          </a:p>
          <a:p>
            <a:pPr lvl="1"/>
            <a:r>
              <a:rPr lang="en-US" dirty="0" err="1" smtClean="0"/>
              <a:t>SessionID</a:t>
            </a:r>
            <a:endParaRPr lang="en-US" dirty="0" smtClean="0"/>
          </a:p>
          <a:p>
            <a:pPr lvl="1"/>
            <a:r>
              <a:rPr lang="en-US" dirty="0" smtClean="0"/>
              <a:t>Command label</a:t>
            </a:r>
          </a:p>
          <a:p>
            <a:pPr lvl="1"/>
            <a:r>
              <a:rPr lang="en-US" dirty="0" smtClean="0"/>
              <a:t>Expected </a:t>
            </a:r>
            <a:r>
              <a:rPr lang="en-US" dirty="0" err="1" smtClean="0"/>
              <a:t>panelID</a:t>
            </a:r>
            <a:endParaRPr lang="en-US" dirty="0" smtClean="0"/>
          </a:p>
          <a:p>
            <a:pPr lvl="1"/>
            <a:r>
              <a:rPr lang="en-US" dirty="0" smtClean="0"/>
              <a:t>Optional command line key</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execPanel</a:t>
            </a:r>
            <a:r>
              <a:rPr lang="en-US" dirty="0" smtClean="0"/>
              <a:t>  </a:t>
            </a:r>
            <a:endParaRPr lang="en-US" dirty="0"/>
          </a:p>
        </p:txBody>
      </p:sp>
      <p:pic>
        <p:nvPicPr>
          <p:cNvPr id="2050" name="Picture 2"/>
          <p:cNvPicPr>
            <a:picLocks noGrp="1" noChangeAspect="1" noChangeArrowheads="1"/>
          </p:cNvPicPr>
          <p:nvPr>
            <p:ph sz="quarter" idx="1"/>
          </p:nvPr>
        </p:nvPicPr>
        <p:blipFill>
          <a:blip r:embed="rId3"/>
          <a:srcRect/>
          <a:stretch>
            <a:fillRect/>
          </a:stretch>
        </p:blipFill>
        <p:spPr bwMode="auto">
          <a:xfrm>
            <a:off x="838200" y="1524000"/>
            <a:ext cx="7848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execPanelCmd</a:t>
            </a:r>
            <a:endParaRPr lang="en-US" dirty="0"/>
          </a:p>
        </p:txBody>
      </p:sp>
      <p:sp>
        <p:nvSpPr>
          <p:cNvPr id="3" name="Content Placeholder 2"/>
          <p:cNvSpPr>
            <a:spLocks noGrp="1"/>
          </p:cNvSpPr>
          <p:nvPr>
            <p:ph sz="quarter" idx="1"/>
          </p:nvPr>
        </p:nvSpPr>
        <p:spPr/>
        <p:txBody>
          <a:bodyPr/>
          <a:lstStyle/>
          <a:p>
            <a:r>
              <a:rPr lang="en-US" dirty="0" err="1" smtClean="0"/>
              <a:t>execPanelCmd</a:t>
            </a:r>
            <a:r>
              <a:rPr lang="en-US" dirty="0" smtClean="0"/>
              <a:t>($session, "</a:t>
            </a:r>
            <a:r>
              <a:rPr lang="en-US" i="1" dirty="0" smtClean="0"/>
              <a:t>View/Edit</a:t>
            </a:r>
            <a:r>
              <a:rPr lang="en-US" dirty="0" smtClean="0"/>
              <a:t>","PDSM04E"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Panel Forms</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Often times it’s necessary to fill out several panel input fields with data. There are several ways to accomplish this but MAP supplies a form based approach by creating a tie hash container and writing it to panel via write2panelCmd</a:t>
            </a:r>
          </a:p>
          <a:p>
            <a:r>
              <a:rPr lang="en-US" dirty="0" smtClean="0"/>
              <a:t>For example, the SMARTFILE panel PDSM04e panel is filled out by using the following MAP script code:</a:t>
            </a:r>
          </a:p>
          <a:p>
            <a:pPr lvl="2">
              <a:buNone/>
            </a:pPr>
            <a:r>
              <a:rPr lang="en-US" dirty="0" smtClean="0"/>
              <a:t>my </a:t>
            </a:r>
            <a:r>
              <a:rPr lang="en-US" dirty="0" smtClean="0">
                <a:solidFill>
                  <a:srgbClr val="FF0000"/>
                </a:solidFill>
              </a:rPr>
              <a:t>$form </a:t>
            </a:r>
            <a:r>
              <a:rPr lang="en-US" dirty="0" smtClean="0"/>
              <a:t>= tie(</a:t>
            </a:r>
          </a:p>
          <a:p>
            <a:pPr lvl="2">
              <a:buNone/>
            </a:pPr>
            <a:r>
              <a:rPr lang="en-US" dirty="0" smtClean="0"/>
              <a:t>%form, Tie::</a:t>
            </a:r>
            <a:r>
              <a:rPr lang="en-US" dirty="0" err="1" smtClean="0"/>
              <a:t>IxHash</a:t>
            </a:r>
            <a:r>
              <a:rPr lang="en-US" dirty="0" smtClean="0"/>
              <a:t>,</a:t>
            </a:r>
          </a:p>
          <a:p>
            <a:pPr lvl="2">
              <a:buNone/>
            </a:pPr>
            <a:r>
              <a:rPr lang="en-US" dirty="0" smtClean="0"/>
              <a:t>'DATASET NAME'      =&gt; "'QAL.PHX.SFM800.B118.TCD017.SEQVB'",</a:t>
            </a:r>
          </a:p>
          <a:p>
            <a:pPr lvl="2">
              <a:buNone/>
            </a:pPr>
            <a:r>
              <a:rPr lang="en-US" dirty="0" smtClean="0"/>
              <a:t>'DISPOSITION'       =&gt; "SHR",</a:t>
            </a:r>
          </a:p>
          <a:p>
            <a:pPr lvl="2">
              <a:buNone/>
            </a:pPr>
            <a:r>
              <a:rPr lang="en-US" dirty="0" smtClean="0"/>
              <a:t>'View mode'    =&gt; 'EDIT',</a:t>
            </a:r>
          </a:p>
          <a:p>
            <a:pPr lvl="2">
              <a:buNone/>
            </a:pPr>
            <a:r>
              <a:rPr lang="en-US" dirty="0" smtClean="0"/>
              <a:t>'Use copybook'    =&gt; 'NO',  </a:t>
            </a:r>
          </a:p>
          <a:p>
            <a:pPr lvl="2">
              <a:buNone/>
            </a:pPr>
            <a:r>
              <a:rPr lang="en-US" dirty="0" smtClean="0"/>
              <a:t>'Record select' =&gt; 'NO',</a:t>
            </a:r>
          </a:p>
          <a:p>
            <a:pPr lvl="2">
              <a:buNone/>
            </a:pPr>
            <a:r>
              <a:rPr lang="en-US" dirty="0" smtClean="0"/>
              <a:t>'Audit changes'     =&gt; 'YES',</a:t>
            </a:r>
          </a:p>
          <a:p>
            <a:pPr lvl="2">
              <a:buNone/>
            </a:pPr>
            <a:r>
              <a:rPr lang="en-US" dirty="0" smtClean="0"/>
              <a:t>'Extended prompt'   =&gt; 'YES',</a:t>
            </a:r>
          </a:p>
          <a:p>
            <a:pPr lvl="2">
              <a:buNone/>
            </a:pPr>
            <a:r>
              <a:rPr lang="en-US" dirty="0" smtClean="0"/>
              <a:t>);</a:t>
            </a:r>
          </a:p>
          <a:p>
            <a:pPr>
              <a:buNone/>
            </a:pPr>
            <a:r>
              <a:rPr lang="en-US" dirty="0" smtClean="0"/>
              <a:t>write2Panel( $session, </a:t>
            </a:r>
            <a:r>
              <a:rPr lang="en-US" dirty="0" smtClean="0">
                <a:solidFill>
                  <a:srgbClr val="FF0000"/>
                </a:solidFill>
              </a:rPr>
              <a:t>$form</a:t>
            </a:r>
            <a:r>
              <a:rPr lang="en-US" dirty="0" smtClean="0"/>
              <a:t>, '[enter]')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Panel Forms</a:t>
            </a:r>
            <a:endParaRPr lang="en-US" dirty="0"/>
          </a:p>
        </p:txBody>
      </p:sp>
      <p:sp>
        <p:nvSpPr>
          <p:cNvPr id="3" name="Content Placeholder 2"/>
          <p:cNvSpPr>
            <a:spLocks noGrp="1"/>
          </p:cNvSpPr>
          <p:nvPr>
            <p:ph sz="quarter" idx="1"/>
          </p:nvPr>
        </p:nvSpPr>
        <p:spPr/>
        <p:txBody>
          <a:bodyPr/>
          <a:lstStyle/>
          <a:p>
            <a:r>
              <a:rPr lang="en-US" dirty="0" smtClean="0"/>
              <a:t>By using a combination of a TIE::hash variable and using the write2Panel routine the panel’s input fields will get loaded from %forms TIE::hash variable</a:t>
            </a:r>
          </a:p>
          <a:p>
            <a:r>
              <a:rPr lang="en-US" dirty="0" smtClean="0"/>
              <a:t> Notes:</a:t>
            </a:r>
          </a:p>
          <a:p>
            <a:pPr lvl="1"/>
            <a:r>
              <a:rPr lang="en-US" dirty="0" smtClean="0"/>
              <a:t>The left side values in the form are searched on the panel and when found the right side values are loaded onto the panel</a:t>
            </a:r>
          </a:p>
          <a:p>
            <a:pPr lvl="1"/>
            <a:r>
              <a:rPr lang="en-US" dirty="0" smtClean="0"/>
              <a:t>The left side values (</a:t>
            </a:r>
            <a:r>
              <a:rPr lang="en-US" dirty="0" err="1" smtClean="0"/>
              <a:t>lvalue</a:t>
            </a:r>
            <a:r>
              <a:rPr lang="en-US" dirty="0" smtClean="0"/>
              <a:t>) must be unique </a:t>
            </a:r>
          </a:p>
          <a:p>
            <a:pPr lvl="2"/>
            <a:r>
              <a:rPr lang="en-US" dirty="0" smtClean="0"/>
              <a:t>If you have 2 </a:t>
            </a:r>
            <a:r>
              <a:rPr lang="en-US" dirty="0" err="1" smtClean="0"/>
              <a:t>lvalues</a:t>
            </a:r>
            <a:r>
              <a:rPr lang="en-US" dirty="0" smtClean="0"/>
              <a:t> that are identical you can append a &amp; to the </a:t>
            </a:r>
            <a:r>
              <a:rPr lang="en-US" dirty="0" err="1" smtClean="0"/>
              <a:t>lvalue</a:t>
            </a:r>
            <a:r>
              <a:rPr lang="en-US" dirty="0" smtClean="0"/>
              <a:t> to make it unique</a:t>
            </a:r>
          </a:p>
          <a:p>
            <a:pPr lvl="1"/>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findStringOnPanel</a:t>
            </a:r>
            <a:endParaRPr lang="en-US" dirty="0"/>
          </a:p>
        </p:txBody>
      </p:sp>
      <p:sp>
        <p:nvSpPr>
          <p:cNvPr id="3" name="Content Placeholder 2"/>
          <p:cNvSpPr>
            <a:spLocks noGrp="1"/>
          </p:cNvSpPr>
          <p:nvPr>
            <p:ph sz="quarter" idx="1"/>
          </p:nvPr>
        </p:nvSpPr>
        <p:spPr/>
        <p:txBody>
          <a:bodyPr/>
          <a:lstStyle/>
          <a:p>
            <a:r>
              <a:rPr lang="en-US" dirty="0" smtClean="0"/>
              <a:t>Used to find a text string on a panel. If the string is found a zero is returned if the string isn’t found then a -1 is returned</a:t>
            </a:r>
          </a:p>
          <a:p>
            <a:pPr>
              <a:buNone/>
            </a:pPr>
            <a:r>
              <a:rPr lang="en-US" dirty="0" smtClean="0"/>
              <a:t>	</a:t>
            </a:r>
            <a:r>
              <a:rPr lang="en-US" i="1" dirty="0" smtClean="0"/>
              <a:t>$status = </a:t>
            </a:r>
            <a:r>
              <a:rPr lang="en-US" i="1" dirty="0" err="1" smtClean="0"/>
              <a:t>findStringOnPanel</a:t>
            </a:r>
            <a:r>
              <a:rPr lang="en-US" i="1" dirty="0" smtClean="0"/>
              <a:t>( $session, "Process Completed");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 the installation</a:t>
            </a:r>
            <a:endParaRPr lang="en-US" dirty="0"/>
          </a:p>
        </p:txBody>
      </p:sp>
      <p:sp>
        <p:nvSpPr>
          <p:cNvPr id="3" name="Content Placeholder 2"/>
          <p:cNvSpPr>
            <a:spLocks noGrp="1"/>
          </p:cNvSpPr>
          <p:nvPr>
            <p:ph sz="quarter" idx="1"/>
          </p:nvPr>
        </p:nvSpPr>
        <p:spPr/>
        <p:txBody>
          <a:bodyPr/>
          <a:lstStyle/>
          <a:p>
            <a:r>
              <a:rPr lang="en-US" dirty="0" smtClean="0"/>
              <a:t>Close the welcome page</a:t>
            </a:r>
          </a:p>
          <a:p>
            <a:r>
              <a:rPr lang="en-US" dirty="0" smtClean="0"/>
              <a:t>Select the </a:t>
            </a: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Perl</a:t>
            </a:r>
            <a:r>
              <a:rPr lang="en-US" dirty="0" smtClean="0"/>
              <a:t> perspective</a:t>
            </a:r>
          </a:p>
          <a:p>
            <a:pPr lvl="1"/>
            <a:r>
              <a:rPr lang="en-US" dirty="0" smtClean="0"/>
              <a:t>This will validate the EPIC plug-in </a:t>
            </a:r>
          </a:p>
          <a:p>
            <a:r>
              <a:rPr lang="en-US" dirty="0" smtClean="0"/>
              <a:t>Switch to the </a:t>
            </a: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SVN Repository Exploring </a:t>
            </a:r>
            <a:r>
              <a:rPr lang="en-US" dirty="0" smtClean="0"/>
              <a:t>perspective</a:t>
            </a:r>
          </a:p>
          <a:p>
            <a:pPr lvl="1"/>
            <a:r>
              <a:rPr lang="en-US" dirty="0" smtClean="0"/>
              <a:t>This will validate the Subversion plug-in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verifyStingNotFoundOnPanel</a:t>
            </a:r>
            <a:endParaRPr lang="en-US" dirty="0"/>
          </a:p>
        </p:txBody>
      </p:sp>
      <p:sp>
        <p:nvSpPr>
          <p:cNvPr id="3" name="Content Placeholder 2"/>
          <p:cNvSpPr>
            <a:spLocks noGrp="1"/>
          </p:cNvSpPr>
          <p:nvPr>
            <p:ph sz="quarter" idx="1"/>
          </p:nvPr>
        </p:nvSpPr>
        <p:spPr/>
        <p:txBody>
          <a:bodyPr>
            <a:normAutofit/>
          </a:bodyPr>
          <a:lstStyle/>
          <a:p>
            <a:r>
              <a:rPr lang="en-US" dirty="0" smtClean="0"/>
              <a:t>Used to return a passed value (return value of zero) if a string isn’t found on a panel</a:t>
            </a:r>
          </a:p>
          <a:p>
            <a:r>
              <a:rPr lang="en-US" dirty="0" smtClean="0"/>
              <a:t>Used in PROJCL to insure that an error message wasn’t generated when an command was issued</a:t>
            </a:r>
          </a:p>
          <a:p>
            <a:pPr>
              <a:buNone/>
            </a:pPr>
            <a:r>
              <a:rPr lang="en-US" dirty="0" smtClean="0"/>
              <a:t>Example:</a:t>
            </a:r>
          </a:p>
          <a:p>
            <a:pPr>
              <a:buNone/>
            </a:pPr>
            <a:r>
              <a:rPr lang="en-US" dirty="0" smtClean="0"/>
              <a:t>$status = </a:t>
            </a:r>
            <a:r>
              <a:rPr lang="en-US" dirty="0" err="1" smtClean="0"/>
              <a:t>verifyStingNotFoundOnPanel</a:t>
            </a:r>
            <a:r>
              <a:rPr lang="en-US" dirty="0" smtClean="0"/>
              <a:t>( $session, "FIRSTPROCLIB=QAL.MGH.PGR.PROC01" );</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verifyPanel</a:t>
            </a:r>
            <a:endParaRPr lang="en-US" dirty="0"/>
          </a:p>
        </p:txBody>
      </p:sp>
      <p:sp>
        <p:nvSpPr>
          <p:cNvPr id="3" name="Content Placeholder 2"/>
          <p:cNvSpPr>
            <a:spLocks noGrp="1"/>
          </p:cNvSpPr>
          <p:nvPr>
            <p:ph sz="quarter" idx="1"/>
          </p:nvPr>
        </p:nvSpPr>
        <p:spPr/>
        <p:txBody>
          <a:bodyPr/>
          <a:lstStyle/>
          <a:p>
            <a:r>
              <a:rPr lang="en-US" dirty="0" smtClean="0"/>
              <a:t>Used to compare the current ISPF panel with a copy stored in the </a:t>
            </a:r>
            <a:r>
              <a:rPr lang="en-US" dirty="0" err="1" smtClean="0"/>
              <a:t>exp_data</a:t>
            </a:r>
            <a:r>
              <a:rPr lang="en-US" dirty="0" smtClean="0"/>
              <a:t> folder </a:t>
            </a:r>
          </a:p>
          <a:p>
            <a:r>
              <a:rPr lang="en-US" dirty="0" smtClean="0"/>
              <a:t>Stores the current ISPF panel in the </a:t>
            </a:r>
            <a:r>
              <a:rPr lang="en-US" dirty="0" err="1" smtClean="0"/>
              <a:t>current_data</a:t>
            </a:r>
            <a:r>
              <a:rPr lang="en-US" dirty="0" smtClean="0"/>
              <a:t> folder</a:t>
            </a:r>
          </a:p>
          <a:p>
            <a:r>
              <a:rPr lang="en-US" dirty="0" smtClean="0"/>
              <a:t>Creates a difference report in the Difference folder</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t>
            </a:r>
            <a:r>
              <a:rPr lang="en-US" dirty="0" err="1" smtClean="0"/>
              <a:t>verifyPanelReport</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 </a:t>
            </a:r>
            <a:r>
              <a:rPr lang="en-US" dirty="0" err="1" smtClean="0"/>
              <a:t>dataReset</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flow of control </a:t>
            </a:r>
            <a:endParaRPr lang="en-US" dirty="0"/>
          </a:p>
        </p:txBody>
      </p:sp>
      <p:sp>
        <p:nvSpPr>
          <p:cNvPr id="3" name="Content Placeholder 2"/>
          <p:cNvSpPr>
            <a:spLocks noGrp="1"/>
          </p:cNvSpPr>
          <p:nvPr>
            <p:ph sz="quarter" idx="1"/>
          </p:nvPr>
        </p:nvSpPr>
        <p:spPr/>
        <p:txBody>
          <a:bodyPr/>
          <a:lstStyle/>
          <a:p>
            <a:r>
              <a:rPr lang="en-US" dirty="0" smtClean="0"/>
              <a:t>$status</a:t>
            </a:r>
          </a:p>
          <a:p>
            <a:r>
              <a:rPr lang="en-US" dirty="0" smtClean="0"/>
              <a:t>if ( not $status );</a:t>
            </a:r>
          </a:p>
          <a:p>
            <a:r>
              <a:rPr lang="en-US" dirty="0" err="1" smtClean="0"/>
              <a:t>ln</a:t>
            </a:r>
            <a:r>
              <a:rPr lang="en-US" dirty="0" smtClean="0"/>
              <a:t> __LINE__;</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 debugging </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July 7 – 12  2009</a:t>
            </a:r>
          </a:p>
          <a:p>
            <a:r>
              <a:rPr lang="en-US" dirty="0" smtClean="0"/>
              <a:t>Scott Barth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Eclipse workspace from the repository </a:t>
            </a:r>
            <a:endParaRPr lang="en-US" dirty="0"/>
          </a:p>
        </p:txBody>
      </p:sp>
      <p:sp>
        <p:nvSpPr>
          <p:cNvPr id="3" name="Content Placeholder 2"/>
          <p:cNvSpPr>
            <a:spLocks noGrp="1"/>
          </p:cNvSpPr>
          <p:nvPr>
            <p:ph sz="quarter" idx="1"/>
          </p:nvPr>
        </p:nvSpPr>
        <p:spPr/>
        <p:style>
          <a:lnRef idx="2">
            <a:schemeClr val="dk1"/>
          </a:lnRef>
          <a:fillRef idx="1">
            <a:schemeClr val="lt1"/>
          </a:fillRef>
          <a:effectRef idx="0">
            <a:schemeClr val="dk1"/>
          </a:effectRef>
          <a:fontRef idx="minor">
            <a:schemeClr val="dk1"/>
          </a:fontRef>
        </p:style>
        <p:txBody>
          <a:bodyPr>
            <a:normAutofit fontScale="55000" lnSpcReduction="20000"/>
            <a:scene3d>
              <a:camera prst="orthographicFront"/>
              <a:lightRig rig="threePt" dir="t"/>
            </a:scene3d>
            <a:sp3d extrusionH="57150">
              <a:bevelT w="38100" h="38100"/>
            </a:sp3d>
          </a:bodyPr>
          <a:lstStyle/>
          <a:p>
            <a:pPr marL="514350" indent="-514350">
              <a:buFont typeface="+mj-lt"/>
              <a:buAutoNum type="arabicPeriod"/>
            </a:pPr>
            <a:r>
              <a:rPr lang="en-US" dirty="0" smtClean="0"/>
              <a:t>Make sure you’re in the SVN perspective</a:t>
            </a:r>
          </a:p>
          <a:p>
            <a:pPr marL="514350" indent="-514350">
              <a:buFont typeface="+mj-lt"/>
              <a:buAutoNum type="arabicPeriod"/>
            </a:pPr>
            <a:r>
              <a:rPr lang="en-US" dirty="0" smtClean="0"/>
              <a:t>Right mouse click in the Repository view</a:t>
            </a:r>
          </a:p>
          <a:p>
            <a:pPr marL="514350" indent="-514350">
              <a:buFont typeface="+mj-lt"/>
              <a:buAutoNum type="arabicPeriod"/>
            </a:pPr>
            <a:r>
              <a:rPr lang="en-US" dirty="0" smtClean="0"/>
              <a:t>Select new-&gt;Repository location…</a:t>
            </a:r>
          </a:p>
          <a:p>
            <a:pPr marL="514350" indent="-514350">
              <a:buFont typeface="+mj-lt"/>
              <a:buAutoNum type="arabicPeriod"/>
            </a:pPr>
            <a:r>
              <a:rPr lang="en-US" dirty="0" smtClean="0"/>
              <a:t>Add the </a:t>
            </a:r>
            <a:r>
              <a:rPr lang="en-US" dirty="0" err="1" smtClean="0"/>
              <a:t>url</a:t>
            </a:r>
            <a:r>
              <a:rPr lang="en-US" dirty="0" smtClean="0"/>
              <a:t>: </a:t>
            </a:r>
            <a:r>
              <a:rPr lang="en-US" i="1" dirty="0" smtClean="0">
                <a:hlinkClick r:id="rId3"/>
              </a:rPr>
              <a:t>http</a:t>
            </a:r>
            <a:r>
              <a:rPr lang="en-US" i="1" smtClean="0">
                <a:hlinkClick r:id="rId3"/>
              </a:rPr>
              <a:t>://</a:t>
            </a:r>
            <a:r>
              <a:rPr lang="en-US" i="1" smtClean="0">
                <a:hlinkClick r:id="rId3"/>
              </a:rPr>
              <a:t>usmghcentosqa/repos/map-automation</a:t>
            </a:r>
            <a:endParaRPr lang="en-US" dirty="0" smtClean="0"/>
          </a:p>
          <a:p>
            <a:pPr marL="514350" indent="-514350">
              <a:buFont typeface="+mj-lt"/>
              <a:buAutoNum type="arabicPeriod"/>
            </a:pPr>
            <a:r>
              <a:rPr lang="en-US" dirty="0" smtClean="0"/>
              <a:t>Checkout  the MAP project </a:t>
            </a:r>
            <a:r>
              <a:rPr lang="en-US" b="1" i="1" dirty="0" smtClean="0"/>
              <a:t>trunk</a:t>
            </a:r>
            <a:r>
              <a:rPr lang="en-US" dirty="0" smtClean="0"/>
              <a:t> from the repository  by right mouse clicking on the trunk folder and selecting checkout</a:t>
            </a:r>
          </a:p>
          <a:p>
            <a:pPr marL="514350" indent="-514350">
              <a:buFont typeface="+mj-lt"/>
              <a:buAutoNum type="arabicPeriod"/>
            </a:pPr>
            <a:r>
              <a:rPr lang="en-US" dirty="0" smtClean="0"/>
              <a:t>Select “</a:t>
            </a: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Check out as a project in the workspace</a:t>
            </a:r>
            <a:r>
              <a:rPr lang="en-US" dirty="0" smtClean="0"/>
              <a:t>” radio button and give it the name </a:t>
            </a:r>
            <a:r>
              <a:rPr lang="en-US" b="1" dirty="0" smtClean="0"/>
              <a:t>MAP2_0 </a:t>
            </a:r>
            <a:r>
              <a:rPr lang="en-US" dirty="0" smtClean="0"/>
              <a:t>and select finished</a:t>
            </a:r>
          </a:p>
          <a:p>
            <a:pPr marL="514350" indent="-514350">
              <a:buFont typeface="+mj-lt"/>
              <a:buAutoNum type="arabicPeriod"/>
            </a:pPr>
            <a:r>
              <a:rPr lang="en-US" dirty="0" smtClean="0"/>
              <a:t>Return to the Perl perspective </a:t>
            </a:r>
          </a:p>
          <a:p>
            <a:pPr marL="514350" indent="-514350">
              <a:buFont typeface="+mj-lt"/>
              <a:buAutoNum type="arabicPeriod"/>
            </a:pPr>
            <a:r>
              <a:rPr lang="en-US" dirty="0" smtClean="0"/>
              <a:t>Add Perl nature to project MAP2_0 by right mouse clicking the MAP2_0 folder in the Navigator view then select </a:t>
            </a: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add </a:t>
            </a:r>
            <a:r>
              <a:rPr lang="en-US" b="1" dirty="0" err="1" smtClean="0">
                <a:ln w="18000">
                  <a:solidFill>
                    <a:schemeClr val="accent2">
                      <a:satMod val="140000"/>
                    </a:schemeClr>
                  </a:solidFill>
                  <a:prstDash val="solid"/>
                  <a:miter lim="800000"/>
                </a:ln>
                <a:effectLst>
                  <a:outerShdw blurRad="25500" dist="23000" dir="7020000" algn="tl">
                    <a:srgbClr val="000000">
                      <a:alpha val="50000"/>
                    </a:srgbClr>
                  </a:outerShdw>
                </a:effectLst>
              </a:rPr>
              <a:t>perl</a:t>
            </a: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 nature</a:t>
            </a:r>
            <a:endParaRPr lang="en-US" dirty="0" smtClean="0"/>
          </a:p>
          <a:p>
            <a:pPr marL="880110" lvl="1" indent="-514350">
              <a:buFont typeface="+mj-lt"/>
              <a:buAutoNum type="arabicPeriod"/>
            </a:pPr>
            <a:r>
              <a:rPr lang="en-US" dirty="0" smtClean="0"/>
              <a:t>This will allow you to select the Perl include path</a:t>
            </a:r>
          </a:p>
          <a:p>
            <a:pPr marL="514350" indent="-514350">
              <a:buFont typeface="+mj-lt"/>
              <a:buAutoNum type="arabicPeriod"/>
            </a:pPr>
            <a:r>
              <a:rPr lang="en-US" dirty="0" smtClean="0"/>
              <a:t>Now we must tell Eclipse/Perl where to find the MAP routines</a:t>
            </a:r>
          </a:p>
          <a:p>
            <a:pPr marL="880110" lvl="1" indent="-514350">
              <a:buFont typeface="+mj-lt"/>
              <a:buAutoNum type="arabicPeriod"/>
            </a:pPr>
            <a:endParaRPr lang="en-US" dirty="0" smtClean="0"/>
          </a:p>
          <a:p>
            <a:pPr marL="514350" indent="-514350">
              <a:buFont typeface="+mj-lt"/>
              <a:buAutoNum type="arabicPeriod"/>
            </a:pPr>
            <a:r>
              <a:rPr lang="en-US" dirty="0" smtClean="0"/>
              <a:t>Right mouse click on the MAP2_0 project and select properties</a:t>
            </a:r>
          </a:p>
          <a:p>
            <a:pPr marL="880110" lvl="1" indent="-514350">
              <a:buFont typeface="+mj-lt"/>
              <a:buAutoNum type="arabicPeriod"/>
            </a:pPr>
            <a:r>
              <a:rPr lang="en-US" dirty="0" smtClean="0"/>
              <a:t>Select </a:t>
            </a:r>
            <a:r>
              <a:rPr lang="en-US"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Perl Include Path </a:t>
            </a:r>
            <a:r>
              <a:rPr lang="en-US" dirty="0" smtClean="0"/>
              <a:t>and add the lib folder </a:t>
            </a:r>
          </a:p>
          <a:p>
            <a:pPr marL="880110" lvl="1" indent="-514350">
              <a:buFont typeface="+mj-lt"/>
              <a:buAutoNum type="arabicPeriod"/>
            </a:pPr>
            <a:r>
              <a:rPr lang="en-US" dirty="0" smtClean="0">
                <a:effectLst>
                  <a:glow rad="228600">
                    <a:schemeClr val="accent2">
                      <a:satMod val="175000"/>
                      <a:alpha val="40000"/>
                    </a:schemeClr>
                  </a:glow>
                </a:effectLst>
              </a:rPr>
              <a:t>The lib folder contains the </a:t>
            </a:r>
            <a:r>
              <a:rPr lang="en-US" dirty="0" err="1" smtClean="0">
                <a:effectLst>
                  <a:glow rad="228600">
                    <a:schemeClr val="accent2">
                      <a:satMod val="175000"/>
                      <a:alpha val="40000"/>
                    </a:schemeClr>
                  </a:glow>
                </a:effectLst>
              </a:rPr>
              <a:t>perl</a:t>
            </a:r>
            <a:r>
              <a:rPr lang="en-US" dirty="0" smtClean="0">
                <a:effectLst>
                  <a:glow rad="228600">
                    <a:schemeClr val="accent2">
                      <a:satMod val="175000"/>
                      <a:alpha val="40000"/>
                    </a:schemeClr>
                  </a:glow>
                </a:effectLst>
              </a:rPr>
              <a:t> package/routines used by MAP.</a:t>
            </a:r>
          </a:p>
          <a:p>
            <a:pPr>
              <a:buNone/>
            </a:pPr>
            <a:endParaRPr lang="en-US" dirty="0" smtClean="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PCOM to MAP</a:t>
            </a:r>
            <a:endParaRPr lang="en-US" dirty="0"/>
          </a:p>
        </p:txBody>
      </p:sp>
      <p:sp>
        <p:nvSpPr>
          <p:cNvPr id="3" name="Content Placeholder 2"/>
          <p:cNvSpPr>
            <a:spLocks noGrp="1"/>
          </p:cNvSpPr>
          <p:nvPr>
            <p:ph sz="quarter" idx="1"/>
          </p:nvPr>
        </p:nvSpPr>
        <p:spPr/>
        <p:txBody>
          <a:bodyPr>
            <a:normAutofit/>
          </a:bodyPr>
          <a:lstStyle/>
          <a:p>
            <a:r>
              <a:rPr lang="en-US" dirty="0" smtClean="0"/>
              <a:t>In order for MAP to launch the PCOM tn3270 emulator your *.</a:t>
            </a:r>
            <a:r>
              <a:rPr lang="en-US" dirty="0" err="1" smtClean="0"/>
              <a:t>ws</a:t>
            </a:r>
            <a:r>
              <a:rPr lang="en-US" dirty="0" smtClean="0"/>
              <a:t> file must be in a well known location. When you installed PCOM that folder was created and it’s located at :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C:\Documents and Settings\</a:t>
            </a:r>
            <a:r>
              <a:rPr lang="en-US" dirty="0" err="1" smtClean="0">
                <a:ln w="18415" cmpd="sng">
                  <a:solidFill>
                    <a:sysClr val="windowText" lastClr="000000"/>
                  </a:solidFill>
                  <a:prstDash val="solid"/>
                </a:ln>
                <a:solidFill>
                  <a:srgbClr val="FFFFFF"/>
                </a:solidFill>
                <a:effectLst>
                  <a:outerShdw blurRad="63500" dir="3600000" algn="tl" rotWithShape="0">
                    <a:srgbClr val="000000">
                      <a:alpha val="70000"/>
                    </a:srgbClr>
                  </a:outerShdw>
                </a:effectLst>
              </a:rPr>
              <a:t>yourID</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ApplicationData</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\IBM\Personal Communications</a:t>
            </a:r>
            <a:r>
              <a:rPr lang="en-US" dirty="0" smtClean="0"/>
              <a:t> I</a:t>
            </a:r>
          </a:p>
          <a:p>
            <a:r>
              <a:rPr lang="en-US" dirty="0" smtClean="0"/>
              <a:t>Copy your pcom.ws file to this folder</a:t>
            </a:r>
          </a:p>
          <a:p>
            <a:r>
              <a:rPr lang="en-US" dirty="0" smtClean="0"/>
              <a:t>Make sure your screen size is set to 43X80</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Eclipse overview</a:t>
            </a:r>
            <a:br>
              <a:rPr lang="en-US" dirty="0" smtClean="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July 7 – 12  2009</a:t>
            </a:r>
          </a:p>
          <a:p>
            <a:r>
              <a:rPr lang="en-US" dirty="0" smtClean="0"/>
              <a:t>Scott Barth</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13361</TotalTime>
  <Words>3066</Words>
  <Application>Microsoft Office PowerPoint</Application>
  <PresentationFormat>On-screen Show (4:3)</PresentationFormat>
  <Paragraphs>466</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Median</vt:lpstr>
      <vt:lpstr>Mainframe Automation Perl(MAP) Training  </vt:lpstr>
      <vt:lpstr>MAP Components </vt:lpstr>
      <vt:lpstr>MAP Installation </vt:lpstr>
      <vt:lpstr>MAP Installation </vt:lpstr>
      <vt:lpstr>MAP Installation</vt:lpstr>
      <vt:lpstr>Verify the installation</vt:lpstr>
      <vt:lpstr>Setting up Eclipse workspace from the repository </vt:lpstr>
      <vt:lpstr>Configuring PCOM to MAP</vt:lpstr>
      <vt:lpstr>Eclipse overview </vt:lpstr>
      <vt:lpstr>Eclipse Overview</vt:lpstr>
      <vt:lpstr>Eclipse Overview</vt:lpstr>
      <vt:lpstr>Subversion  </vt:lpstr>
      <vt:lpstr>Subversion (SVN)   Subversion's Architecture</vt:lpstr>
      <vt:lpstr>The Repository</vt:lpstr>
      <vt:lpstr>The Repository</vt:lpstr>
      <vt:lpstr>The problem to avoid</vt:lpstr>
      <vt:lpstr>The problem to avoid</vt:lpstr>
      <vt:lpstr>The Copy-Modify-Merge Solution</vt:lpstr>
      <vt:lpstr>The copy-modify-merge solution</vt:lpstr>
      <vt:lpstr>The copy-modify-merge solution (continued)</vt:lpstr>
      <vt:lpstr>The copy-modify-merge solution (continued)</vt:lpstr>
      <vt:lpstr>Merge/Conflict/Resolve Exercise</vt:lpstr>
      <vt:lpstr>Merge/Conflict/Resolve (cont.)</vt:lpstr>
      <vt:lpstr>Perl </vt:lpstr>
      <vt:lpstr>Perl Scalar Variable</vt:lpstr>
      <vt:lpstr>Interpolation</vt:lpstr>
      <vt:lpstr>Interpolation exercise</vt:lpstr>
      <vt:lpstr>Array variables</vt:lpstr>
      <vt:lpstr>Array assignments</vt:lpstr>
      <vt:lpstr>Array assignments (cont.)</vt:lpstr>
      <vt:lpstr>Displaying arrays</vt:lpstr>
      <vt:lpstr>Associative arrays (hash)</vt:lpstr>
      <vt:lpstr>File handling</vt:lpstr>
      <vt:lpstr>File handling exercise</vt:lpstr>
      <vt:lpstr>Control structures</vt:lpstr>
      <vt:lpstr>Control structures</vt:lpstr>
      <vt:lpstr>Control structures</vt:lpstr>
      <vt:lpstr>Conditionals</vt:lpstr>
      <vt:lpstr>Conditionals</vt:lpstr>
      <vt:lpstr>Subroutines</vt:lpstr>
      <vt:lpstr>Subroutines</vt:lpstr>
      <vt:lpstr>Regular expressions</vt:lpstr>
      <vt:lpstr>MAP </vt:lpstr>
      <vt:lpstr>MAP packages</vt:lpstr>
      <vt:lpstr>Product Packages</vt:lpstr>
      <vt:lpstr>SMARTFILE:: PanelsMap.pm </vt:lpstr>
      <vt:lpstr>SMARTFILE:: SmartFile.pm</vt:lpstr>
      <vt:lpstr>MAP Cfg.pm</vt:lpstr>
      <vt:lpstr>MAP file structure</vt:lpstr>
      <vt:lpstr>MAP routines – navigate2Panel</vt:lpstr>
      <vt:lpstr>MAP – navigate2Panel</vt:lpstr>
      <vt:lpstr>MAP - navigateBack2Panel</vt:lpstr>
      <vt:lpstr>MAP write2CommandLine</vt:lpstr>
      <vt:lpstr>MAP execPanelCmd</vt:lpstr>
      <vt:lpstr>MAP execPanel  </vt:lpstr>
      <vt:lpstr>MAP execPanelCmd</vt:lpstr>
      <vt:lpstr>MAP Panel Forms</vt:lpstr>
      <vt:lpstr>MAP Panel Forms</vt:lpstr>
      <vt:lpstr>MAP findStringOnPanel</vt:lpstr>
      <vt:lpstr>MAP verifyStingNotFoundOnPanel</vt:lpstr>
      <vt:lpstr>MAP verifyPanel</vt:lpstr>
      <vt:lpstr>MAP verifyPanelReport</vt:lpstr>
      <vt:lpstr>MAP - dataReset</vt:lpstr>
      <vt:lpstr>MAP flow of control </vt:lpstr>
      <vt:lpstr>Map debugging  </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Mainframe Automation Perl(MAP) Training  </dc:title>
  <dc:creator>ASG</dc:creator>
  <cp:lastModifiedBy>ASG</cp:lastModifiedBy>
  <cp:revision>470</cp:revision>
  <dcterms:created xsi:type="dcterms:W3CDTF">2009-06-26T18:17:48Z</dcterms:created>
  <dcterms:modified xsi:type="dcterms:W3CDTF">2013-08-15T17:48:53Z</dcterms:modified>
</cp:coreProperties>
</file>