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029CD-A187-42C2-93AA-E2EE96895AF9}" v="699" dt="2023-06-17T20:47:51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0250A4-0D7F-2518-44FB-4993806AE958}"/>
              </a:ext>
            </a:extLst>
          </p:cNvPr>
          <p:cNvCxnSpPr/>
          <p:nvPr/>
        </p:nvCxnSpPr>
        <p:spPr>
          <a:xfrm flipV="1">
            <a:off x="3806922" y="1810763"/>
            <a:ext cx="2156971" cy="12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97909D-1532-CDA5-E98C-E6D42701CD6A}"/>
              </a:ext>
            </a:extLst>
          </p:cNvPr>
          <p:cNvCxnSpPr/>
          <p:nvPr/>
        </p:nvCxnSpPr>
        <p:spPr>
          <a:xfrm>
            <a:off x="4264556" y="1747276"/>
            <a:ext cx="1959" cy="13419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C89938-0095-916E-6BCE-1E04BF4B749C}"/>
              </a:ext>
            </a:extLst>
          </p:cNvPr>
          <p:cNvCxnSpPr>
            <a:cxnSpLocks/>
          </p:cNvCxnSpPr>
          <p:nvPr/>
        </p:nvCxnSpPr>
        <p:spPr>
          <a:xfrm>
            <a:off x="4695558" y="1747276"/>
            <a:ext cx="1959" cy="13419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7687F3-148F-E0CE-2CE1-C7239F08D0E0}"/>
              </a:ext>
            </a:extLst>
          </p:cNvPr>
          <p:cNvCxnSpPr>
            <a:cxnSpLocks/>
          </p:cNvCxnSpPr>
          <p:nvPr/>
        </p:nvCxnSpPr>
        <p:spPr>
          <a:xfrm>
            <a:off x="5057992" y="1747275"/>
            <a:ext cx="1959" cy="13419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69224F-9E24-36A0-C8CC-E7C3D333F645}"/>
              </a:ext>
            </a:extLst>
          </p:cNvPr>
          <p:cNvCxnSpPr>
            <a:cxnSpLocks/>
          </p:cNvCxnSpPr>
          <p:nvPr/>
        </p:nvCxnSpPr>
        <p:spPr>
          <a:xfrm>
            <a:off x="5444915" y="1752173"/>
            <a:ext cx="1959" cy="13419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32E8E0-83AD-DA41-8AB8-9CA2DC00F67D}"/>
              </a:ext>
            </a:extLst>
          </p:cNvPr>
          <p:cNvSpPr txBox="1"/>
          <p:nvPr/>
        </p:nvSpPr>
        <p:spPr>
          <a:xfrm>
            <a:off x="4192375" y="1542855"/>
            <a:ext cx="143015" cy="2263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87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1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AF21A-5E0C-74A8-1DC8-4CD88816B0D2}"/>
              </a:ext>
            </a:extLst>
          </p:cNvPr>
          <p:cNvSpPr txBox="1"/>
          <p:nvPr/>
        </p:nvSpPr>
        <p:spPr>
          <a:xfrm>
            <a:off x="4985812" y="1542855"/>
            <a:ext cx="143015" cy="2263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87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3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93B27-0992-A50D-6A06-7EE51AADD874}"/>
              </a:ext>
            </a:extLst>
          </p:cNvPr>
          <p:cNvSpPr txBox="1"/>
          <p:nvPr/>
        </p:nvSpPr>
        <p:spPr>
          <a:xfrm>
            <a:off x="5372735" y="1542855"/>
            <a:ext cx="143015" cy="2263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87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4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70264-0202-3EA3-9785-A27FB55BA245}"/>
              </a:ext>
            </a:extLst>
          </p:cNvPr>
          <p:cNvSpPr txBox="1"/>
          <p:nvPr/>
        </p:nvSpPr>
        <p:spPr>
          <a:xfrm>
            <a:off x="3051197" y="1929778"/>
            <a:ext cx="525040" cy="2263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87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NB - DT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22AD1-B9E8-0B5B-2FA7-8D99259E3EC0}"/>
              </a:ext>
            </a:extLst>
          </p:cNvPr>
          <p:cNvSpPr txBox="1"/>
          <p:nvPr/>
        </p:nvSpPr>
        <p:spPr>
          <a:xfrm>
            <a:off x="3056136" y="2153415"/>
            <a:ext cx="528359" cy="360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87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DT - NN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A836B-EF4F-B2EB-FAE7-4A3A5341505E}"/>
              </a:ext>
            </a:extLst>
          </p:cNvPr>
          <p:cNvSpPr txBox="1"/>
          <p:nvPr/>
        </p:nvSpPr>
        <p:spPr>
          <a:xfrm>
            <a:off x="3031606" y="2404860"/>
            <a:ext cx="549528" cy="2263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87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NN - NB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91BDD9-5DD5-1F44-E9FA-739E83F64345}"/>
              </a:ext>
            </a:extLst>
          </p:cNvPr>
          <p:cNvCxnSpPr/>
          <p:nvPr/>
        </p:nvCxnSpPr>
        <p:spPr>
          <a:xfrm flipV="1">
            <a:off x="3934345" y="1347420"/>
            <a:ext cx="947365" cy="2938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C61735-D710-4595-097E-C7A5AC4D90A0}"/>
              </a:ext>
            </a:extLst>
          </p:cNvPr>
          <p:cNvSpPr txBox="1"/>
          <p:nvPr/>
        </p:nvSpPr>
        <p:spPr>
          <a:xfrm>
            <a:off x="4906002" y="1245020"/>
            <a:ext cx="314695" cy="224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861" b="1" kern="120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Calibri"/>
              </a:rPr>
              <a:t>CD</a:t>
            </a:r>
            <a:endParaRPr lang="en-US" sz="1050" b="1">
              <a:highlight>
                <a:srgbClr val="FFFF00"/>
              </a:highligh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0266DC-9BE4-9896-4B99-526F35AD81FF}"/>
              </a:ext>
            </a:extLst>
          </p:cNvPr>
          <p:cNvCxnSpPr>
            <a:cxnSpLocks/>
          </p:cNvCxnSpPr>
          <p:nvPr/>
        </p:nvCxnSpPr>
        <p:spPr>
          <a:xfrm flipV="1">
            <a:off x="3514586" y="2017999"/>
            <a:ext cx="432963" cy="293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FC08D5-55A4-8428-3379-18DA7D97226A}"/>
              </a:ext>
            </a:extLst>
          </p:cNvPr>
          <p:cNvCxnSpPr>
            <a:cxnSpLocks/>
          </p:cNvCxnSpPr>
          <p:nvPr/>
        </p:nvCxnSpPr>
        <p:spPr>
          <a:xfrm flipV="1">
            <a:off x="3950486" y="1782906"/>
            <a:ext cx="1960" cy="238031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CEA892-02EA-9691-F485-3182F671A365}"/>
              </a:ext>
            </a:extLst>
          </p:cNvPr>
          <p:cNvCxnSpPr>
            <a:cxnSpLocks/>
          </p:cNvCxnSpPr>
          <p:nvPr/>
        </p:nvCxnSpPr>
        <p:spPr>
          <a:xfrm flipV="1">
            <a:off x="3534177" y="2253091"/>
            <a:ext cx="521121" cy="783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C3CBB3-3281-53FA-BF2F-CEDE4551D76D}"/>
              </a:ext>
            </a:extLst>
          </p:cNvPr>
          <p:cNvCxnSpPr>
            <a:cxnSpLocks/>
          </p:cNvCxnSpPr>
          <p:nvPr/>
        </p:nvCxnSpPr>
        <p:spPr>
          <a:xfrm flipV="1">
            <a:off x="4043543" y="1773110"/>
            <a:ext cx="1960" cy="482918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3EE9F6-5454-984B-5DAA-E0A6C52C9FB5}"/>
              </a:ext>
            </a:extLst>
          </p:cNvPr>
          <p:cNvCxnSpPr>
            <a:cxnSpLocks/>
          </p:cNvCxnSpPr>
          <p:nvPr/>
        </p:nvCxnSpPr>
        <p:spPr>
          <a:xfrm>
            <a:off x="3534177" y="2466632"/>
            <a:ext cx="413371" cy="195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42E92F-28B2-3AB9-ED8C-595E36D5F133}"/>
              </a:ext>
            </a:extLst>
          </p:cNvPr>
          <p:cNvCxnSpPr>
            <a:cxnSpLocks/>
          </p:cNvCxnSpPr>
          <p:nvPr/>
        </p:nvCxnSpPr>
        <p:spPr>
          <a:xfrm flipV="1">
            <a:off x="3950485" y="1983713"/>
            <a:ext cx="1960" cy="482918"/>
          </a:xfrm>
          <a:prstGeom prst="straightConnector1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56954E-D433-A1E1-02B6-4A5D4C26D9E0}"/>
              </a:ext>
            </a:extLst>
          </p:cNvPr>
          <p:cNvSpPr txBox="1"/>
          <p:nvPr/>
        </p:nvSpPr>
        <p:spPr>
          <a:xfrm>
            <a:off x="3802669" y="1640810"/>
            <a:ext cx="307012" cy="196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677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0.2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3B5E2-A5D3-454F-5756-2360E82A6382}"/>
              </a:ext>
            </a:extLst>
          </p:cNvPr>
          <p:cNvSpPr txBox="1"/>
          <p:nvPr/>
        </p:nvSpPr>
        <p:spPr>
          <a:xfrm>
            <a:off x="3954735" y="1646163"/>
            <a:ext cx="315880" cy="196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677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0.4</a:t>
            </a:r>
            <a:endParaRPr lang="en-US" sz="1400" b="1">
              <a:cs typeface="Calibri"/>
            </a:endParaRPr>
          </a:p>
        </p:txBody>
      </p:sp>
      <p:pic>
        <p:nvPicPr>
          <p:cNvPr id="27" name="Picture 2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763B18-0B74-AC1F-DB84-970D444AA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43" y="891540"/>
            <a:ext cx="1384132" cy="4949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3E1BBD-7192-7346-06FD-462641F8652F}"/>
              </a:ext>
            </a:extLst>
          </p:cNvPr>
          <p:cNvSpPr txBox="1"/>
          <p:nvPr/>
        </p:nvSpPr>
        <p:spPr>
          <a:xfrm>
            <a:off x="6473172" y="1461520"/>
            <a:ext cx="4023062" cy="46310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9808">
              <a:spcAft>
                <a:spcPts val="492"/>
              </a:spcAft>
            </a:pPr>
            <a:br>
              <a:rPr lang="en-US" sz="902" b="1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</a:br>
            <a:r>
              <a:rPr lang="en-US" sz="902" b="1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The </a:t>
            </a:r>
            <a:r>
              <a:rPr lang="en-US" sz="902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Nemenyi</a:t>
            </a: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test is performed to analyze the critical differences in average ranks among the algorithms. </a:t>
            </a:r>
            <a:endParaRPr lang="en-US" sz="1476" kern="120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defTabSz="749808">
              <a:spcAft>
                <a:spcPts val="492"/>
              </a:spcAft>
            </a:pP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The </a:t>
            </a:r>
            <a:r>
              <a:rPr lang="en-US" sz="902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Nemenyi</a:t>
            </a: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test revealed a critical difference of 1.048, indicating significant differences in performance between the algorithms.</a:t>
            </a:r>
            <a:endParaRPr lang="en-US" sz="1476" kern="1200">
              <a:solidFill>
                <a:schemeClr val="tx1"/>
              </a:solidFill>
              <a:latin typeface="Calibri" panose="020F0502020204030204"/>
              <a:ea typeface="+mn-ea"/>
              <a:cs typeface="Calibri"/>
            </a:endParaRPr>
          </a:p>
          <a:p>
            <a:pPr defTabSz="749808">
              <a:spcAft>
                <a:spcPts val="492"/>
              </a:spcAft>
            </a:pPr>
            <a:r>
              <a:rPr lang="en-US" sz="902" b="1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Average Rank Differences:</a:t>
            </a:r>
          </a:p>
          <a:p>
            <a:pPr defTabSz="749808">
              <a:spcAft>
                <a:spcPts val="492"/>
              </a:spcAft>
            </a:pP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Gaussian Naive Bayes (NB) vs Decision Tree (DT): 0.200</a:t>
            </a:r>
          </a:p>
          <a:p>
            <a:pPr defTabSz="749808">
              <a:spcAft>
                <a:spcPts val="492"/>
              </a:spcAft>
            </a:pP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Decision Tree (DT) vs K-Nearest Neighbors (NN): 0.400</a:t>
            </a:r>
          </a:p>
          <a:p>
            <a:pPr defTabSz="749808">
              <a:spcAft>
                <a:spcPts val="492"/>
              </a:spcAft>
            </a:pP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K-Nearest Neighbors (NN) vs Gaussian Naive Bayes (NB): 0.200 </a:t>
            </a:r>
            <a:endParaRPr lang="en-US" sz="1476" kern="1200">
              <a:solidFill>
                <a:schemeClr val="tx1"/>
              </a:solidFill>
              <a:latin typeface="Calibri" panose="020F0502020204030204"/>
              <a:ea typeface="+mn-ea"/>
              <a:cs typeface="Calibri"/>
            </a:endParaRPr>
          </a:p>
          <a:p>
            <a:pPr defTabSz="749808">
              <a:spcAft>
                <a:spcPts val="492"/>
              </a:spcAft>
            </a:pPr>
            <a:r>
              <a:rPr lang="en-US" sz="902" b="1" kern="1200">
                <a:solidFill>
                  <a:srgbClr val="00B050"/>
                </a:solidFill>
                <a:latin typeface="Consolas"/>
                <a:ea typeface="+mn-ea"/>
                <a:cs typeface="+mn-cs"/>
              </a:rPr>
              <a:t>Conclusion:</a:t>
            </a:r>
            <a:b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</a:b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Based on the average rank differences, the test results show that there is a significant difference between Gaussian Naive Bayes and Decision Tree (0.200), Decision Tree and K-Nearest Neighbors (0.400), and K-Nearest Neighbors and Gaussian Naive Bayes (0.200). </a:t>
            </a:r>
            <a:endParaRPr lang="en-US" sz="1476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49808">
              <a:spcAft>
                <a:spcPts val="492"/>
              </a:spcAft>
            </a:pP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These differences suggest that the algorithms perform differently and should not be considered equivalent in terms of their performance.</a:t>
            </a:r>
            <a:b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</a:b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The critical difference of 1.048 provides a threshold for determining statistically significant differences between algorithms. </a:t>
            </a:r>
          </a:p>
          <a:p>
            <a:pPr defTabSz="749808">
              <a:spcAft>
                <a:spcPts val="492"/>
              </a:spcAft>
            </a:pP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Any average rank difference above this value indicates a significant difference in performance.</a:t>
            </a:r>
            <a:b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</a:b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These findings highlight the importance of conducting post-hoc analysis using the </a:t>
            </a:r>
            <a:r>
              <a:rPr lang="en-US" sz="902" kern="1200" err="1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Nemenyi</a:t>
            </a:r>
            <a:r>
              <a:rPr lang="en-US" sz="902" kern="1200">
                <a:solidFill>
                  <a:schemeClr val="tx1"/>
                </a:solidFill>
                <a:latin typeface="Consolas"/>
                <a:ea typeface="+mn-ea"/>
                <a:cs typeface="+mn-cs"/>
              </a:rPr>
              <a:t> test to identify significant differences and make informed decisions when comparing the algorithms.</a:t>
            </a:r>
            <a:endParaRPr lang="en-US" sz="1100">
              <a:latin typeface="Consola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AB848-1B64-6B99-0343-D64008CFD546}"/>
              </a:ext>
            </a:extLst>
          </p:cNvPr>
          <p:cNvSpPr txBox="1"/>
          <p:nvPr/>
        </p:nvSpPr>
        <p:spPr>
          <a:xfrm>
            <a:off x="4593032" y="1526502"/>
            <a:ext cx="143015" cy="224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42387">
              <a:spcAft>
                <a:spcPts val="492"/>
              </a:spcAft>
            </a:pPr>
            <a:r>
              <a:rPr lang="en-US" sz="86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2</a:t>
            </a:r>
            <a:endParaRPr lang="en-US" sz="105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4D37C-9B8D-D23E-3AF0-AEB9AB0DD9D7}"/>
              </a:ext>
            </a:extLst>
          </p:cNvPr>
          <p:cNvSpPr txBox="1"/>
          <p:nvPr/>
        </p:nvSpPr>
        <p:spPr>
          <a:xfrm>
            <a:off x="1424242" y="2739968"/>
            <a:ext cx="49357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Calibri"/>
              </a:rPr>
              <a:t>Figure. Critical Difference diagram for the pairwise </a:t>
            </a:r>
            <a:r>
              <a:rPr lang="en-US" sz="1400" dirty="0" err="1">
                <a:cs typeface="Calibri"/>
              </a:rPr>
              <a:t>Nemeyi</a:t>
            </a:r>
            <a:r>
              <a:rPr lang="en-US" sz="1400" dirty="0">
                <a:cs typeface="Calibri"/>
              </a:rPr>
              <a:t> Test</a:t>
            </a:r>
          </a:p>
        </p:txBody>
      </p:sp>
    </p:spTree>
    <p:extLst>
      <p:ext uri="{BB962C8B-B14F-4D97-AF65-F5344CB8AC3E}">
        <p14:creationId xmlns:p14="http://schemas.microsoft.com/office/powerpoint/2010/main" val="351793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251</cp:revision>
  <dcterms:created xsi:type="dcterms:W3CDTF">2023-06-17T19:47:23Z</dcterms:created>
  <dcterms:modified xsi:type="dcterms:W3CDTF">2023-06-17T20:48:42Z</dcterms:modified>
</cp:coreProperties>
</file>