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Quattrocento Sans"/>
      <p:regular r:id="rId12"/>
      <p:bold r:id="rId13"/>
      <p:italic r:id="rId14"/>
      <p:boldItalic r:id="rId15"/>
    </p:embeddedFont>
    <p:embeddedFont>
      <p:font typeface="Arial Black"/>
      <p:regular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Cy9rvKmmbZ/vOtxRl9CTKr7B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8xmhObssMJ1oSEGYh2WUjirNRGcIXtzx/view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686756" y="587101"/>
            <a:ext cx="914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endParaRPr sz="6000">
              <a:solidFill>
                <a:srgbClr val="F59F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09991" y="940457"/>
            <a:ext cx="1297500" cy="1136400"/>
          </a:xfrm>
          <a:prstGeom prst="diamond">
            <a:avLst/>
          </a:prstGeom>
          <a:noFill/>
          <a:ln cap="flat" cmpd="sng" w="12700">
            <a:solidFill>
              <a:srgbClr val="11AEC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77569" y="292812"/>
            <a:ext cx="1762200" cy="1543500"/>
          </a:xfrm>
          <a:prstGeom prst="diamond">
            <a:avLst/>
          </a:prstGeom>
          <a:noFill/>
          <a:ln cap="flat" cmpd="sng" w="12700">
            <a:solidFill>
              <a:srgbClr val="F59F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938621" y="4760051"/>
            <a:ext cx="45543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SHUBHAM BANSAL(Team Member)</a:t>
            </a:r>
            <a:endParaRPr b="0" i="0" sz="1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(Arya College of Engineering &amp; I.T.</a:t>
            </a:r>
            <a:endParaRPr b="0" i="0" sz="1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Jaipur)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534993" y="1588145"/>
            <a:ext cx="25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PRESENTED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99117" y="4984189"/>
            <a:ext cx="6094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MANSI NIGAM( Team Leader)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(Ajay Kumar Garg Engineering College,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Ghaziabad)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756" y="2716558"/>
            <a:ext cx="2194324" cy="218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4922" y="2716558"/>
            <a:ext cx="2194322" cy="218075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3932808" y="2076857"/>
            <a:ext cx="4137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TEAM CONCUR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b="0" i="0" lang="en-US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grpSp>
        <p:nvGrpSpPr>
          <p:cNvPr descr="Icons of bar chart and line graph." id="106" name="Google Shape;106;p2"/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</p:grpSpPr>
        <p:sp>
          <p:nvSpPr>
            <p:cNvPr id="107" name="Google Shape;107;p2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 of check box. " id="109" name="Google Shape;109;p2"/>
          <p:cNvSpPr/>
          <p:nvPr/>
        </p:nvSpPr>
        <p:spPr>
          <a:xfrm>
            <a:off x="7129621" y="1811496"/>
            <a:ext cx="345758" cy="345758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Icon of graph. " id="110" name="Google Shape;110;p2"/>
          <p:cNvSpPr/>
          <p:nvPr/>
        </p:nvSpPr>
        <p:spPr>
          <a:xfrm>
            <a:off x="7877961" y="3531386"/>
            <a:ext cx="347679" cy="347679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human being and gear. " id="111" name="Google Shape;111;p2"/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</p:grpSpPr>
        <p:sp>
          <p:nvSpPr>
            <p:cNvPr id="112" name="Google Shape;112;p2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gears. " id="114" name="Google Shape;114;p2"/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</p:grpSpPr>
        <p:sp>
          <p:nvSpPr>
            <p:cNvPr id="115" name="Google Shape;115;p2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 of box and whisker chart. " id="117" name="Google Shape;117;p2"/>
          <p:cNvSpPr/>
          <p:nvPr/>
        </p:nvSpPr>
        <p:spPr>
          <a:xfrm>
            <a:off x="3967321" y="3532346"/>
            <a:ext cx="345758" cy="345758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61394" y="1283516"/>
            <a:ext cx="30284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570450" y="2157251"/>
            <a:ext cx="111069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person has to fix their goals and work them as their in which time plays a vital role.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our game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oncur Paths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to help the player with the concept of time management by choosing the shortest path for reaching the destination in the given 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is suitable for the students of all grades as it comes with different levels of difficulty from easy to hard.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26" name="Google Shape;126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28" name="Google Shape;128;p3"/>
          <p:cNvSpPr txBox="1"/>
          <p:nvPr/>
        </p:nvSpPr>
        <p:spPr>
          <a:xfrm>
            <a:off x="461394" y="1283516"/>
            <a:ext cx="30284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MECHANICS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61400" y="2013350"/>
            <a:ext cx="80565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 paths is a single player game 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board has a 2D array of paths. The player is  represented by blue circle is provided with some points at the beginning of the game.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very first index player will start the game and on any random  index there will be the destination represented by red circle.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possible steps with the value  on it will be highlighted on every step. The player has to choose the shortest path in order to reach the destination.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player can choose any path and the statistics like, total time, points collected by player on reaching the destination and time taken to cover the path, will be shown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taken by the player is less than given time, then that level will be completed and 20% points of the total points collected will be awarded to the player.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28600" y="148555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379" y="2152150"/>
            <a:ext cx="3200925" cy="3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5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8" name="Google Shape;138;p5"/>
          <p:cNvSpPr txBox="1"/>
          <p:nvPr/>
        </p:nvSpPr>
        <p:spPr>
          <a:xfrm>
            <a:off x="228600" y="190500"/>
            <a:ext cx="117348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40" name="Google Shape;140;p5"/>
          <p:cNvSpPr/>
          <p:nvPr/>
        </p:nvSpPr>
        <p:spPr>
          <a:xfrm>
            <a:off x="1831182" y="4618854"/>
            <a:ext cx="1371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Objectives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989218" y="3599454"/>
            <a:ext cx="1371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Schedules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8989218" y="1778472"/>
            <a:ext cx="1371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Tasks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8989218" y="5420435"/>
            <a:ext cx="1371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Resources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378900" y="1887500"/>
            <a:ext cx="1248600" cy="1093800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0C7E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Palayer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5"/>
          <p:cNvCxnSpPr>
            <a:stCxn id="144" idx="6"/>
          </p:cNvCxnSpPr>
          <p:nvPr/>
        </p:nvCxnSpPr>
        <p:spPr>
          <a:xfrm>
            <a:off x="1627500" y="2434400"/>
            <a:ext cx="157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5"/>
          <p:cNvCxnSpPr/>
          <p:nvPr/>
        </p:nvCxnSpPr>
        <p:spPr>
          <a:xfrm flipH="1" rot="10800000">
            <a:off x="5283904" y="2336661"/>
            <a:ext cx="17004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5"/>
          <p:cNvSpPr txBox="1"/>
          <p:nvPr/>
        </p:nvSpPr>
        <p:spPr>
          <a:xfrm>
            <a:off x="1988301" y="2598098"/>
            <a:ext cx="7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5376493" y="1329046"/>
            <a:ext cx="1473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MINIMUM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0359550" y="1878283"/>
            <a:ext cx="1116600" cy="1102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A404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5"/>
          <p:cNvCxnSpPr>
            <a:stCxn id="151" idx="3"/>
            <a:endCxn id="149" idx="2"/>
          </p:cNvCxnSpPr>
          <p:nvPr/>
        </p:nvCxnSpPr>
        <p:spPr>
          <a:xfrm flipH="1" rot="10800000">
            <a:off x="8884150" y="2429533"/>
            <a:ext cx="1475400" cy="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5"/>
          <p:cNvSpPr txBox="1"/>
          <p:nvPr/>
        </p:nvSpPr>
        <p:spPr>
          <a:xfrm>
            <a:off x="8884015" y="695825"/>
            <a:ext cx="18396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ON CHOOSING THE MINIMUM NUMBER TO REACH DESTINATION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142" y="1510155"/>
            <a:ext cx="2019948" cy="187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801" y="1477168"/>
            <a:ext cx="1915223" cy="1945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 title="Sample Vide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5182" y="3574962"/>
            <a:ext cx="4174183" cy="313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8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62" name="Google Shape;162;p8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descr="Icon of magnifying glass representing search. " id="164" name="Google Shape;164;p8"/>
          <p:cNvSpPr/>
          <p:nvPr/>
        </p:nvSpPr>
        <p:spPr>
          <a:xfrm>
            <a:off x="845745" y="1368977"/>
            <a:ext cx="287338" cy="285750"/>
          </a:xfrm>
          <a:custGeom>
            <a:rect b="b" l="l" r="r" t="t"/>
            <a:pathLst>
              <a:path extrusionOk="0" h="901" w="902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paper and pen. " id="165" name="Google Shape;165;p8"/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</p:grpSpPr>
        <p:sp>
          <p:nvSpPr>
            <p:cNvPr id="166" name="Google Shape;166;p8"/>
            <p:cNvSpPr/>
            <p:nvPr/>
          </p:nvSpPr>
          <p:spPr>
            <a:xfrm>
              <a:off x="7018338" y="4656138"/>
              <a:ext cx="230188" cy="285750"/>
            </a:xfrm>
            <a:custGeom>
              <a:rect b="b" l="l" r="r" t="t"/>
              <a:pathLst>
                <a:path extrusionOk="0" h="903" w="72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239000" y="4722813"/>
              <a:ext cx="66675" cy="128588"/>
            </a:xfrm>
            <a:custGeom>
              <a:rect b="b" l="l" r="r" t="t"/>
              <a:pathLst>
                <a:path extrusionOk="0" h="407" w="210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258050" y="4913313"/>
              <a:ext cx="47625" cy="28575"/>
            </a:xfrm>
            <a:custGeom>
              <a:rect b="b" l="l" r="r" t="t"/>
              <a:pathLst>
                <a:path extrusionOk="0" h="90" w="151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258050" y="4837113"/>
              <a:ext cx="47625" cy="666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computer monitor. " id="170" name="Google Shape;170;p8"/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</p:grpSpPr>
        <p:sp>
          <p:nvSpPr>
            <p:cNvPr id="171" name="Google Shape;171;p8"/>
            <p:cNvSpPr/>
            <p:nvPr/>
          </p:nvSpPr>
          <p:spPr>
            <a:xfrm>
              <a:off x="879475" y="817563"/>
              <a:ext cx="287338" cy="171450"/>
            </a:xfrm>
            <a:custGeom>
              <a:rect b="b" l="l" r="r" t="t"/>
              <a:pathLst>
                <a:path extrusionOk="0" h="544" w="90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79475" y="1000125"/>
              <a:ext cx="287338" cy="76200"/>
            </a:xfrm>
            <a:custGeom>
              <a:rect b="b" l="l" r="r" t="t"/>
              <a:pathLst>
                <a:path extrusionOk="0" h="241" w="904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computer monitors." id="173" name="Google Shape;173;p8"/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</p:grpSpPr>
        <p:sp>
          <p:nvSpPr>
            <p:cNvPr id="174" name="Google Shape;174;p8"/>
            <p:cNvSpPr/>
            <p:nvPr/>
          </p:nvSpPr>
          <p:spPr>
            <a:xfrm>
              <a:off x="381000" y="5224463"/>
              <a:ext cx="134938" cy="38100"/>
            </a:xfrm>
            <a:custGeom>
              <a:rect b="b" l="l" r="r" t="t"/>
              <a:pathLst>
                <a:path extrusionOk="0" h="120" w="423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90525" y="5129213"/>
              <a:ext cx="115888" cy="85725"/>
            </a:xfrm>
            <a:custGeom>
              <a:rect b="b" l="l" r="r" t="t"/>
              <a:pathLst>
                <a:path extrusionOk="0" h="271" w="362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57200" y="5349875"/>
              <a:ext cx="134938" cy="38100"/>
            </a:xfrm>
            <a:custGeom>
              <a:rect b="b" l="l" r="r" t="t"/>
              <a:pathLst>
                <a:path extrusionOk="0" h="121" w="423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68313" y="5253038"/>
              <a:ext cx="114300" cy="87313"/>
            </a:xfrm>
            <a:custGeom>
              <a:rect b="b" l="l" r="r" t="t"/>
              <a:pathLst>
                <a:path extrusionOk="0" h="273" w="362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4325" y="5253038"/>
              <a:ext cx="115888" cy="87313"/>
            </a:xfrm>
            <a:custGeom>
              <a:rect b="b" l="l" r="r" t="t"/>
              <a:pathLst>
                <a:path extrusionOk="0" h="273" w="36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04800" y="5349875"/>
              <a:ext cx="134938" cy="38100"/>
            </a:xfrm>
            <a:custGeom>
              <a:rect b="b" l="l" r="r" t="t"/>
              <a:pathLst>
                <a:path extrusionOk="0" h="121" w="423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four squares." id="180" name="Google Shape;180;p8"/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</p:grpSpPr>
        <p:sp>
          <p:nvSpPr>
            <p:cNvPr id="181" name="Google Shape;181;p8"/>
            <p:cNvSpPr/>
            <p:nvPr/>
          </p:nvSpPr>
          <p:spPr>
            <a:xfrm>
              <a:off x="4900613" y="3937000"/>
              <a:ext cx="133350" cy="38100"/>
            </a:xfrm>
            <a:custGeom>
              <a:rect b="b" l="l" r="r" t="t"/>
              <a:pathLst>
                <a:path extrusionOk="0" h="120" w="4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900613" y="3984625"/>
              <a:ext cx="133350" cy="85725"/>
            </a:xfrm>
            <a:custGeom>
              <a:rect b="b" l="l" r="r" t="t"/>
              <a:pathLst>
                <a:path extrusionOk="0" h="270" w="421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5053013" y="3937000"/>
              <a:ext cx="134938" cy="38100"/>
            </a:xfrm>
            <a:custGeom>
              <a:rect b="b" l="l" r="r" t="t"/>
              <a:pathLst>
                <a:path extrusionOk="0" h="120" w="4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053013" y="3984625"/>
              <a:ext cx="134938" cy="85725"/>
            </a:xfrm>
            <a:custGeom>
              <a:rect b="b" l="l" r="r" t="t"/>
              <a:pathLst>
                <a:path extrusionOk="0" h="270" w="421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900613" y="4137025"/>
              <a:ext cx="133350" cy="85725"/>
            </a:xfrm>
            <a:custGeom>
              <a:rect b="b" l="l" r="r" t="t"/>
              <a:pathLst>
                <a:path extrusionOk="0" h="270" w="421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4900613" y="4089400"/>
              <a:ext cx="133350" cy="38100"/>
            </a:xfrm>
            <a:custGeom>
              <a:rect b="b" l="l" r="r" t="t"/>
              <a:pathLst>
                <a:path extrusionOk="0" h="121" w="4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5053013" y="4137025"/>
              <a:ext cx="134938" cy="85725"/>
            </a:xfrm>
            <a:custGeom>
              <a:rect b="b" l="l" r="r" t="t"/>
              <a:pathLst>
                <a:path extrusionOk="0" h="270" w="421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053013" y="4089400"/>
              <a:ext cx="134938" cy="38100"/>
            </a:xfrm>
            <a:custGeom>
              <a:rect b="b" l="l" r="r" t="t"/>
              <a:pathLst>
                <a:path extrusionOk="0" h="121" w="4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mobile phone and speech bubble." id="189" name="Google Shape;189;p8"/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</p:grpSpPr>
        <p:sp>
          <p:nvSpPr>
            <p:cNvPr id="190" name="Google Shape;190;p8"/>
            <p:cNvSpPr/>
            <p:nvPr/>
          </p:nvSpPr>
          <p:spPr>
            <a:xfrm>
              <a:off x="6105525" y="1960563"/>
              <a:ext cx="96838" cy="47625"/>
            </a:xfrm>
            <a:custGeom>
              <a:rect b="b" l="l" r="r" t="t"/>
              <a:pathLst>
                <a:path extrusionOk="0" h="150" w="303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105525" y="2151063"/>
              <a:ext cx="142875" cy="47625"/>
            </a:xfrm>
            <a:custGeom>
              <a:rect b="b" l="l" r="r" t="t"/>
              <a:pathLst>
                <a:path extrusionOk="0" h="150" w="451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105525" y="2017713"/>
              <a:ext cx="142875" cy="123825"/>
            </a:xfrm>
            <a:custGeom>
              <a:rect b="b" l="l" r="r" t="t"/>
              <a:pathLst>
                <a:path extrusionOk="0" h="390" w="451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210300" y="1922463"/>
              <a:ext cx="173038" cy="127000"/>
            </a:xfrm>
            <a:custGeom>
              <a:rect b="b" l="l" r="r" t="t"/>
              <a:pathLst>
                <a:path extrusionOk="0" h="400" w="542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paper. " id="194" name="Google Shape;194;p8"/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</p:grpSpPr>
        <p:sp>
          <p:nvSpPr>
            <p:cNvPr id="195" name="Google Shape;195;p8"/>
            <p:cNvSpPr/>
            <p:nvPr/>
          </p:nvSpPr>
          <p:spPr>
            <a:xfrm>
              <a:off x="5026025" y="996950"/>
              <a:ext cx="30163" cy="285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064125" y="930275"/>
              <a:ext cx="28575" cy="9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4987925" y="977900"/>
              <a:ext cx="28575" cy="47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926013" y="796925"/>
              <a:ext cx="220663" cy="285750"/>
            </a:xfrm>
            <a:custGeom>
              <a:rect b="b" l="l" r="r" t="t"/>
              <a:pathLst>
                <a:path extrusionOk="0" h="722" w="553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symbol representing email." id="199" name="Google Shape;199;p8"/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</p:grpSpPr>
        <p:sp>
          <p:nvSpPr>
            <p:cNvPr id="200" name="Google Shape;200;p8"/>
            <p:cNvSpPr/>
            <p:nvPr/>
          </p:nvSpPr>
          <p:spPr>
            <a:xfrm>
              <a:off x="11033125" y="776288"/>
              <a:ext cx="277812" cy="276225"/>
            </a:xfrm>
            <a:custGeom>
              <a:rect b="b" l="l" r="r" t="t"/>
              <a:pathLst>
                <a:path extrusionOk="0" h="698" w="697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1109325" y="885825"/>
              <a:ext cx="123825" cy="71438"/>
            </a:xfrm>
            <a:custGeom>
              <a:rect b="b" l="l" r="r" t="t"/>
              <a:pathLst>
                <a:path extrusionOk="0" h="180" w="312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11250613" y="993775"/>
              <a:ext cx="63500" cy="63500"/>
            </a:xfrm>
            <a:custGeom>
              <a:rect b="b" l="l" r="r" t="t"/>
              <a:pathLst>
                <a:path extrusionOk="0" h="159" w="161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1028363" y="993775"/>
              <a:ext cx="63500" cy="63500"/>
            </a:xfrm>
            <a:custGeom>
              <a:rect b="b" l="l" r="r" t="t"/>
              <a:pathLst>
                <a:path extrusionOk="0" h="159" w="160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1250613" y="771525"/>
              <a:ext cx="63500" cy="63500"/>
            </a:xfrm>
            <a:custGeom>
              <a:rect b="b" l="l" r="r" t="t"/>
              <a:pathLst>
                <a:path extrusionOk="0" h="160" w="161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1028363" y="771525"/>
              <a:ext cx="63500" cy="63500"/>
            </a:xfrm>
            <a:custGeom>
              <a:rect b="b" l="l" r="r" t="t"/>
              <a:pathLst>
                <a:path extrusionOk="0" h="160" w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boxes. " id="206" name="Google Shape;206;p8"/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</p:grpSpPr>
        <p:sp>
          <p:nvSpPr>
            <p:cNvPr id="207" name="Google Shape;207;p8"/>
            <p:cNvSpPr/>
            <p:nvPr/>
          </p:nvSpPr>
          <p:spPr>
            <a:xfrm>
              <a:off x="5564188" y="3068638"/>
              <a:ext cx="119063" cy="38100"/>
            </a:xfrm>
            <a:custGeom>
              <a:rect b="b" l="l" r="r" t="t"/>
              <a:pathLst>
                <a:path extrusionOk="0" h="120" w="375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629275" y="3097213"/>
              <a:ext cx="57150" cy="93663"/>
            </a:xfrm>
            <a:custGeom>
              <a:rect b="b" l="l" r="r" t="t"/>
              <a:pathLst>
                <a:path extrusionOk="0" h="295" w="181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5562600" y="3097213"/>
              <a:ext cx="57150" cy="93663"/>
            </a:xfrm>
            <a:custGeom>
              <a:rect b="b" l="l" r="r" t="t"/>
              <a:pathLst>
                <a:path extrusionOk="0" h="295" w="181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5705475" y="3217863"/>
              <a:ext cx="47625" cy="77788"/>
            </a:xfrm>
            <a:custGeom>
              <a:rect b="b" l="l" r="r" t="t"/>
              <a:pathLst>
                <a:path extrusionOk="0" h="249" w="150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656263" y="3192463"/>
              <a:ext cx="88900" cy="38100"/>
            </a:xfrm>
            <a:custGeom>
              <a:rect b="b" l="l" r="r" t="t"/>
              <a:pathLst>
                <a:path extrusionOk="0" h="120" w="281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5648325" y="3217863"/>
              <a:ext cx="47625" cy="77788"/>
            </a:xfrm>
            <a:custGeom>
              <a:rect b="b" l="l" r="r" t="t"/>
              <a:pathLst>
                <a:path extrusionOk="0" h="249" w="151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475288" y="3201988"/>
              <a:ext cx="144463" cy="47625"/>
            </a:xfrm>
            <a:custGeom>
              <a:rect b="b" l="l" r="r" t="t"/>
              <a:pathLst>
                <a:path extrusionOk="0" h="151" w="452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5465763" y="3230563"/>
              <a:ext cx="76200" cy="123825"/>
            </a:xfrm>
            <a:custGeom>
              <a:rect b="b" l="l" r="r" t="t"/>
              <a:pathLst>
                <a:path extrusionOk="0" h="386" w="240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553075" y="3230563"/>
              <a:ext cx="76200" cy="123825"/>
            </a:xfrm>
            <a:custGeom>
              <a:rect b="b" l="l" r="r" t="t"/>
              <a:pathLst>
                <a:path extrusionOk="0" h="386" w="241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human being and speech bubble. " id="216" name="Google Shape;216;p8"/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</p:grpSpPr>
        <p:sp>
          <p:nvSpPr>
            <p:cNvPr id="217" name="Google Shape;217;p8"/>
            <p:cNvSpPr/>
            <p:nvPr/>
          </p:nvSpPr>
          <p:spPr>
            <a:xfrm>
              <a:off x="3290851" y="779462"/>
              <a:ext cx="165100" cy="196850"/>
            </a:xfrm>
            <a:custGeom>
              <a:rect b="b" l="l" r="r" t="t"/>
              <a:pathLst>
                <a:path extrusionOk="0" h="493" w="416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71788" y="863600"/>
              <a:ext cx="190500" cy="201613"/>
            </a:xfrm>
            <a:custGeom>
              <a:rect b="b" l="l" r="r" t="t"/>
              <a:pathLst>
                <a:path extrusionOk="0" h="507" w="480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19" name="Google Shape;219;p8"/>
          <p:cNvSpPr txBox="1"/>
          <p:nvPr/>
        </p:nvSpPr>
        <p:spPr>
          <a:xfrm>
            <a:off x="399900" y="990599"/>
            <a:ext cx="113922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is built by keeping the concept of time management in mind.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Reaching to goal within time to go on next level will excite the player.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 of choosing the minimum path will let the player learn to choose the best thing in the given 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399900" y="2716050"/>
            <a:ext cx="113922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 of the game can be more complex: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adding more paths,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substituting digits with more complex numbers,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moving one step any type of algorithms can be used to move 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can be made to choose the goal index,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boards can be made,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board can have more complex paths,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 and in- app purchases can be added in order to make player earn points for playing the game.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0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227" name="Google Shape;227;p10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9" name="Google Shape;229;p10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n-US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2021-01-22T18:45:09Z</dcterms:created>
  <dc:creator>Mansi Nigam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