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5" r:id="rId6"/>
    <p:sldId id="261" r:id="rId7"/>
    <p:sldId id="284" r:id="rId8"/>
    <p:sldId id="281" r:id="rId9"/>
    <p:sldId id="282" r:id="rId10"/>
    <p:sldId id="272" r:id="rId11"/>
    <p:sldId id="271" r:id="rId12"/>
    <p:sldId id="269" r:id="rId13"/>
    <p:sldId id="266" r:id="rId14"/>
    <p:sldId id="274" r:id="rId15"/>
    <p:sldId id="279" r:id="rId16"/>
    <p:sldId id="278" r:id="rId17"/>
    <p:sldId id="275" r:id="rId18"/>
    <p:sldId id="277"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6327"/>
  </p:normalViewPr>
  <p:slideViewPr>
    <p:cSldViewPr snapToGrid="0">
      <p:cViewPr varScale="1">
        <p:scale>
          <a:sx n="123" d="100"/>
          <a:sy n="123" d="100"/>
        </p:scale>
        <p:origin x="60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7BC9E-2BAF-A148-AF86-36EAFD330CBF}"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C8E3D-0483-2045-9620-B0AA6CC7A388}" type="slidenum">
              <a:rPr lang="en-US" smtClean="0"/>
              <a:t>‹#›</a:t>
            </a:fld>
            <a:endParaRPr lang="en-US"/>
          </a:p>
        </p:txBody>
      </p:sp>
    </p:spTree>
    <p:extLst>
      <p:ext uri="{BB962C8B-B14F-4D97-AF65-F5344CB8AC3E}">
        <p14:creationId xmlns:p14="http://schemas.microsoft.com/office/powerpoint/2010/main" val="3181591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a:t>
            </a:fld>
            <a:endParaRPr lang="en-US"/>
          </a:p>
        </p:txBody>
      </p:sp>
    </p:spTree>
    <p:extLst>
      <p:ext uri="{BB962C8B-B14F-4D97-AF65-F5344CB8AC3E}">
        <p14:creationId xmlns:p14="http://schemas.microsoft.com/office/powerpoint/2010/main" val="21571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10</a:t>
            </a:fld>
            <a:endParaRPr lang="en-US"/>
          </a:p>
        </p:txBody>
      </p:sp>
    </p:spTree>
    <p:extLst>
      <p:ext uri="{BB962C8B-B14F-4D97-AF65-F5344CB8AC3E}">
        <p14:creationId xmlns:p14="http://schemas.microsoft.com/office/powerpoint/2010/main" val="2474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11</a:t>
            </a:fld>
            <a:endParaRPr lang="en-US"/>
          </a:p>
        </p:txBody>
      </p:sp>
    </p:spTree>
    <p:extLst>
      <p:ext uri="{BB962C8B-B14F-4D97-AF65-F5344CB8AC3E}">
        <p14:creationId xmlns:p14="http://schemas.microsoft.com/office/powerpoint/2010/main" val="2330555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12</a:t>
            </a:fld>
            <a:endParaRPr lang="en-US"/>
          </a:p>
        </p:txBody>
      </p:sp>
    </p:spTree>
    <p:extLst>
      <p:ext uri="{BB962C8B-B14F-4D97-AF65-F5344CB8AC3E}">
        <p14:creationId xmlns:p14="http://schemas.microsoft.com/office/powerpoint/2010/main" val="221682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13</a:t>
            </a:fld>
            <a:endParaRPr lang="en-US"/>
          </a:p>
        </p:txBody>
      </p:sp>
    </p:spTree>
    <p:extLst>
      <p:ext uri="{BB962C8B-B14F-4D97-AF65-F5344CB8AC3E}">
        <p14:creationId xmlns:p14="http://schemas.microsoft.com/office/powerpoint/2010/main" val="191001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14</a:t>
            </a:fld>
            <a:endParaRPr lang="en-US"/>
          </a:p>
        </p:txBody>
      </p:sp>
    </p:spTree>
    <p:extLst>
      <p:ext uri="{BB962C8B-B14F-4D97-AF65-F5344CB8AC3E}">
        <p14:creationId xmlns:p14="http://schemas.microsoft.com/office/powerpoint/2010/main" val="3892804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15</a:t>
            </a:fld>
            <a:endParaRPr lang="en-US"/>
          </a:p>
        </p:txBody>
      </p:sp>
    </p:spTree>
    <p:extLst>
      <p:ext uri="{BB962C8B-B14F-4D97-AF65-F5344CB8AC3E}">
        <p14:creationId xmlns:p14="http://schemas.microsoft.com/office/powerpoint/2010/main" val="288371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16</a:t>
            </a:fld>
            <a:endParaRPr lang="en-US"/>
          </a:p>
        </p:txBody>
      </p:sp>
    </p:spTree>
    <p:extLst>
      <p:ext uri="{BB962C8B-B14F-4D97-AF65-F5344CB8AC3E}">
        <p14:creationId xmlns:p14="http://schemas.microsoft.com/office/powerpoint/2010/main" val="2856592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17</a:t>
            </a:fld>
            <a:endParaRPr lang="en-US"/>
          </a:p>
        </p:txBody>
      </p:sp>
    </p:spTree>
    <p:extLst>
      <p:ext uri="{BB962C8B-B14F-4D97-AF65-F5344CB8AC3E}">
        <p14:creationId xmlns:p14="http://schemas.microsoft.com/office/powerpoint/2010/main" val="208834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34AC8E3D-0483-2045-9620-B0AA6CC7A388}" type="slidenum">
              <a:rPr lang="en-US" smtClean="0"/>
              <a:t>18</a:t>
            </a:fld>
            <a:endParaRPr lang="en-US"/>
          </a:p>
        </p:txBody>
      </p:sp>
    </p:spTree>
    <p:extLst>
      <p:ext uri="{BB962C8B-B14F-4D97-AF65-F5344CB8AC3E}">
        <p14:creationId xmlns:p14="http://schemas.microsoft.com/office/powerpoint/2010/main" val="17648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19</a:t>
            </a:fld>
            <a:endParaRPr lang="en-US"/>
          </a:p>
        </p:txBody>
      </p:sp>
    </p:spTree>
    <p:extLst>
      <p:ext uri="{BB962C8B-B14F-4D97-AF65-F5344CB8AC3E}">
        <p14:creationId xmlns:p14="http://schemas.microsoft.com/office/powerpoint/2010/main" val="360847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I’ll present you portfolio of stocks suitable for Mr. Patrick &amp; Peter based on their profile by analyzing the historical stock data from NYSE (New York Stock Exchange).</a:t>
            </a:r>
          </a:p>
        </p:txBody>
      </p:sp>
      <p:sp>
        <p:nvSpPr>
          <p:cNvPr id="4" name="Slide Number Placeholder 3"/>
          <p:cNvSpPr>
            <a:spLocks noGrp="1"/>
          </p:cNvSpPr>
          <p:nvPr>
            <p:ph type="sldNum" sz="quarter" idx="5"/>
          </p:nvPr>
        </p:nvSpPr>
        <p:spPr/>
        <p:txBody>
          <a:bodyPr/>
          <a:lstStyle/>
          <a:p>
            <a:fld id="{34AC8E3D-0483-2045-9620-B0AA6CC7A388}" type="slidenum">
              <a:rPr lang="en-US" smtClean="0"/>
              <a:t>2</a:t>
            </a:fld>
            <a:endParaRPr lang="en-US"/>
          </a:p>
        </p:txBody>
      </p:sp>
    </p:spTree>
    <p:extLst>
      <p:ext uri="{BB962C8B-B14F-4D97-AF65-F5344CB8AC3E}">
        <p14:creationId xmlns:p14="http://schemas.microsoft.com/office/powerpoint/2010/main" val="344716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main objective is to create a portfolio of stocks that have the potential to meet the financial goals of the investors.</a:t>
            </a:r>
          </a:p>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3</a:t>
            </a:fld>
            <a:endParaRPr lang="en-US" dirty="0"/>
          </a:p>
        </p:txBody>
      </p:sp>
    </p:spTree>
    <p:extLst>
      <p:ext uri="{BB962C8B-B14F-4D97-AF65-F5344CB8AC3E}">
        <p14:creationId xmlns:p14="http://schemas.microsoft.com/office/powerpoint/2010/main" val="369204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4</a:t>
            </a:fld>
            <a:endParaRPr lang="en-US"/>
          </a:p>
        </p:txBody>
      </p:sp>
    </p:spTree>
    <p:extLst>
      <p:ext uri="{BB962C8B-B14F-4D97-AF65-F5344CB8AC3E}">
        <p14:creationId xmlns:p14="http://schemas.microsoft.com/office/powerpoint/2010/main" val="129258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requirements let’s review the investor profiles. </a:t>
            </a:r>
            <a:r>
              <a:rPr lang="en-US" dirty="0" err="1"/>
              <a:t>Mr.Patrick</a:t>
            </a:r>
            <a:r>
              <a:rPr lang="en-US" dirty="0"/>
              <a:t> wants to invest 500k on his post retirement and expecting doubling his capital with less risk within  5 years .</a:t>
            </a:r>
          </a:p>
          <a:p>
            <a:r>
              <a:rPr lang="en-US" dirty="0"/>
              <a:t>On the  Other hand </a:t>
            </a:r>
            <a:r>
              <a:rPr lang="en-US" dirty="0" err="1"/>
              <a:t>Mr.Peter</a:t>
            </a:r>
            <a:r>
              <a:rPr lang="en-US" dirty="0"/>
              <a:t> wants to invest 1 million from company’s cash in the most high margin stocks and he is a risk taker and expects high returns with in 5 years.</a:t>
            </a:r>
          </a:p>
        </p:txBody>
      </p:sp>
      <p:sp>
        <p:nvSpPr>
          <p:cNvPr id="4" name="Slide Number Placeholder 3"/>
          <p:cNvSpPr>
            <a:spLocks noGrp="1"/>
          </p:cNvSpPr>
          <p:nvPr>
            <p:ph type="sldNum" sz="quarter" idx="5"/>
          </p:nvPr>
        </p:nvSpPr>
        <p:spPr/>
        <p:txBody>
          <a:bodyPr/>
          <a:lstStyle/>
          <a:p>
            <a:fld id="{34AC8E3D-0483-2045-9620-B0AA6CC7A388}" type="slidenum">
              <a:rPr lang="en-US" smtClean="0"/>
              <a:t>5</a:t>
            </a:fld>
            <a:endParaRPr lang="en-US" dirty="0"/>
          </a:p>
        </p:txBody>
      </p:sp>
    </p:spTree>
    <p:extLst>
      <p:ext uri="{BB962C8B-B14F-4D97-AF65-F5344CB8AC3E}">
        <p14:creationId xmlns:p14="http://schemas.microsoft.com/office/powerpoint/2010/main" val="138090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6</a:t>
            </a:fld>
            <a:endParaRPr lang="en-US" dirty="0"/>
          </a:p>
        </p:txBody>
      </p:sp>
    </p:spTree>
    <p:extLst>
      <p:ext uri="{BB962C8B-B14F-4D97-AF65-F5344CB8AC3E}">
        <p14:creationId xmlns:p14="http://schemas.microsoft.com/office/powerpoint/2010/main" val="3488730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7</a:t>
            </a:fld>
            <a:endParaRPr lang="en-US" dirty="0"/>
          </a:p>
        </p:txBody>
      </p:sp>
    </p:spTree>
    <p:extLst>
      <p:ext uri="{BB962C8B-B14F-4D97-AF65-F5344CB8AC3E}">
        <p14:creationId xmlns:p14="http://schemas.microsoft.com/office/powerpoint/2010/main" val="126662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8</a:t>
            </a:fld>
            <a:endParaRPr lang="en-US" dirty="0"/>
          </a:p>
        </p:txBody>
      </p:sp>
    </p:spTree>
    <p:extLst>
      <p:ext uri="{BB962C8B-B14F-4D97-AF65-F5344CB8AC3E}">
        <p14:creationId xmlns:p14="http://schemas.microsoft.com/office/powerpoint/2010/main" val="1344833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C8E3D-0483-2045-9620-B0AA6CC7A388}" type="slidenum">
              <a:rPr lang="en-US" smtClean="0"/>
              <a:t>9</a:t>
            </a:fld>
            <a:endParaRPr lang="en-US" dirty="0"/>
          </a:p>
        </p:txBody>
      </p:sp>
    </p:spTree>
    <p:extLst>
      <p:ext uri="{BB962C8B-B14F-4D97-AF65-F5344CB8AC3E}">
        <p14:creationId xmlns:p14="http://schemas.microsoft.com/office/powerpoint/2010/main" val="331652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EFBF2B3-6D6A-460B-9788-D882A37E49D5}" type="datetimeFigureOut">
              <a:rPr lang="en-US" smtClean="0"/>
              <a:t>1/16/22</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33479DD-8E37-4091-BA61-E68B598F4064}"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51793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BF2B3-6D6A-460B-9788-D882A37E49D5}"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130230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CEFBF2B3-6D6A-460B-9788-D882A37E49D5}" type="datetimeFigureOut">
              <a:rPr lang="en-US" smtClean="0"/>
              <a:t>1/16/22</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33479DD-8E37-4091-BA61-E68B598F4064}"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1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BF2B3-6D6A-460B-9788-D882A37E49D5}" type="datetimeFigureOut">
              <a:rPr lang="en-US" smtClean="0"/>
              <a:t>1/16/22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428813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CEFBF2B3-6D6A-460B-9788-D882A37E49D5}" type="datetimeFigureOut">
              <a:rPr lang="en-US" smtClean="0"/>
              <a:t>1/16/22</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33479DD-8E37-4091-BA61-E68B598F4064}"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2554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BF2B3-6D6A-460B-9788-D882A37E49D5}" type="datetimeFigureOut">
              <a:rPr lang="en-US" smtClean="0"/>
              <a:t>1/16/22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128175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BF2B3-6D6A-460B-9788-D882A37E49D5}" type="datetimeFigureOut">
              <a:rPr lang="en-US" smtClean="0"/>
              <a:t>1/16/22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55063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BF2B3-6D6A-460B-9788-D882A37E49D5}" type="datetimeFigureOut">
              <a:rPr lang="en-US" smtClean="0"/>
              <a:t>1/16/22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32192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EFBF2B3-6D6A-460B-9788-D882A37E49D5}" type="datetimeFigureOut">
              <a:rPr lang="en-US" smtClean="0"/>
              <a:t>1/16/22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479DD-8E37-4091-BA61-E68B598F4064}" type="slidenum">
              <a:rPr lang="en-US" smtClean="0"/>
              <a:t>‹#›</a:t>
            </a:fld>
            <a:endParaRPr lang="en-US"/>
          </a:p>
        </p:txBody>
      </p:sp>
    </p:spTree>
    <p:extLst>
      <p:ext uri="{BB962C8B-B14F-4D97-AF65-F5344CB8AC3E}">
        <p14:creationId xmlns:p14="http://schemas.microsoft.com/office/powerpoint/2010/main" val="20677087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CEFBF2B3-6D6A-460B-9788-D882A37E49D5}" type="datetimeFigureOut">
              <a:rPr lang="en-US" smtClean="0"/>
              <a:t>1/16/22</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33479DD-8E37-4091-BA61-E68B598F4064}" type="slidenum">
              <a:rPr lang="en-US" smtClean="0"/>
              <a:t>‹#›</a:t>
            </a:fld>
            <a:endParaRPr lang="en-US"/>
          </a:p>
        </p:txBody>
      </p:sp>
    </p:spTree>
    <p:extLst>
      <p:ext uri="{BB962C8B-B14F-4D97-AF65-F5344CB8AC3E}">
        <p14:creationId xmlns:p14="http://schemas.microsoft.com/office/powerpoint/2010/main" val="263701077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CEFBF2B3-6D6A-460B-9788-D882A37E49D5}" type="datetimeFigureOut">
              <a:rPr lang="en-US" smtClean="0"/>
              <a:t>1/16/22</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33479DD-8E37-4091-BA61-E68B598F4064}" type="slidenum">
              <a:rPr lang="en-US" smtClean="0"/>
              <a:t>‹#›</a:t>
            </a:fld>
            <a:endParaRPr lang="en-US"/>
          </a:p>
        </p:txBody>
      </p:sp>
    </p:spTree>
    <p:extLst>
      <p:ext uri="{BB962C8B-B14F-4D97-AF65-F5344CB8AC3E}">
        <p14:creationId xmlns:p14="http://schemas.microsoft.com/office/powerpoint/2010/main" val="386314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CEFBF2B3-6D6A-460B-9788-D882A37E49D5}" type="datetimeFigureOut">
              <a:rPr lang="en-US" smtClean="0"/>
              <a:t>1/16/22</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33479DD-8E37-4091-BA61-E68B598F4064}"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117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5147" y="1133061"/>
            <a:ext cx="3450566" cy="4331196"/>
          </a:xfrm>
        </p:spPr>
        <p:txBody>
          <a:bodyPr>
            <a:normAutofit/>
          </a:bodyPr>
          <a:lstStyle/>
          <a:p>
            <a:r>
              <a:rPr lang="de-DE" sz="2800" dirty="0">
                <a:solidFill>
                  <a:srgbClr val="00B0F0"/>
                </a:solidFill>
                <a:latin typeface="Times New Roman" panose="02020603050405020304" pitchFamily="18" charset="0"/>
                <a:cs typeface="Times New Roman" panose="02020603050405020304" pitchFamily="18" charset="0"/>
              </a:rPr>
              <a:t>Finance And Risk Analysis</a:t>
            </a:r>
            <a:br>
              <a:rPr lang="de-DE" sz="2800" dirty="0">
                <a:solidFill>
                  <a:srgbClr val="00B0F0"/>
                </a:solidFill>
                <a:latin typeface="Times New Roman" panose="02020603050405020304" pitchFamily="18" charset="0"/>
                <a:cs typeface="Times New Roman" panose="02020603050405020304" pitchFamily="18" charset="0"/>
              </a:rPr>
            </a:br>
            <a:br>
              <a:rPr lang="de-DE" sz="2800" dirty="0">
                <a:solidFill>
                  <a:srgbClr val="00B0F0"/>
                </a:solidFill>
                <a:latin typeface="Times New Roman" panose="02020603050405020304" pitchFamily="18" charset="0"/>
                <a:cs typeface="Times New Roman" panose="02020603050405020304" pitchFamily="18" charset="0"/>
              </a:rPr>
            </a:br>
            <a:r>
              <a:rPr lang="de-DE" sz="2800" dirty="0">
                <a:solidFill>
                  <a:srgbClr val="00B0F0"/>
                </a:solidFill>
                <a:latin typeface="Times New Roman" panose="02020603050405020304" pitchFamily="18" charset="0"/>
                <a:cs typeface="Times New Roman" panose="02020603050405020304" pitchFamily="18" charset="0"/>
              </a:rPr>
              <a:t>Portfolio Summary</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20752" y="4830417"/>
            <a:ext cx="3793678" cy="477079"/>
          </a:xfrm>
        </p:spPr>
        <p:txBody>
          <a:bodyPr/>
          <a:lstStyle/>
          <a:p>
            <a:r>
              <a:rPr lang="de-DE" dirty="0">
                <a:solidFill>
                  <a:srgbClr val="00B0F0"/>
                </a:solidFill>
                <a:latin typeface="Times New Roman" panose="02020603050405020304" pitchFamily="18" charset="0"/>
                <a:cs typeface="Times New Roman" panose="02020603050405020304" pitchFamily="18" charset="0"/>
              </a:rPr>
              <a:t>Sruthi Thabati</a:t>
            </a:r>
          </a:p>
        </p:txBody>
      </p:sp>
    </p:spTree>
    <p:extLst>
      <p:ext uri="{BB962C8B-B14F-4D97-AF65-F5344CB8AC3E}">
        <p14:creationId xmlns:p14="http://schemas.microsoft.com/office/powerpoint/2010/main" val="280503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D7C26DF-010F-4A6C-982F-93ABB4C0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65163" y="218662"/>
            <a:ext cx="11561028" cy="920856"/>
          </a:xfrm>
        </p:spPr>
        <p:txBody>
          <a:bodyPr anchor="b">
            <a:noAutofit/>
          </a:bodyPr>
          <a:lstStyle/>
          <a:p>
            <a:r>
              <a:rPr lang="en-US" sz="3800" dirty="0">
                <a:latin typeface="Times New Roman" panose="02020603050405020304" pitchFamily="18" charset="0"/>
                <a:cs typeface="Times New Roman" panose="02020603050405020304" pitchFamily="18" charset="0"/>
              </a:rPr>
              <a:t>Stock prices of different sectors compared with S&amp;P500</a:t>
            </a:r>
            <a:endParaRPr lang="en-US" sz="3800" dirty="0">
              <a:effectLst/>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8D3BF48C-194B-49A8-BD9A-4AB2087EB4B3}"/>
              </a:ext>
            </a:extLst>
          </p:cNvPr>
          <p:cNvSpPr>
            <a:spLocks noGrp="1"/>
          </p:cNvSpPr>
          <p:nvPr>
            <p:ph idx="1"/>
          </p:nvPr>
        </p:nvSpPr>
        <p:spPr>
          <a:xfrm>
            <a:off x="8596617" y="976667"/>
            <a:ext cx="3229574" cy="5562599"/>
          </a:xfrm>
        </p:spPr>
        <p:txBody>
          <a:bodyPr>
            <a:normAutofit fontScale="55000" lnSpcReduction="20000"/>
          </a:bodyPr>
          <a:lstStyle/>
          <a:p>
            <a:pPr>
              <a:buFont typeface="Wingdings" pitchFamily="2" charset="2"/>
              <a:buChar char="Ø"/>
            </a:pPr>
            <a:endParaRPr lang="en-US" sz="1600" b="1" dirty="0"/>
          </a:p>
          <a:p>
            <a:pPr>
              <a:buFont typeface="Wingdings" pitchFamily="2" charset="2"/>
              <a:buChar char="Ø"/>
            </a:pPr>
            <a:r>
              <a:rPr lang="en-US" sz="2200" b="1" dirty="0"/>
              <a:t>When we Observe different sector stocks with S&amp;P500 Market index which is indicated with Red colored line.</a:t>
            </a:r>
          </a:p>
          <a:p>
            <a:pPr>
              <a:buFont typeface="Wingdings" pitchFamily="2" charset="2"/>
              <a:buChar char="Ø"/>
            </a:pPr>
            <a:r>
              <a:rPr lang="en-US" sz="2200" b="1" dirty="0"/>
              <a:t>1. Aviation Sector has faced major crisis in March 2020 due to Corona Pandemic and the aviation sector has not recovered there after even though the market index has gone up.</a:t>
            </a:r>
          </a:p>
          <a:p>
            <a:pPr>
              <a:buFont typeface="Wingdings" pitchFamily="2" charset="2"/>
              <a:buChar char="Ø"/>
            </a:pPr>
            <a:r>
              <a:rPr lang="en-US" sz="2200" b="1" dirty="0"/>
              <a:t>2.Finance Sector has also faced crisis in March 2020 due to Corona Pandemic and the Finance sector has recovered compared to Aviation.</a:t>
            </a:r>
          </a:p>
          <a:p>
            <a:pPr>
              <a:buFont typeface="Wingdings" pitchFamily="2" charset="2"/>
              <a:buChar char="Ø"/>
            </a:pPr>
            <a:r>
              <a:rPr lang="en-US" sz="2200" b="1" dirty="0"/>
              <a:t>3.Pharma &amp; Health care Sector has also faced crisis in March 2020 due to Corona Pandemic, but they recovered fast, and some went up also, UH, JNJ have performed well and BHC is consistently went down over the years when compared to other stocks in the Health sector.</a:t>
            </a:r>
          </a:p>
          <a:p>
            <a:pPr>
              <a:buFont typeface="Wingdings" pitchFamily="2" charset="2"/>
              <a:buChar char="Ø"/>
            </a:pPr>
            <a:r>
              <a:rPr lang="en-US" sz="2200" b="1" dirty="0"/>
              <a:t>4.Technology Sector has also faced crisis in March 2020 due to Covid Pandemic but the recovered very fast and stocks returns were high over the last 5 years.</a:t>
            </a:r>
          </a:p>
          <a:p>
            <a:pPr>
              <a:buFont typeface="Wingdings" pitchFamily="2" charset="2"/>
              <a:buChar char="Ø"/>
            </a:pPr>
            <a:r>
              <a:rPr lang="en-US" sz="2200" b="1" dirty="0"/>
              <a:t>MSFT, AMZN,AAPL ,FB &amp; GOOG have performed well along with Market index. IBM is not performed well over the years when compared to other stocks in the same sector.</a:t>
            </a:r>
          </a:p>
          <a:p>
            <a:pPr>
              <a:buFont typeface="Wingdings" pitchFamily="2" charset="2"/>
              <a:buChar char="Ø"/>
            </a:pPr>
            <a:endParaRPr lang="en-US" sz="1600" b="1" dirty="0"/>
          </a:p>
        </p:txBody>
      </p:sp>
      <p:pic>
        <p:nvPicPr>
          <p:cNvPr id="4" name="Picture 3">
            <a:extLst>
              <a:ext uri="{FF2B5EF4-FFF2-40B4-BE49-F238E27FC236}">
                <a16:creationId xmlns:a16="http://schemas.microsoft.com/office/drawing/2014/main" id="{9E0240C4-6078-1443-A739-EE75E1EE687E}"/>
              </a:ext>
            </a:extLst>
          </p:cNvPr>
          <p:cNvPicPr>
            <a:picLocks noChangeAspect="1"/>
          </p:cNvPicPr>
          <p:nvPr/>
        </p:nvPicPr>
        <p:blipFill>
          <a:blip r:embed="rId3"/>
          <a:stretch>
            <a:fillRect/>
          </a:stretch>
        </p:blipFill>
        <p:spPr>
          <a:xfrm>
            <a:off x="265163" y="1295401"/>
            <a:ext cx="8209534" cy="5243865"/>
          </a:xfrm>
          <a:prstGeom prst="rect">
            <a:avLst/>
          </a:prstGeom>
        </p:spPr>
      </p:pic>
      <p:cxnSp>
        <p:nvCxnSpPr>
          <p:cNvPr id="6" name="Straight Connector 5">
            <a:extLst>
              <a:ext uri="{FF2B5EF4-FFF2-40B4-BE49-F238E27FC236}">
                <a16:creationId xmlns:a16="http://schemas.microsoft.com/office/drawing/2014/main" id="{5C4806CC-9E41-3F4E-8CED-33B7E019DB86}"/>
              </a:ext>
            </a:extLst>
          </p:cNvPr>
          <p:cNvCxnSpPr>
            <a:cxnSpLocks/>
          </p:cNvCxnSpPr>
          <p:nvPr/>
        </p:nvCxnSpPr>
        <p:spPr>
          <a:xfrm>
            <a:off x="265163" y="1139518"/>
            <a:ext cx="11340683"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3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D7C26DF-010F-4A6C-982F-93ABB4C0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3723" y="254385"/>
            <a:ext cx="9339023" cy="650169"/>
          </a:xfrm>
        </p:spPr>
        <p:txBody>
          <a:bodyPr anchor="b">
            <a:noAutofit/>
          </a:bodyPr>
          <a:lstStyle/>
          <a:p>
            <a:r>
              <a:rPr lang="en-US" sz="4000" dirty="0">
                <a:latin typeface="Times New Roman" panose="02020603050405020304" pitchFamily="18" charset="0"/>
                <a:cs typeface="Times New Roman" panose="02020603050405020304" pitchFamily="18" charset="0"/>
              </a:rPr>
              <a:t>Correlation among the stocks</a:t>
            </a:r>
            <a:endParaRPr lang="en-US" sz="4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306A06-754C-3442-A8BF-00EEA3DD1686}"/>
              </a:ext>
            </a:extLst>
          </p:cNvPr>
          <p:cNvPicPr>
            <a:picLocks noChangeAspect="1"/>
          </p:cNvPicPr>
          <p:nvPr/>
        </p:nvPicPr>
        <p:blipFill>
          <a:blip r:embed="rId3"/>
          <a:stretch>
            <a:fillRect/>
          </a:stretch>
        </p:blipFill>
        <p:spPr>
          <a:xfrm>
            <a:off x="634276" y="1162232"/>
            <a:ext cx="7534364" cy="5055688"/>
          </a:xfrm>
          <a:prstGeom prst="rect">
            <a:avLst/>
          </a:prstGeom>
        </p:spPr>
      </p:pic>
      <p:sp>
        <p:nvSpPr>
          <p:cNvPr id="17" name="Content Placeholder 16">
            <a:extLst>
              <a:ext uri="{FF2B5EF4-FFF2-40B4-BE49-F238E27FC236}">
                <a16:creationId xmlns:a16="http://schemas.microsoft.com/office/drawing/2014/main" id="{8D3BF48C-194B-49A8-BD9A-4AB2087EB4B3}"/>
              </a:ext>
            </a:extLst>
          </p:cNvPr>
          <p:cNvSpPr>
            <a:spLocks noGrp="1"/>
          </p:cNvSpPr>
          <p:nvPr>
            <p:ph idx="1"/>
          </p:nvPr>
        </p:nvSpPr>
        <p:spPr>
          <a:xfrm>
            <a:off x="8474697" y="902208"/>
            <a:ext cx="3229574" cy="5428254"/>
          </a:xfrm>
        </p:spPr>
        <p:txBody>
          <a:bodyPr>
            <a:noAutofit/>
          </a:bodyPr>
          <a:lstStyle/>
          <a:p>
            <a:pPr>
              <a:lnSpc>
                <a:spcPct val="101000"/>
              </a:lnSpc>
              <a:buFont typeface="Wingdings" pitchFamily="2" charset="2"/>
              <a:buChar char="Ø"/>
            </a:pPr>
            <a:r>
              <a:rPr lang="en-US" sz="1800" dirty="0">
                <a:cs typeface="Times New Roman" panose="02020603050405020304" pitchFamily="18" charset="0"/>
              </a:rPr>
              <a:t>American Airlines(AAL) &amp; Delta Airlines(DAL) are more correlated than Alaska Airlines(</a:t>
            </a:r>
            <a:r>
              <a:rPr lang="en-US" sz="1800" dirty="0" err="1">
                <a:cs typeface="Times New Roman" panose="02020603050405020304" pitchFamily="18" charset="0"/>
              </a:rPr>
              <a:t>ALk</a:t>
            </a:r>
            <a:r>
              <a:rPr lang="en-US" sz="1800" dirty="0">
                <a:cs typeface="Times New Roman" panose="02020603050405020304" pitchFamily="18" charset="0"/>
              </a:rPr>
              <a:t>) in the Aviation stocks</a:t>
            </a:r>
          </a:p>
          <a:p>
            <a:pPr>
              <a:lnSpc>
                <a:spcPct val="101000"/>
              </a:lnSpc>
              <a:buFont typeface="Wingdings" pitchFamily="2" charset="2"/>
              <a:buChar char="Ø"/>
            </a:pPr>
            <a:r>
              <a:rPr lang="en-US" sz="1800" dirty="0">
                <a:cs typeface="Times New Roman" panose="02020603050405020304" pitchFamily="18" charset="0"/>
              </a:rPr>
              <a:t>Goldman Sachs(GS), Morgan Stanley(MS) &amp; Wells Fargo(WFC) stocks are correlated in the Finance Stocks</a:t>
            </a:r>
          </a:p>
          <a:p>
            <a:pPr>
              <a:lnSpc>
                <a:spcPct val="101000"/>
              </a:lnSpc>
              <a:buFont typeface="Wingdings" pitchFamily="2" charset="2"/>
              <a:buChar char="Ø"/>
            </a:pPr>
            <a:r>
              <a:rPr lang="en-US" sz="1800" dirty="0">
                <a:cs typeface="Times New Roman" panose="02020603050405020304" pitchFamily="18" charset="0"/>
              </a:rPr>
              <a:t>Pharma stocks are less correlated when compared to any other sector stocks</a:t>
            </a:r>
          </a:p>
          <a:p>
            <a:pPr>
              <a:lnSpc>
                <a:spcPct val="101000"/>
              </a:lnSpc>
              <a:buFont typeface="Wingdings" pitchFamily="2" charset="2"/>
              <a:buChar char="Ø"/>
            </a:pPr>
            <a:r>
              <a:rPr lang="en-US" sz="1800" dirty="0">
                <a:cs typeface="Times New Roman" panose="02020603050405020304" pitchFamily="18" charset="0"/>
              </a:rPr>
              <a:t>Technology Microsoft(MFST) and Google(GOOG) and AMZN(Amazon) are more correlated compared to other stocks.</a:t>
            </a:r>
          </a:p>
        </p:txBody>
      </p:sp>
      <p:cxnSp>
        <p:nvCxnSpPr>
          <p:cNvPr id="6" name="Straight Connector 5">
            <a:extLst>
              <a:ext uri="{FF2B5EF4-FFF2-40B4-BE49-F238E27FC236}">
                <a16:creationId xmlns:a16="http://schemas.microsoft.com/office/drawing/2014/main" id="{C2BDA10A-D130-004F-B4D7-3AF898011AAC}"/>
              </a:ext>
            </a:extLst>
          </p:cNvPr>
          <p:cNvCxnSpPr>
            <a:cxnSpLocks/>
          </p:cNvCxnSpPr>
          <p:nvPr/>
        </p:nvCxnSpPr>
        <p:spPr>
          <a:xfrm>
            <a:off x="773723" y="890485"/>
            <a:ext cx="10984523"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D7C26DF-010F-4A6C-982F-93ABB4C0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7729" y="419880"/>
            <a:ext cx="11057565" cy="589008"/>
          </a:xfrm>
          <a:noFill/>
        </p:spPr>
        <p:txBody>
          <a:bodyPr anchor="b">
            <a:noAutofit/>
          </a:bodyPr>
          <a:lstStyle/>
          <a:p>
            <a:r>
              <a:rPr lang="de-DE" sz="4000" dirty="0">
                <a:solidFill>
                  <a:schemeClr val="tx1"/>
                </a:solidFill>
                <a:latin typeface="Times New Roman" panose="02020603050405020304" pitchFamily="18" charset="0"/>
                <a:cs typeface="Times New Roman" panose="02020603050405020304" pitchFamily="18" charset="0"/>
              </a:rPr>
              <a:t>Final Stock Metrics. </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E2928CF-6AA1-DF4D-9F06-074740DDA2FC}"/>
              </a:ext>
            </a:extLst>
          </p:cNvPr>
          <p:cNvPicPr>
            <a:picLocks noChangeAspect="1"/>
          </p:cNvPicPr>
          <p:nvPr/>
        </p:nvPicPr>
        <p:blipFill>
          <a:blip r:embed="rId3"/>
          <a:stretch>
            <a:fillRect/>
          </a:stretch>
        </p:blipFill>
        <p:spPr>
          <a:xfrm>
            <a:off x="487729" y="1428768"/>
            <a:ext cx="7499239" cy="4496544"/>
          </a:xfrm>
          <a:prstGeom prst="rect">
            <a:avLst/>
          </a:prstGeom>
        </p:spPr>
      </p:pic>
      <p:sp>
        <p:nvSpPr>
          <p:cNvPr id="17" name="Content Placeholder 16">
            <a:extLst>
              <a:ext uri="{FF2B5EF4-FFF2-40B4-BE49-F238E27FC236}">
                <a16:creationId xmlns:a16="http://schemas.microsoft.com/office/drawing/2014/main" id="{8D3BF48C-194B-49A8-BD9A-4AB2087EB4B3}"/>
              </a:ext>
            </a:extLst>
          </p:cNvPr>
          <p:cNvSpPr>
            <a:spLocks noGrp="1"/>
          </p:cNvSpPr>
          <p:nvPr>
            <p:ph idx="1"/>
          </p:nvPr>
        </p:nvSpPr>
        <p:spPr>
          <a:xfrm>
            <a:off x="8474697" y="2213536"/>
            <a:ext cx="3229574" cy="2927008"/>
          </a:xfrm>
        </p:spPr>
        <p:txBody>
          <a:bodyPr>
            <a:normAutofit lnSpcReduction="10000"/>
          </a:bodyPr>
          <a:lstStyle/>
          <a:p>
            <a:pPr>
              <a:buFont typeface="Wingdings" pitchFamily="2" charset="2"/>
              <a:buChar char="Ø"/>
            </a:pPr>
            <a:r>
              <a:rPr lang="en-US" dirty="0"/>
              <a:t>By using these Metrics, we will find Portfolio performance.</a:t>
            </a:r>
          </a:p>
          <a:p>
            <a:pPr>
              <a:buFont typeface="Wingdings" pitchFamily="2" charset="2"/>
              <a:buChar char="Ø"/>
            </a:pPr>
            <a:r>
              <a:rPr lang="en-US" dirty="0"/>
              <a:t>AMZN,MSFT,AAPL are high return stocks with high Sharpe ratio.</a:t>
            </a:r>
          </a:p>
          <a:p>
            <a:pPr>
              <a:buFont typeface="Wingdings" pitchFamily="2" charset="2"/>
              <a:buChar char="Ø"/>
            </a:pPr>
            <a:r>
              <a:rPr lang="en-US" dirty="0"/>
              <a:t>MRK,JNJ,RHHBY,GS,PFE are low risk stocks</a:t>
            </a:r>
          </a:p>
        </p:txBody>
      </p:sp>
      <p:cxnSp>
        <p:nvCxnSpPr>
          <p:cNvPr id="7" name="Straight Connector 6">
            <a:extLst>
              <a:ext uri="{FF2B5EF4-FFF2-40B4-BE49-F238E27FC236}">
                <a16:creationId xmlns:a16="http://schemas.microsoft.com/office/drawing/2014/main" id="{B7288A8C-0D07-B446-80B5-C38F25BF6779}"/>
              </a:ext>
            </a:extLst>
          </p:cNvPr>
          <p:cNvCxnSpPr>
            <a:cxnSpLocks/>
          </p:cNvCxnSpPr>
          <p:nvPr/>
        </p:nvCxnSpPr>
        <p:spPr>
          <a:xfrm>
            <a:off x="487729" y="1025090"/>
            <a:ext cx="11057565"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76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128" y="568345"/>
            <a:ext cx="11235144" cy="608441"/>
          </a:xfrm>
          <a:noFill/>
        </p:spPr>
        <p:txBody>
          <a:bodyPr>
            <a:noAutofit/>
          </a:bodyPr>
          <a:lstStyle/>
          <a:p>
            <a:r>
              <a:rPr lang="de-DE" sz="4000" dirty="0">
                <a:solidFill>
                  <a:schemeClr val="tx1"/>
                </a:solidFill>
                <a:latin typeface="Times New Roman" panose="02020603050405020304" pitchFamily="18" charset="0"/>
                <a:cs typeface="Times New Roman" panose="02020603050405020304" pitchFamily="18" charset="0"/>
              </a:rPr>
              <a:t>Visualisation of the Stock Metrics. </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8520864-FD18-D041-AA41-C310F916637A}"/>
              </a:ext>
            </a:extLst>
          </p:cNvPr>
          <p:cNvPicPr>
            <a:picLocks noChangeAspect="1"/>
          </p:cNvPicPr>
          <p:nvPr/>
        </p:nvPicPr>
        <p:blipFill>
          <a:blip r:embed="rId3"/>
          <a:stretch>
            <a:fillRect/>
          </a:stretch>
        </p:blipFill>
        <p:spPr>
          <a:xfrm>
            <a:off x="244739" y="1639964"/>
            <a:ext cx="7363051" cy="4818193"/>
          </a:xfrm>
          <a:prstGeom prst="rect">
            <a:avLst/>
          </a:prstGeom>
        </p:spPr>
      </p:pic>
      <p:cxnSp>
        <p:nvCxnSpPr>
          <p:cNvPr id="39" name="Straight Connector 35">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8D3BF48C-194B-49A8-BD9A-4AB2087EB4B3}"/>
              </a:ext>
            </a:extLst>
          </p:cNvPr>
          <p:cNvSpPr>
            <a:spLocks noGrp="1"/>
          </p:cNvSpPr>
          <p:nvPr>
            <p:ph idx="1"/>
          </p:nvPr>
        </p:nvSpPr>
        <p:spPr>
          <a:xfrm>
            <a:off x="7852528" y="2181310"/>
            <a:ext cx="3851743" cy="4328161"/>
          </a:xfrm>
        </p:spPr>
        <p:txBody>
          <a:bodyPr>
            <a:noAutofit/>
          </a:bodyPr>
          <a:lstStyle/>
          <a:p>
            <a:pPr>
              <a:lnSpc>
                <a:spcPct val="101000"/>
              </a:lnSpc>
              <a:buFont typeface="Wingdings" pitchFamily="2" charset="2"/>
              <a:buChar char="Ø"/>
            </a:pPr>
            <a:r>
              <a:rPr lang="en-US" sz="1400" dirty="0"/>
              <a:t>AMZN has High cumulative returns 504.7 with 30.16 Annual risk.</a:t>
            </a:r>
          </a:p>
          <a:p>
            <a:pPr>
              <a:lnSpc>
                <a:spcPct val="101000"/>
              </a:lnSpc>
              <a:buFont typeface="Wingdings" pitchFamily="2" charset="2"/>
              <a:buChar char="Ø"/>
            </a:pPr>
            <a:r>
              <a:rPr lang="en-US" sz="1400" dirty="0"/>
              <a:t> MSFT has High cumulative returns 371.5 with 27.78 Annual risk.</a:t>
            </a:r>
          </a:p>
          <a:p>
            <a:pPr>
              <a:lnSpc>
                <a:spcPct val="101000"/>
              </a:lnSpc>
              <a:buFont typeface="Wingdings" pitchFamily="2" charset="2"/>
              <a:buChar char="Ø"/>
            </a:pPr>
            <a:r>
              <a:rPr lang="en-US" sz="1400" dirty="0"/>
              <a:t>AMZN, MSFT , AAPL stocks are showing very high daily returns.</a:t>
            </a:r>
          </a:p>
          <a:p>
            <a:pPr>
              <a:lnSpc>
                <a:spcPct val="101000"/>
              </a:lnSpc>
              <a:buFont typeface="Wingdings" pitchFamily="2" charset="2"/>
              <a:buChar char="Ø"/>
            </a:pPr>
            <a:r>
              <a:rPr lang="en-US" sz="1400" dirty="0"/>
              <a:t>BCS,BHC,DB,ALK,AAL,CS,WFC are showing very low daily returns</a:t>
            </a:r>
          </a:p>
          <a:p>
            <a:pPr>
              <a:lnSpc>
                <a:spcPct val="101000"/>
              </a:lnSpc>
              <a:buFont typeface="Wingdings" pitchFamily="2" charset="2"/>
              <a:buChar char="Ø"/>
            </a:pPr>
            <a:r>
              <a:rPr lang="en-US" sz="1400" dirty="0"/>
              <a:t>BHC has very low Cumulative returns -91.4 with High risk 70.80.</a:t>
            </a:r>
          </a:p>
          <a:p>
            <a:pPr>
              <a:lnSpc>
                <a:spcPct val="101000"/>
              </a:lnSpc>
              <a:buFont typeface="Wingdings" pitchFamily="2" charset="2"/>
              <a:buChar char="Ø"/>
            </a:pPr>
            <a:r>
              <a:rPr lang="en-US" sz="1400" dirty="0"/>
              <a:t>AMZN has High cumulative returns 504.7 with 1.34 Sharpe ratio. </a:t>
            </a:r>
          </a:p>
          <a:p>
            <a:pPr>
              <a:lnSpc>
                <a:spcPct val="101000"/>
              </a:lnSpc>
              <a:buFont typeface="Wingdings" pitchFamily="2" charset="2"/>
              <a:buChar char="Ø"/>
            </a:pPr>
            <a:r>
              <a:rPr lang="en-US" sz="1400" dirty="0"/>
              <a:t>MSFT has High cumulative returns 371.5 with 1.27 Sharpe ratio.</a:t>
            </a:r>
          </a:p>
          <a:p>
            <a:pPr>
              <a:lnSpc>
                <a:spcPct val="101000"/>
              </a:lnSpc>
              <a:buFont typeface="Wingdings" pitchFamily="2" charset="2"/>
              <a:buChar char="Ø"/>
            </a:pPr>
            <a:r>
              <a:rPr lang="en-US" sz="1400" dirty="0"/>
              <a:t> APPL has high Cumulative returns 322.7 with 1.1 Sharpe ratio.</a:t>
            </a:r>
          </a:p>
        </p:txBody>
      </p:sp>
      <p:sp>
        <p:nvSpPr>
          <p:cNvPr id="4" name="TextBox 3">
            <a:extLst>
              <a:ext uri="{FF2B5EF4-FFF2-40B4-BE49-F238E27FC236}">
                <a16:creationId xmlns:a16="http://schemas.microsoft.com/office/drawing/2014/main" id="{BFF862FB-6E06-D74D-B7DA-E5D6B605B573}"/>
              </a:ext>
            </a:extLst>
          </p:cNvPr>
          <p:cNvSpPr txBox="1"/>
          <p:nvPr/>
        </p:nvSpPr>
        <p:spPr>
          <a:xfrm>
            <a:off x="7852528" y="1775899"/>
            <a:ext cx="1434175" cy="400110"/>
          </a:xfrm>
          <a:prstGeom prst="rect">
            <a:avLst/>
          </a:prstGeom>
          <a:noFill/>
        </p:spPr>
        <p:txBody>
          <a:bodyPr wrap="none" rtlCol="0">
            <a:spAutoFit/>
          </a:bodyPr>
          <a:lstStyle/>
          <a:p>
            <a:r>
              <a:rPr lang="en-US" dirty="0"/>
              <a:t>Key </a:t>
            </a:r>
            <a:r>
              <a:rPr lang="en-US" sz="2000" dirty="0"/>
              <a:t>Findings</a:t>
            </a:r>
            <a:endParaRPr lang="en-US" dirty="0"/>
          </a:p>
        </p:txBody>
      </p:sp>
      <p:cxnSp>
        <p:nvCxnSpPr>
          <p:cNvPr id="8" name="Straight Connector 7">
            <a:extLst>
              <a:ext uri="{FF2B5EF4-FFF2-40B4-BE49-F238E27FC236}">
                <a16:creationId xmlns:a16="http://schemas.microsoft.com/office/drawing/2014/main" id="{56953CBB-975C-1F46-8095-410F7D7BDB51}"/>
              </a:ext>
            </a:extLst>
          </p:cNvPr>
          <p:cNvCxnSpPr>
            <a:cxnSpLocks/>
          </p:cNvCxnSpPr>
          <p:nvPr/>
        </p:nvCxnSpPr>
        <p:spPr>
          <a:xfrm>
            <a:off x="244739" y="1258848"/>
            <a:ext cx="1145953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3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890E3DC7-69FD-434A-9BB0-E768995D0DA7}"/>
              </a:ext>
            </a:extLst>
          </p:cNvPr>
          <p:cNvSpPr txBox="1">
            <a:spLocks/>
          </p:cNvSpPr>
          <p:nvPr/>
        </p:nvSpPr>
        <p:spPr>
          <a:xfrm>
            <a:off x="2019300" y="761164"/>
            <a:ext cx="8770571" cy="695913"/>
          </a:xfrm>
          <a:prstGeom prst="rect">
            <a:avLst/>
          </a:prstGeom>
        </p:spPr>
        <p:txBody>
          <a:bodyPr>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Portfolio</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Analysis</a:t>
            </a:r>
          </a:p>
        </p:txBody>
      </p:sp>
      <p:sp>
        <p:nvSpPr>
          <p:cNvPr id="5" name="Content Placeholder 7">
            <a:extLst>
              <a:ext uri="{FF2B5EF4-FFF2-40B4-BE49-F238E27FC236}">
                <a16:creationId xmlns:a16="http://schemas.microsoft.com/office/drawing/2014/main" id="{586CF794-0A66-FB46-ABD4-E1EDD190F475}"/>
              </a:ext>
            </a:extLst>
          </p:cNvPr>
          <p:cNvSpPr txBox="1">
            <a:spLocks/>
          </p:cNvSpPr>
          <p:nvPr/>
        </p:nvSpPr>
        <p:spPr>
          <a:xfrm>
            <a:off x="2337353" y="1931504"/>
            <a:ext cx="8770571" cy="4809263"/>
          </a:xfrm>
          <a:prstGeom prst="rect">
            <a:avLst/>
          </a:prstGeom>
        </p:spPr>
        <p:txBody>
          <a:bodyPr>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itchFamily="2" charset="2"/>
              <a:buChar char="Ø"/>
            </a:pPr>
            <a:r>
              <a:rPr lang="en-US" sz="1800" dirty="0"/>
              <a:t>A mix of assets is what we call a Portfolio.</a:t>
            </a:r>
          </a:p>
          <a:p>
            <a:pPr>
              <a:buFont typeface="Wingdings" pitchFamily="2" charset="2"/>
              <a:buChar char="Ø"/>
            </a:pPr>
            <a:r>
              <a:rPr lang="en-US" dirty="0"/>
              <a:t>There are 2 Main critical factors in determining the security to include in the portfolio: the Return and Risk. However, there are other important factors as well which influence this decision.</a:t>
            </a:r>
          </a:p>
          <a:p>
            <a:pPr>
              <a:buFont typeface="Wingdings" pitchFamily="2" charset="2"/>
              <a:buChar char="Ø"/>
            </a:pPr>
            <a:r>
              <a:rPr lang="en-US" dirty="0"/>
              <a:t>Time plays an important role when selecting the securities for investment; we can also call it </a:t>
            </a:r>
            <a:r>
              <a:rPr lang="en-US" b="1" i="1" dirty="0"/>
              <a:t>Investment TimeSpan</a:t>
            </a:r>
            <a:r>
              <a:rPr lang="en-US" dirty="0"/>
              <a:t>.</a:t>
            </a:r>
          </a:p>
          <a:p>
            <a:pPr>
              <a:buFont typeface="Wingdings" pitchFamily="2" charset="2"/>
              <a:buChar char="Ø"/>
            </a:pPr>
            <a:r>
              <a:rPr lang="en-US" dirty="0"/>
              <a:t>It is also important to understand the investor and their underlying goals. Therefore, we utilize the following elements to suggest the appropriate portfolio to the investor.</a:t>
            </a:r>
          </a:p>
          <a:p>
            <a:pPr lvl="2">
              <a:buFont typeface="Wingdings" pitchFamily="2" charset="2"/>
              <a:buChar char="v"/>
            </a:pPr>
            <a:r>
              <a:rPr lang="en-US" dirty="0"/>
              <a:t>Source of wealth </a:t>
            </a:r>
          </a:p>
          <a:p>
            <a:pPr lvl="2">
              <a:buFont typeface="Wingdings" pitchFamily="2" charset="2"/>
              <a:buChar char="v"/>
            </a:pPr>
            <a:r>
              <a:rPr lang="en-US" dirty="0"/>
              <a:t>Measure of wealth </a:t>
            </a:r>
          </a:p>
          <a:p>
            <a:pPr lvl="2">
              <a:buFont typeface="Wingdings" pitchFamily="2" charset="2"/>
              <a:buChar char="v"/>
            </a:pPr>
            <a:r>
              <a:rPr lang="en-US" dirty="0"/>
              <a:t>Stage of life</a:t>
            </a:r>
          </a:p>
          <a:p>
            <a:endParaRPr lang="en-US" sz="1800" dirty="0"/>
          </a:p>
        </p:txBody>
      </p:sp>
      <p:cxnSp>
        <p:nvCxnSpPr>
          <p:cNvPr id="8" name="Straight Connector 7">
            <a:extLst>
              <a:ext uri="{FF2B5EF4-FFF2-40B4-BE49-F238E27FC236}">
                <a16:creationId xmlns:a16="http://schemas.microsoft.com/office/drawing/2014/main" id="{A125680C-A41F-8B48-B626-A45DE5756130}"/>
              </a:ext>
            </a:extLst>
          </p:cNvPr>
          <p:cNvCxnSpPr>
            <a:cxnSpLocks/>
          </p:cNvCxnSpPr>
          <p:nvPr/>
        </p:nvCxnSpPr>
        <p:spPr>
          <a:xfrm>
            <a:off x="2108708" y="1488417"/>
            <a:ext cx="8681163"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40B943-643B-9647-BBB2-984A91651F4F}"/>
              </a:ext>
            </a:extLst>
          </p:cNvPr>
          <p:cNvSpPr txBox="1">
            <a:spLocks/>
          </p:cNvSpPr>
          <p:nvPr/>
        </p:nvSpPr>
        <p:spPr>
          <a:xfrm>
            <a:off x="2078933" y="794095"/>
            <a:ext cx="8770573" cy="766349"/>
          </a:xfrm>
          <a:prstGeom prst="rect">
            <a:avLst/>
          </a:prstGeom>
        </p:spPr>
        <p:txBody>
          <a:bodyPr>
            <a:normAutofit fontScale="975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nSpc>
                <a:spcPct val="109000"/>
              </a:lnSpc>
            </a:pPr>
            <a:r>
              <a:rPr lang="de-DE" sz="4000">
                <a:latin typeface="Times New Roman" panose="02020603050405020304" pitchFamily="18" charset="0"/>
                <a:cs typeface="Times New Roman" panose="02020603050405020304" pitchFamily="18" charset="0"/>
              </a:rPr>
              <a:t>Investment Strategy:</a:t>
            </a:r>
            <a:endParaRPr lang="en-US" sz="4000">
              <a:latin typeface="Times New Roman" panose="02020603050405020304" pitchFamily="18" charset="0"/>
              <a:cs typeface="Times New Roman" panose="02020603050405020304" pitchFamily="18" charset="0"/>
            </a:endParaRPr>
          </a:p>
        </p:txBody>
      </p:sp>
      <p:sp>
        <p:nvSpPr>
          <p:cNvPr id="5" name="Text Placeholder 3">
            <a:extLst>
              <a:ext uri="{FF2B5EF4-FFF2-40B4-BE49-F238E27FC236}">
                <a16:creationId xmlns:a16="http://schemas.microsoft.com/office/drawing/2014/main" id="{EC0D1233-9016-E242-AC4D-A4747C32F7BB}"/>
              </a:ext>
            </a:extLst>
          </p:cNvPr>
          <p:cNvSpPr txBox="1">
            <a:spLocks/>
          </p:cNvSpPr>
          <p:nvPr/>
        </p:nvSpPr>
        <p:spPr>
          <a:xfrm>
            <a:off x="2303699" y="1860061"/>
            <a:ext cx="4160520" cy="417850"/>
          </a:xfrm>
          <a:prstGeom prst="rect">
            <a:avLst/>
          </a:prstGeom>
          <a:solidFill>
            <a:schemeClr val="accent2"/>
          </a:solidFill>
        </p:spPr>
        <p:txBody>
          <a:bodyPr>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2400">
                <a:solidFill>
                  <a:schemeClr val="bg1"/>
                </a:solidFill>
                <a:latin typeface="Times New Roman" panose="02020603050405020304" pitchFamily="18" charset="0"/>
                <a:cs typeface="Times New Roman" panose="02020603050405020304" pitchFamily="18" charset="0"/>
              </a:rPr>
              <a:t>Mr. Patrick</a:t>
            </a:r>
          </a:p>
        </p:txBody>
      </p:sp>
      <p:sp>
        <p:nvSpPr>
          <p:cNvPr id="6" name="Content Placeholder 2">
            <a:extLst>
              <a:ext uri="{FF2B5EF4-FFF2-40B4-BE49-F238E27FC236}">
                <a16:creationId xmlns:a16="http://schemas.microsoft.com/office/drawing/2014/main" id="{04CCFCDC-76C5-9F43-A4AB-5DF4B60A5D52}"/>
              </a:ext>
            </a:extLst>
          </p:cNvPr>
          <p:cNvSpPr txBox="1">
            <a:spLocks/>
          </p:cNvSpPr>
          <p:nvPr/>
        </p:nvSpPr>
        <p:spPr>
          <a:xfrm>
            <a:off x="2303699" y="2598442"/>
            <a:ext cx="4160520" cy="2779361"/>
          </a:xfrm>
          <a:prstGeom prst="rect">
            <a:avLst/>
          </a:prstGeom>
          <a:solidFill>
            <a:schemeClr val="accent5">
              <a:lumMod val="20000"/>
              <a:lumOff val="80000"/>
            </a:schemeClr>
          </a:solidFill>
        </p:spPr>
        <p:txBody>
          <a:bodyPr>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Font typeface="Wingdings" panose="05000000000000000000" pitchFamily="2" charset="2"/>
              <a:buChar char="Ø"/>
            </a:pPr>
            <a:r>
              <a:rPr lang="en-US" sz="1800"/>
              <a:t>As per his profile Low risk stocks like JNJ, RHHBY, MRK, and high cumulative return stocks  like AMZN, GOOG and MSFT is suitable to invest on to reach Mr. Patrick expected returns.</a:t>
            </a:r>
          </a:p>
          <a:p>
            <a:pPr>
              <a:buFont typeface="Wingdings" panose="05000000000000000000" pitchFamily="2" charset="2"/>
              <a:buChar char="Ø"/>
            </a:pPr>
            <a:r>
              <a:rPr lang="en-US" sz="1800"/>
              <a:t>PFE has low cumulative returns though its risk is low. </a:t>
            </a:r>
            <a:endParaRPr lang="en-US" sz="1800">
              <a:latin typeface="Times New Roman" panose="02020603050405020304" pitchFamily="18" charset="0"/>
              <a:cs typeface="Times New Roman" panose="02020603050405020304" pitchFamily="18" charset="0"/>
            </a:endParaRPr>
          </a:p>
        </p:txBody>
      </p:sp>
      <p:sp>
        <p:nvSpPr>
          <p:cNvPr id="7" name="Text Placeholder 4">
            <a:extLst>
              <a:ext uri="{FF2B5EF4-FFF2-40B4-BE49-F238E27FC236}">
                <a16:creationId xmlns:a16="http://schemas.microsoft.com/office/drawing/2014/main" id="{5F490B9B-3A43-B448-9EAF-4080D469720D}"/>
              </a:ext>
            </a:extLst>
          </p:cNvPr>
          <p:cNvSpPr txBox="1">
            <a:spLocks/>
          </p:cNvSpPr>
          <p:nvPr/>
        </p:nvSpPr>
        <p:spPr>
          <a:xfrm>
            <a:off x="6772051" y="1859433"/>
            <a:ext cx="4160520" cy="417850"/>
          </a:xfrm>
          <a:prstGeom prst="rect">
            <a:avLst/>
          </a:prstGeom>
          <a:solidFill>
            <a:schemeClr val="accent2"/>
          </a:solidFill>
        </p:spPr>
        <p:txBody>
          <a:bodyPr>
            <a:no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Mr. Peter</a:t>
            </a:r>
          </a:p>
        </p:txBody>
      </p:sp>
      <p:sp>
        <p:nvSpPr>
          <p:cNvPr id="8" name="Content Placeholder 5">
            <a:extLst>
              <a:ext uri="{FF2B5EF4-FFF2-40B4-BE49-F238E27FC236}">
                <a16:creationId xmlns:a16="http://schemas.microsoft.com/office/drawing/2014/main" id="{598471F0-10EE-864B-93C7-A87391C875FE}"/>
              </a:ext>
            </a:extLst>
          </p:cNvPr>
          <p:cNvSpPr txBox="1">
            <a:spLocks/>
          </p:cNvSpPr>
          <p:nvPr/>
        </p:nvSpPr>
        <p:spPr>
          <a:xfrm>
            <a:off x="6772051" y="2598442"/>
            <a:ext cx="4160520" cy="2779361"/>
          </a:xfrm>
          <a:prstGeom prst="rect">
            <a:avLst/>
          </a:prstGeom>
          <a:solidFill>
            <a:schemeClr val="accent5">
              <a:lumMod val="20000"/>
              <a:lumOff val="80000"/>
            </a:schemeClr>
          </a:solidFill>
        </p:spPr>
        <p:txBody>
          <a:bodyPr>
            <a:normAutofit/>
          </a:bodyPr>
          <a:lstStyle>
            <a:defPPr>
              <a:defRPr lang="en-US"/>
            </a:defPPr>
            <a:lvl1pPr marL="320040" indent="-320040">
              <a:lnSpc>
                <a:spcPct val="111000"/>
              </a:lnSpc>
              <a:spcBef>
                <a:spcPts val="930"/>
              </a:spcBef>
              <a:buFont typeface="Wingdings" panose="05000000000000000000" pitchFamily="2" charset="2"/>
              <a:buChar char="Ø"/>
              <a:defRPr sz="2000">
                <a:solidFill>
                  <a:schemeClr val="tx2">
                    <a:lumMod val="75000"/>
                    <a:lumOff val="25000"/>
                  </a:schemeClr>
                </a:solidFill>
              </a:defRPr>
            </a:lvl1pPr>
            <a:lvl2pPr marL="640080" indent="-320040">
              <a:lnSpc>
                <a:spcPct val="111000"/>
              </a:lnSpc>
              <a:spcBef>
                <a:spcPts val="930"/>
              </a:spcBef>
              <a:buFont typeface="Corbel" panose="020B0503020204020204" pitchFamily="34" charset="0"/>
              <a:buChar char="–"/>
              <a:defRPr>
                <a:solidFill>
                  <a:schemeClr val="tx2">
                    <a:lumMod val="75000"/>
                    <a:lumOff val="25000"/>
                  </a:schemeClr>
                </a:solidFill>
              </a:defRPr>
            </a:lvl2pPr>
            <a:lvl3pPr marL="960120" indent="-320040">
              <a:lnSpc>
                <a:spcPct val="111000"/>
              </a:lnSpc>
              <a:spcBef>
                <a:spcPts val="930"/>
              </a:spcBef>
              <a:buFont typeface="Corbel" panose="020B0503020204020204" pitchFamily="34" charset="0"/>
              <a:buChar char="–"/>
              <a:defRPr sz="1600" i="1">
                <a:solidFill>
                  <a:schemeClr val="tx2">
                    <a:lumMod val="75000"/>
                    <a:lumOff val="25000"/>
                  </a:schemeClr>
                </a:solidFill>
              </a:defRPr>
            </a:lvl3pPr>
            <a:lvl4pPr marL="1280160" indent="-320040">
              <a:lnSpc>
                <a:spcPct val="111000"/>
              </a:lnSpc>
              <a:spcBef>
                <a:spcPts val="930"/>
              </a:spcBef>
              <a:buFont typeface="Corbel" panose="020B0503020204020204" pitchFamily="34" charset="0"/>
              <a:buChar char="–"/>
              <a:defRPr sz="1400">
                <a:solidFill>
                  <a:schemeClr val="tx2">
                    <a:lumMod val="75000"/>
                    <a:lumOff val="25000"/>
                  </a:schemeClr>
                </a:solidFill>
              </a:defRPr>
            </a:lvl4pPr>
            <a:lvl5pPr marL="1600200" indent="-320040">
              <a:lnSpc>
                <a:spcPct val="111000"/>
              </a:lnSpc>
              <a:spcBef>
                <a:spcPts val="930"/>
              </a:spcBef>
              <a:buFont typeface="Corbel" panose="020B0503020204020204" pitchFamily="34" charset="0"/>
              <a:buChar char="–"/>
              <a:defRPr sz="1400" i="1">
                <a:solidFill>
                  <a:schemeClr val="tx2">
                    <a:lumMod val="75000"/>
                    <a:lumOff val="25000"/>
                  </a:schemeClr>
                </a:solidFill>
              </a:defRPr>
            </a:lvl5pPr>
            <a:lvl6pPr marL="1920240" indent="-320040">
              <a:lnSpc>
                <a:spcPct val="111000"/>
              </a:lnSpc>
              <a:spcBef>
                <a:spcPts val="930"/>
              </a:spcBef>
              <a:buFont typeface="Corbel" panose="020B0503020204020204" pitchFamily="34" charset="0"/>
              <a:buChar char="–"/>
              <a:defRPr sz="1400">
                <a:solidFill>
                  <a:schemeClr val="accent1">
                    <a:lumMod val="75000"/>
                  </a:schemeClr>
                </a:solidFill>
              </a:defRPr>
            </a:lvl6pPr>
            <a:lvl7pPr marL="2240280" indent="-320040">
              <a:lnSpc>
                <a:spcPct val="111000"/>
              </a:lnSpc>
              <a:spcBef>
                <a:spcPts val="930"/>
              </a:spcBef>
              <a:buFont typeface="Corbel" panose="020B0503020204020204" pitchFamily="34" charset="0"/>
              <a:buChar char="–"/>
              <a:defRPr sz="1400" i="1">
                <a:solidFill>
                  <a:schemeClr val="accent1">
                    <a:lumMod val="75000"/>
                  </a:schemeClr>
                </a:solidFill>
              </a:defRPr>
            </a:lvl7pPr>
            <a:lvl8pPr marL="2560320" indent="-320040">
              <a:lnSpc>
                <a:spcPct val="111000"/>
              </a:lnSpc>
              <a:spcBef>
                <a:spcPts val="930"/>
              </a:spcBef>
              <a:buFont typeface="Corbel" panose="020B0503020204020204" pitchFamily="34" charset="0"/>
              <a:buChar char="–"/>
              <a:defRPr sz="1400">
                <a:solidFill>
                  <a:schemeClr val="accent1">
                    <a:lumMod val="75000"/>
                  </a:schemeClr>
                </a:solidFill>
              </a:defRPr>
            </a:lvl8pPr>
            <a:lvl9pPr marL="2880360" indent="-320040">
              <a:lnSpc>
                <a:spcPct val="111000"/>
              </a:lnSpc>
              <a:spcBef>
                <a:spcPts val="930"/>
              </a:spcBef>
              <a:buFont typeface="Corbel" panose="020B0503020204020204" pitchFamily="34" charset="0"/>
              <a:buChar char="–"/>
              <a:defRPr sz="1400" i="1">
                <a:solidFill>
                  <a:schemeClr val="accent1">
                    <a:lumMod val="75000"/>
                  </a:schemeClr>
                </a:solidFill>
              </a:defRPr>
            </a:lvl9pPr>
          </a:lstStyle>
          <a:p>
            <a:r>
              <a:rPr lang="en-US" sz="1800"/>
              <a:t>As per his profile High risk/High Returns stocks like AMZN and MSFT is suitable to invest on. he will get maximum overall returns with high risk.</a:t>
            </a:r>
          </a:p>
        </p:txBody>
      </p:sp>
      <p:cxnSp>
        <p:nvCxnSpPr>
          <p:cNvPr id="10" name="Straight Connector 9">
            <a:extLst>
              <a:ext uri="{FF2B5EF4-FFF2-40B4-BE49-F238E27FC236}">
                <a16:creationId xmlns:a16="http://schemas.microsoft.com/office/drawing/2014/main" id="{D9D62753-F116-7447-9611-7765F8827033}"/>
              </a:ext>
            </a:extLst>
          </p:cNvPr>
          <p:cNvCxnSpPr>
            <a:cxnSpLocks/>
          </p:cNvCxnSpPr>
          <p:nvPr/>
        </p:nvCxnSpPr>
        <p:spPr>
          <a:xfrm>
            <a:off x="2078933" y="1538273"/>
            <a:ext cx="938623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82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10746" y="686007"/>
            <a:ext cx="9670775" cy="715410"/>
          </a:xfrm>
          <a:noFill/>
        </p:spPr>
        <p:txBody>
          <a:bodyPr>
            <a:normAutofit fontScale="90000"/>
          </a:bodyPr>
          <a:lstStyle/>
          <a:p>
            <a:r>
              <a:rPr lang="en-US">
                <a:latin typeface="Times New Roman" panose="02020603050405020304" pitchFamily="18" charset="0"/>
                <a:cs typeface="Times New Roman" panose="02020603050405020304" pitchFamily="18" charset="0"/>
              </a:rPr>
              <a:t>Portfolio Performance. </a:t>
            </a:r>
          </a:p>
        </p:txBody>
      </p:sp>
      <p:sp>
        <p:nvSpPr>
          <p:cNvPr id="3" name="Content Placeholder 2"/>
          <p:cNvSpPr>
            <a:spLocks noGrp="1"/>
          </p:cNvSpPr>
          <p:nvPr>
            <p:ph sz="half" idx="4294967295"/>
          </p:nvPr>
        </p:nvSpPr>
        <p:spPr>
          <a:xfrm>
            <a:off x="1510746" y="1645668"/>
            <a:ext cx="9670775" cy="3566664"/>
          </a:xfrm>
          <a:solidFill>
            <a:srgbClr val="F8F3E8">
              <a:alpha val="50196"/>
            </a:srgbClr>
          </a:solidFill>
        </p:spPr>
        <p:txBody>
          <a:bodyPr>
            <a:normAutofit lnSpcReduction="10000"/>
          </a:bodyPr>
          <a:lstStyle/>
          <a:p>
            <a:pPr>
              <a:buFont typeface="Wingdings" pitchFamily="2" charset="2"/>
              <a:buChar char="Ø"/>
            </a:pPr>
            <a:r>
              <a:rPr lang="en-US" dirty="0"/>
              <a:t>We should be considered some important parameters while building a portfolio.</a:t>
            </a:r>
          </a:p>
          <a:p>
            <a:pPr>
              <a:buFont typeface="Wingdings" pitchFamily="2" charset="2"/>
              <a:buChar char="Ø"/>
            </a:pPr>
            <a:r>
              <a:rPr lang="en-US" b="1" dirty="0">
                <a:latin typeface="Times New Roman" panose="02020603050405020304" pitchFamily="18" charset="0"/>
                <a:cs typeface="Times New Roman" panose="02020603050405020304" pitchFamily="18" charset="0"/>
              </a:rPr>
              <a:t>Total Portfolio Risk </a:t>
            </a:r>
            <a:r>
              <a:rPr lang="en-US" dirty="0">
                <a:latin typeface="Times New Roman" panose="02020603050405020304" pitchFamily="18" charset="0"/>
                <a:cs typeface="Times New Roman" panose="02020603050405020304" pitchFamily="18" charset="0"/>
              </a:rPr>
              <a:t>: </a:t>
            </a:r>
            <a:r>
              <a:rPr lang="en-US" dirty="0"/>
              <a:t>Standard Deviation metric provides the measure of risk in the portfolio. If the value is high, the underlying security is very volatile and has more exposure towards risk.</a:t>
            </a:r>
          </a:p>
          <a:p>
            <a:pPr>
              <a:buFont typeface="Wingdings" pitchFamily="2" charset="2"/>
              <a:buChar char="Ø"/>
            </a:pPr>
            <a:r>
              <a:rPr lang="en-US" b="1" dirty="0">
                <a:latin typeface="Times New Roman" panose="02020603050405020304" pitchFamily="18" charset="0"/>
                <a:cs typeface="Times New Roman" panose="02020603050405020304" pitchFamily="18" charset="0"/>
              </a:rPr>
              <a:t>Total Cumulative returns </a:t>
            </a:r>
            <a:r>
              <a:rPr lang="en-US" dirty="0">
                <a:latin typeface="Times New Roman" panose="02020603050405020304" pitchFamily="18" charset="0"/>
                <a:cs typeface="Times New Roman" panose="02020603050405020304" pitchFamily="18" charset="0"/>
              </a:rPr>
              <a:t>: </a:t>
            </a:r>
            <a:r>
              <a:rPr lang="en-US" dirty="0"/>
              <a:t>The cumulative return provides information on the   aggregate gains earned by the investor over a period of time.</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r>
              <a:rPr lang="en-US" b="1" dirty="0">
                <a:latin typeface="Times New Roman" panose="02020603050405020304" pitchFamily="18" charset="0"/>
                <a:cs typeface="Times New Roman" panose="02020603050405020304" pitchFamily="18" charset="0"/>
              </a:rPr>
              <a:t>Sharpe ratio</a:t>
            </a:r>
            <a:r>
              <a:rPr lang="en-US" dirty="0">
                <a:latin typeface="Times New Roman" panose="02020603050405020304" pitchFamily="18" charset="0"/>
                <a:cs typeface="Times New Roman" panose="02020603050405020304" pitchFamily="18" charset="0"/>
              </a:rPr>
              <a:t>: </a:t>
            </a:r>
            <a:r>
              <a:rPr lang="en-US" dirty="0"/>
              <a:t>Sharpe ratio helps the investor to realize the excess returns earned to endure the extra volatility of a riskier asset.  it is expected that a good portfolio will have a high Sharpe ratio after diversification.</a:t>
            </a:r>
            <a:endParaRPr lang="en-US"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FB36C3B9-BCFF-BB48-A88F-E085E0CAD479}"/>
              </a:ext>
            </a:extLst>
          </p:cNvPr>
          <p:cNvCxnSpPr>
            <a:cxnSpLocks/>
          </p:cNvCxnSpPr>
          <p:nvPr/>
        </p:nvCxnSpPr>
        <p:spPr>
          <a:xfrm>
            <a:off x="1610010" y="1401417"/>
            <a:ext cx="938623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91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0213" y="336497"/>
            <a:ext cx="9220198" cy="775252"/>
          </a:xfrm>
        </p:spPr>
        <p:txBody>
          <a:bodyPr>
            <a:normAutofit/>
          </a:bodyPr>
          <a:lstStyle/>
          <a:p>
            <a:r>
              <a:rPr lang="en-US" sz="4000">
                <a:latin typeface="Times New Roman" panose="02020603050405020304" pitchFamily="18" charset="0"/>
                <a:cs typeface="Times New Roman" panose="02020603050405020304" pitchFamily="18" charset="0"/>
              </a:rPr>
              <a:t>Mr.Patrics Portfolio Performance. </a:t>
            </a:r>
          </a:p>
        </p:txBody>
      </p:sp>
      <p:sp>
        <p:nvSpPr>
          <p:cNvPr id="3" name="Content Placeholder 2"/>
          <p:cNvSpPr>
            <a:spLocks noGrp="1"/>
          </p:cNvSpPr>
          <p:nvPr>
            <p:ph sz="half" idx="4294967295"/>
          </p:nvPr>
        </p:nvSpPr>
        <p:spPr>
          <a:xfrm>
            <a:off x="5637099" y="984369"/>
            <a:ext cx="6044688" cy="2308324"/>
          </a:xfrm>
        </p:spPr>
        <p:txBody>
          <a:bodyPr>
            <a:normAutofit/>
          </a:bodyPr>
          <a:lstStyle/>
          <a:p>
            <a:pPr marL="0" indent="0">
              <a:buNone/>
            </a:pPr>
            <a:r>
              <a:rPr lang="en-US" sz="1200">
                <a:latin typeface="Times New Roman" panose="02020603050405020304" pitchFamily="18" charset="0"/>
                <a:cs typeface="Times New Roman" panose="02020603050405020304" pitchFamily="18" charset="0"/>
              </a:rPr>
              <a:t>       </a:t>
            </a:r>
          </a:p>
          <a:p>
            <a:pPr>
              <a:buFont typeface="Wingdings" pitchFamily="2" charset="2"/>
              <a:buChar char="Ø"/>
            </a:pPr>
            <a:r>
              <a:rPr lang="en-US" sz="1600"/>
              <a:t>As per Mr.Ptaricks  profile Low risk stocks like JNJ,RHHBY, MRK, and high cumulative return like GOOG and MSFT , AMZN is suitable to invest on to reach Mr.Patrics expected returns. same way PFE has low cumulative returns though its risk is low.</a:t>
            </a:r>
          </a:p>
          <a:p>
            <a:pPr>
              <a:buFont typeface="Wingdings" pitchFamily="2" charset="2"/>
              <a:buChar char="Ø"/>
            </a:pPr>
            <a:r>
              <a:rPr lang="en-US" sz="1600">
                <a:latin typeface="Times New Roman" panose="02020603050405020304" pitchFamily="18" charset="0"/>
                <a:cs typeface="Times New Roman" panose="02020603050405020304" pitchFamily="18" charset="0"/>
              </a:rPr>
              <a:t>We tried couple of combination . In those which combination of stocks meet Mr. Patricks expected returns we will show here.</a:t>
            </a:r>
          </a:p>
          <a:p>
            <a:pPr>
              <a:buFont typeface="Wingdings" pitchFamily="2" charset="2"/>
              <a:buChar char="Ø"/>
            </a:pP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B53430-60EC-694B-A924-7F6CE75B3251}"/>
              </a:ext>
            </a:extLst>
          </p:cNvPr>
          <p:cNvPicPr>
            <a:picLocks noChangeAspect="1"/>
          </p:cNvPicPr>
          <p:nvPr/>
        </p:nvPicPr>
        <p:blipFill>
          <a:blip r:embed="rId3"/>
          <a:stretch>
            <a:fillRect/>
          </a:stretch>
        </p:blipFill>
        <p:spPr>
          <a:xfrm>
            <a:off x="510213" y="1111749"/>
            <a:ext cx="4873486" cy="2410572"/>
          </a:xfrm>
          <a:prstGeom prst="rect">
            <a:avLst/>
          </a:prstGeom>
        </p:spPr>
      </p:pic>
      <p:sp>
        <p:nvSpPr>
          <p:cNvPr id="9" name="Rectangle 8">
            <a:extLst>
              <a:ext uri="{FF2B5EF4-FFF2-40B4-BE49-F238E27FC236}">
                <a16:creationId xmlns:a16="http://schemas.microsoft.com/office/drawing/2014/main" id="{139305CB-A47A-9F49-BE60-0F066A9AC616}"/>
              </a:ext>
            </a:extLst>
          </p:cNvPr>
          <p:cNvSpPr/>
          <p:nvPr/>
        </p:nvSpPr>
        <p:spPr>
          <a:xfrm>
            <a:off x="510213" y="3653370"/>
            <a:ext cx="3462128" cy="209288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buFont typeface="Wingdings" pitchFamily="2" charset="2"/>
              <a:buChar char="Ø"/>
            </a:pPr>
            <a:r>
              <a:rPr lang="en-US" sz="1600" b="1" dirty="0">
                <a:latin typeface="Times New Roman" panose="02020603050405020304" pitchFamily="18" charset="0"/>
                <a:cs typeface="Times New Roman" panose="02020603050405020304" pitchFamily="18" charset="0"/>
              </a:rPr>
              <a:t>Portfolio 1</a:t>
            </a:r>
            <a:r>
              <a:rPr lang="en-US" sz="16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1400" dirty="0">
                <a:highlight>
                  <a:srgbClr val="00FF00"/>
                </a:highlight>
                <a:latin typeface="Times New Roman" panose="02020603050405020304" pitchFamily="18" charset="0"/>
                <a:cs typeface="Times New Roman" panose="02020603050405020304" pitchFamily="18" charset="0"/>
              </a:rPr>
              <a:t>'AMZN', 'JNJ', 'RHHBY' ,'MRK’ </a:t>
            </a:r>
          </a:p>
          <a:p>
            <a:pPr>
              <a:buFont typeface="Wingdings" pitchFamily="2" charset="2"/>
              <a:buChar char="Ø"/>
            </a:pPr>
            <a:r>
              <a:rPr lang="en-US" sz="1400" dirty="0">
                <a:latin typeface="Times New Roman" panose="02020603050405020304" pitchFamily="18" charset="0"/>
                <a:cs typeface="Times New Roman" panose="02020603050405020304" pitchFamily="18" charset="0"/>
              </a:rPr>
              <a:t>AMZN has high returns and other 3 stocks has low risk. For this portfolio, the metrics are:</a:t>
            </a:r>
          </a:p>
          <a:p>
            <a:r>
              <a:rPr lang="en-US" sz="1400" b="1" dirty="0">
                <a:latin typeface="Times New Roman" panose="02020603050405020304" pitchFamily="18" charset="0"/>
                <a:cs typeface="Times New Roman" panose="02020603050405020304" pitchFamily="18" charset="0"/>
              </a:rPr>
              <a:t>Risk</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17.18%</a:t>
            </a:r>
          </a:p>
          <a:p>
            <a:r>
              <a:rPr lang="en-US" sz="1400" b="1" dirty="0">
                <a:latin typeface="Times New Roman" panose="02020603050405020304" pitchFamily="18" charset="0"/>
                <a:cs typeface="Times New Roman" panose="02020603050405020304" pitchFamily="18" charset="0"/>
              </a:rPr>
              <a:t>Sharpe Ratio</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1.050%</a:t>
            </a:r>
          </a:p>
          <a:p>
            <a:r>
              <a:rPr lang="en-US" sz="1400" b="1" dirty="0">
                <a:latin typeface="Times New Roman" panose="02020603050405020304" pitchFamily="18" charset="0"/>
                <a:cs typeface="Times New Roman" panose="02020603050405020304" pitchFamily="18" charset="0"/>
              </a:rPr>
              <a:t>Total Returns</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1143367.81</a:t>
            </a:r>
          </a:p>
        </p:txBody>
      </p:sp>
      <p:sp>
        <p:nvSpPr>
          <p:cNvPr id="11" name="Rectangle 10">
            <a:extLst>
              <a:ext uri="{FF2B5EF4-FFF2-40B4-BE49-F238E27FC236}">
                <a16:creationId xmlns:a16="http://schemas.microsoft.com/office/drawing/2014/main" id="{CF6AFC20-42EF-374E-9019-B9B5012E557C}"/>
              </a:ext>
            </a:extLst>
          </p:cNvPr>
          <p:cNvSpPr/>
          <p:nvPr/>
        </p:nvSpPr>
        <p:spPr>
          <a:xfrm>
            <a:off x="4317861" y="3653370"/>
            <a:ext cx="3459779" cy="20928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endParaRPr lang="en-US" sz="1400" b="1"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Portfolio 2</a:t>
            </a:r>
            <a:r>
              <a:rPr lang="en-US" sz="1600" dirty="0">
                <a:solidFill>
                  <a:schemeClr val="tx1"/>
                </a:solidFill>
                <a:latin typeface="Times New Roman" panose="02020603050405020304" pitchFamily="18" charset="0"/>
                <a:cs typeface="Times New Roman" panose="02020603050405020304" pitchFamily="18" charset="0"/>
              </a:rPr>
              <a:t>: </a:t>
            </a:r>
          </a:p>
          <a:p>
            <a:pPr>
              <a:buFont typeface="Wingdings" pitchFamily="2" charset="2"/>
              <a:buChar char="Ø"/>
            </a:pPr>
            <a:r>
              <a:rPr lang="en-US" sz="1400" dirty="0">
                <a:solidFill>
                  <a:schemeClr val="tx1"/>
                </a:solidFill>
                <a:highlight>
                  <a:srgbClr val="00FF00"/>
                </a:highlight>
                <a:latin typeface="Times New Roman" panose="02020603050405020304" pitchFamily="18" charset="0"/>
                <a:cs typeface="Times New Roman" panose="02020603050405020304" pitchFamily="18" charset="0"/>
              </a:rPr>
              <a:t>‘MSFT', 'JNJ', 'RHHBY' ,'MRK’ </a:t>
            </a:r>
          </a:p>
          <a:p>
            <a:pPr>
              <a:buFont typeface="Wingdings"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MSFT has high returns and other 3 stocks has low risk. For this portfolio, the metrics are:</a:t>
            </a:r>
          </a:p>
          <a:p>
            <a:r>
              <a:rPr lang="en-US" sz="1400" b="1" dirty="0">
                <a:solidFill>
                  <a:schemeClr val="tx1"/>
                </a:solidFill>
                <a:latin typeface="Times New Roman" panose="02020603050405020304" pitchFamily="18" charset="0"/>
                <a:cs typeface="Times New Roman" panose="02020603050405020304" pitchFamily="18" charset="0"/>
              </a:rPr>
              <a:t>Risk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18.00%</a:t>
            </a:r>
          </a:p>
          <a:p>
            <a:r>
              <a:rPr lang="en-US" sz="1400" b="1" dirty="0">
                <a:solidFill>
                  <a:schemeClr val="tx1"/>
                </a:solidFill>
                <a:latin typeface="Times New Roman" panose="02020603050405020304" pitchFamily="18" charset="0"/>
                <a:cs typeface="Times New Roman" panose="02020603050405020304" pitchFamily="18" charset="0"/>
              </a:rPr>
              <a:t>Sharpe Ratio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0.924%</a:t>
            </a:r>
          </a:p>
          <a:p>
            <a:r>
              <a:rPr lang="en-US" sz="1400" b="1" dirty="0">
                <a:solidFill>
                  <a:schemeClr val="tx1"/>
                </a:solidFill>
                <a:latin typeface="Times New Roman" panose="02020603050405020304" pitchFamily="18" charset="0"/>
                <a:cs typeface="Times New Roman" panose="02020603050405020304" pitchFamily="18" charset="0"/>
              </a:rPr>
              <a:t>Total Returns</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1058232.52</a:t>
            </a:r>
          </a:p>
          <a:p>
            <a:pPr algn="ctr"/>
            <a:endParaRPr lang="en-US" dirty="0"/>
          </a:p>
        </p:txBody>
      </p:sp>
      <p:sp>
        <p:nvSpPr>
          <p:cNvPr id="12" name="Rectangle 11">
            <a:extLst>
              <a:ext uri="{FF2B5EF4-FFF2-40B4-BE49-F238E27FC236}">
                <a16:creationId xmlns:a16="http://schemas.microsoft.com/office/drawing/2014/main" id="{4AD6430A-34D2-7E4B-8BE6-0A8629D055E3}"/>
              </a:ext>
            </a:extLst>
          </p:cNvPr>
          <p:cNvSpPr/>
          <p:nvPr/>
        </p:nvSpPr>
        <p:spPr>
          <a:xfrm>
            <a:off x="8123160" y="3653370"/>
            <a:ext cx="3459779" cy="20928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Portfolio 3 </a:t>
            </a:r>
            <a:r>
              <a:rPr lang="en-US" sz="1600" dirty="0">
                <a:solidFill>
                  <a:schemeClr val="tx1"/>
                </a:solidFill>
                <a:latin typeface="Times New Roman" panose="02020603050405020304" pitchFamily="18" charset="0"/>
                <a:cs typeface="Times New Roman" panose="02020603050405020304" pitchFamily="18" charset="0"/>
              </a:rPr>
              <a:t>: </a:t>
            </a:r>
          </a:p>
          <a:p>
            <a:pPr>
              <a:buFont typeface="Wingdings" pitchFamily="2" charset="2"/>
              <a:buChar char="Ø"/>
            </a:pPr>
            <a:r>
              <a:rPr lang="en-US" sz="1400" dirty="0">
                <a:solidFill>
                  <a:schemeClr val="tx1"/>
                </a:solidFill>
                <a:highlight>
                  <a:srgbClr val="00FF00"/>
                </a:highlight>
                <a:latin typeface="Times New Roman" panose="02020603050405020304" pitchFamily="18" charset="0"/>
                <a:cs typeface="Times New Roman" panose="02020603050405020304" pitchFamily="18" charset="0"/>
              </a:rPr>
              <a:t>‘AAPL', 'JNJ', 'RHHBY' ,'MRK’ </a:t>
            </a:r>
          </a:p>
          <a:p>
            <a:pPr>
              <a:buFont typeface="Wingdings"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APPL has high returns and other 3 stocks has low risk. For this portfolio, the metrics are:</a:t>
            </a:r>
          </a:p>
          <a:p>
            <a:r>
              <a:rPr lang="en-US" sz="1400" b="1" dirty="0">
                <a:solidFill>
                  <a:schemeClr val="tx1"/>
                </a:solidFill>
                <a:latin typeface="Times New Roman" panose="02020603050405020304" pitchFamily="18" charset="0"/>
                <a:cs typeface="Times New Roman" panose="02020603050405020304" pitchFamily="18" charset="0"/>
              </a:rPr>
              <a:t>Risk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17.85%</a:t>
            </a:r>
          </a:p>
          <a:p>
            <a:r>
              <a:rPr lang="en-US" sz="1400" b="1" dirty="0">
                <a:solidFill>
                  <a:schemeClr val="tx1"/>
                </a:solidFill>
                <a:latin typeface="Times New Roman" panose="02020603050405020304" pitchFamily="18" charset="0"/>
                <a:cs typeface="Times New Roman" panose="02020603050405020304" pitchFamily="18" charset="0"/>
              </a:rPr>
              <a:t>Sharpe Ratio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0.909%</a:t>
            </a:r>
          </a:p>
          <a:p>
            <a:r>
              <a:rPr lang="en-US" sz="1400" b="1" dirty="0">
                <a:solidFill>
                  <a:schemeClr val="tx1"/>
                </a:solidFill>
                <a:latin typeface="Times New Roman" panose="02020603050405020304" pitchFamily="18" charset="0"/>
                <a:cs typeface="Times New Roman" panose="02020603050405020304" pitchFamily="18" charset="0"/>
              </a:rPr>
              <a:t>Total Returns</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1038224.817</a:t>
            </a:r>
          </a:p>
        </p:txBody>
      </p:sp>
      <p:sp>
        <p:nvSpPr>
          <p:cNvPr id="14" name="TextBox 13">
            <a:extLst>
              <a:ext uri="{FF2B5EF4-FFF2-40B4-BE49-F238E27FC236}">
                <a16:creationId xmlns:a16="http://schemas.microsoft.com/office/drawing/2014/main" id="{A7EC4A0A-4DBD-0943-BEA3-EF6AD44D6989}"/>
              </a:ext>
            </a:extLst>
          </p:cNvPr>
          <p:cNvSpPr txBox="1"/>
          <p:nvPr/>
        </p:nvSpPr>
        <p:spPr>
          <a:xfrm>
            <a:off x="510213" y="5981880"/>
            <a:ext cx="11072726" cy="646331"/>
          </a:xfrm>
          <a:prstGeom prst="rect">
            <a:avLst/>
          </a:prstGeom>
          <a:noFill/>
        </p:spPr>
        <p:txBody>
          <a:bodyPr wrap="square" rtlCol="0">
            <a:spAutoFit/>
          </a:bodyPr>
          <a:lstStyle/>
          <a:p>
            <a:r>
              <a:rPr lang="en-US" dirty="0"/>
              <a:t>We recommend </a:t>
            </a:r>
            <a:r>
              <a:rPr lang="en-US" b="1" dirty="0"/>
              <a:t>Portfolio 1 (AMZN,JNJ,RHHBY,MRK) </a:t>
            </a:r>
            <a:r>
              <a:rPr lang="en-US" dirty="0"/>
              <a:t>for Mr. Patrick as you can see it has Total returns of</a:t>
            </a:r>
            <a:r>
              <a:rPr lang="en-US" b="1" dirty="0"/>
              <a:t> 1143367.8 </a:t>
            </a:r>
            <a:r>
              <a:rPr lang="en-US" dirty="0"/>
              <a:t>and with high Sharpe ratio</a:t>
            </a:r>
            <a:r>
              <a:rPr lang="en-US" b="1" dirty="0"/>
              <a:t> 1.05% </a:t>
            </a:r>
            <a:r>
              <a:rPr lang="en-US" dirty="0"/>
              <a:t>with low Risk </a:t>
            </a:r>
            <a:r>
              <a:rPr lang="en-US" b="1" dirty="0"/>
              <a:t>17.18%.</a:t>
            </a:r>
          </a:p>
        </p:txBody>
      </p:sp>
      <p:cxnSp>
        <p:nvCxnSpPr>
          <p:cNvPr id="13" name="Straight Connector 12">
            <a:extLst>
              <a:ext uri="{FF2B5EF4-FFF2-40B4-BE49-F238E27FC236}">
                <a16:creationId xmlns:a16="http://schemas.microsoft.com/office/drawing/2014/main" id="{E4319D3F-4343-A944-A088-DBD19407F3A8}"/>
              </a:ext>
            </a:extLst>
          </p:cNvPr>
          <p:cNvCxnSpPr>
            <a:cxnSpLocks/>
          </p:cNvCxnSpPr>
          <p:nvPr/>
        </p:nvCxnSpPr>
        <p:spPr>
          <a:xfrm>
            <a:off x="510213" y="984369"/>
            <a:ext cx="1107272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421548"/>
      </p:ext>
    </p:extLst>
  </p:cSld>
  <p:clrMapOvr>
    <a:masterClrMapping/>
  </p:clrMapOvr>
  <mc:AlternateContent xmlns:mc="http://schemas.openxmlformats.org/markup-compatibility/2006" xmlns:p14="http://schemas.microsoft.com/office/powerpoint/2010/main">
    <mc:Choice Requires="p14">
      <p:transition spd="slow" p14:dur="2000" advTm="7052"/>
    </mc:Choice>
    <mc:Fallback xmlns="">
      <p:transition spd="slow" advTm="70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0213" y="153304"/>
            <a:ext cx="10406263" cy="775252"/>
          </a:xfrm>
        </p:spPr>
        <p:txBody>
          <a:bodyPr>
            <a:normAutofit/>
          </a:bodyPr>
          <a:lstStyle/>
          <a:p>
            <a:r>
              <a:rPr lang="en-US" sz="4000">
                <a:latin typeface="Times New Roman" panose="02020603050405020304" pitchFamily="18" charset="0"/>
                <a:cs typeface="Times New Roman" panose="02020603050405020304" pitchFamily="18" charset="0"/>
              </a:rPr>
              <a:t>Mr. Peter Portfolio Performance. </a:t>
            </a:r>
          </a:p>
        </p:txBody>
      </p:sp>
      <p:sp>
        <p:nvSpPr>
          <p:cNvPr id="3" name="Content Placeholder 2"/>
          <p:cNvSpPr>
            <a:spLocks noGrp="1"/>
          </p:cNvSpPr>
          <p:nvPr>
            <p:ph sz="half" idx="4294967295"/>
          </p:nvPr>
        </p:nvSpPr>
        <p:spPr>
          <a:xfrm>
            <a:off x="5637099" y="984369"/>
            <a:ext cx="6044688" cy="2308324"/>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1600" dirty="0"/>
              <a:t>As per Mr. Peter profile High risk/High Returns stocks like AMZN and MSFT is suitable to invest on. he will get maximum overall returns with high risk.</a:t>
            </a:r>
          </a:p>
          <a:p>
            <a:pPr>
              <a:buFont typeface="Wingdings" pitchFamily="2" charset="2"/>
              <a:buChar char="Ø"/>
            </a:pPr>
            <a:r>
              <a:rPr lang="en-US" sz="1600" dirty="0">
                <a:latin typeface="Times New Roman" panose="02020603050405020304" pitchFamily="18" charset="0"/>
                <a:cs typeface="Times New Roman" panose="02020603050405020304" pitchFamily="18" charset="0"/>
              </a:rPr>
              <a:t>We tried couple of stock combinations. In those which combination of stocks meet Mr. Peters expectations we will show here.</a:t>
            </a: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B53430-60EC-694B-A924-7F6CE75B3251}"/>
              </a:ext>
            </a:extLst>
          </p:cNvPr>
          <p:cNvPicPr>
            <a:picLocks noChangeAspect="1"/>
          </p:cNvPicPr>
          <p:nvPr/>
        </p:nvPicPr>
        <p:blipFill>
          <a:blip r:embed="rId3"/>
          <a:stretch>
            <a:fillRect/>
          </a:stretch>
        </p:blipFill>
        <p:spPr>
          <a:xfrm>
            <a:off x="510213" y="1111749"/>
            <a:ext cx="4873486" cy="2410572"/>
          </a:xfrm>
          <a:prstGeom prst="rect">
            <a:avLst/>
          </a:prstGeom>
        </p:spPr>
      </p:pic>
      <p:sp>
        <p:nvSpPr>
          <p:cNvPr id="9" name="Rectangle 8">
            <a:extLst>
              <a:ext uri="{FF2B5EF4-FFF2-40B4-BE49-F238E27FC236}">
                <a16:creationId xmlns:a16="http://schemas.microsoft.com/office/drawing/2014/main" id="{139305CB-A47A-9F49-BE60-0F066A9AC616}"/>
              </a:ext>
            </a:extLst>
          </p:cNvPr>
          <p:cNvSpPr/>
          <p:nvPr/>
        </p:nvSpPr>
        <p:spPr>
          <a:xfrm>
            <a:off x="1046925" y="3653370"/>
            <a:ext cx="4590174" cy="2092881"/>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buFont typeface="Wingdings" pitchFamily="2" charset="2"/>
              <a:buChar char="Ø"/>
            </a:pPr>
            <a:r>
              <a:rPr lang="en-US" sz="1600" b="1" dirty="0">
                <a:latin typeface="Times New Roman" panose="02020603050405020304" pitchFamily="18" charset="0"/>
                <a:cs typeface="Times New Roman" panose="02020603050405020304" pitchFamily="18" charset="0"/>
              </a:rPr>
              <a:t>Portfolio 1</a:t>
            </a:r>
            <a:r>
              <a:rPr lang="en-US" sz="16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1400" dirty="0">
                <a:highlight>
                  <a:srgbClr val="00FF00"/>
                </a:highlight>
                <a:latin typeface="Times New Roman" panose="02020603050405020304" pitchFamily="18" charset="0"/>
                <a:cs typeface="Times New Roman" panose="02020603050405020304" pitchFamily="18" charset="0"/>
              </a:rPr>
              <a:t>'AMZN</a:t>
            </a:r>
          </a:p>
          <a:p>
            <a:pPr>
              <a:buFont typeface="Wingdings" pitchFamily="2" charset="2"/>
              <a:buChar char="Ø"/>
            </a:pPr>
            <a:r>
              <a:rPr lang="en-US" sz="1400" dirty="0">
                <a:latin typeface="Times New Roman" panose="02020603050405020304" pitchFamily="18" charset="0"/>
                <a:cs typeface="Times New Roman" panose="02020603050405020304" pitchFamily="18" charset="0"/>
              </a:rPr>
              <a:t>AMZN has high returns  with high risk For this portfolio, the metrics are:</a:t>
            </a:r>
          </a:p>
          <a:p>
            <a:r>
              <a:rPr lang="en-US" sz="1400" b="1" dirty="0">
                <a:latin typeface="Times New Roman" panose="02020603050405020304" pitchFamily="18" charset="0"/>
                <a:cs typeface="Times New Roman" panose="02020603050405020304" pitchFamily="18" charset="0"/>
              </a:rPr>
              <a:t>Risk</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30.11%</a:t>
            </a:r>
          </a:p>
          <a:p>
            <a:r>
              <a:rPr lang="en-US" sz="1400" b="1" dirty="0">
                <a:latin typeface="Times New Roman" panose="02020603050405020304" pitchFamily="18" charset="0"/>
                <a:cs typeface="Times New Roman" panose="02020603050405020304" pitchFamily="18" charset="0"/>
              </a:rPr>
              <a:t>Sharpe Ratio</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1.34%</a:t>
            </a:r>
          </a:p>
          <a:p>
            <a:r>
              <a:rPr lang="en-US" sz="1400" b="1" dirty="0">
                <a:latin typeface="Times New Roman" panose="02020603050405020304" pitchFamily="18" charset="0"/>
                <a:cs typeface="Times New Roman" panose="02020603050405020304" pitchFamily="18" charset="0"/>
              </a:rPr>
              <a:t>Total Returns</a:t>
            </a:r>
            <a:r>
              <a:rPr lang="en-US" sz="1400" dirty="0">
                <a:latin typeface="Times New Roman" panose="02020603050405020304" pitchFamily="18" charset="0"/>
                <a:cs typeface="Times New Roman" panose="02020603050405020304" pitchFamily="18" charset="0"/>
              </a:rPr>
              <a:t>: </a:t>
            </a:r>
            <a:r>
              <a:rPr lang="en-US" sz="1400" dirty="0">
                <a:highlight>
                  <a:srgbClr val="FFFF00"/>
                </a:highlight>
                <a:latin typeface="Times New Roman" panose="02020603050405020304" pitchFamily="18" charset="0"/>
                <a:cs typeface="Times New Roman" panose="02020603050405020304" pitchFamily="18" charset="0"/>
              </a:rPr>
              <a:t>6046877.6</a:t>
            </a:r>
          </a:p>
        </p:txBody>
      </p:sp>
      <p:sp>
        <p:nvSpPr>
          <p:cNvPr id="11" name="Rectangle 10">
            <a:extLst>
              <a:ext uri="{FF2B5EF4-FFF2-40B4-BE49-F238E27FC236}">
                <a16:creationId xmlns:a16="http://schemas.microsoft.com/office/drawing/2014/main" id="{CF6AFC20-42EF-374E-9019-B9B5012E557C}"/>
              </a:ext>
            </a:extLst>
          </p:cNvPr>
          <p:cNvSpPr/>
          <p:nvPr/>
        </p:nvSpPr>
        <p:spPr>
          <a:xfrm>
            <a:off x="6315947" y="3659079"/>
            <a:ext cx="4686992" cy="20928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endParaRPr lang="en-US" sz="1400" b="1" dirty="0">
              <a:solidFill>
                <a:schemeClr val="tx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Portfolio 2</a:t>
            </a:r>
            <a:r>
              <a:rPr lang="en-US" sz="1600" dirty="0">
                <a:solidFill>
                  <a:schemeClr val="tx1"/>
                </a:solidFill>
                <a:latin typeface="Times New Roman" panose="02020603050405020304" pitchFamily="18" charset="0"/>
                <a:cs typeface="Times New Roman" panose="02020603050405020304" pitchFamily="18" charset="0"/>
              </a:rPr>
              <a:t>: </a:t>
            </a:r>
          </a:p>
          <a:p>
            <a:pPr>
              <a:buFont typeface="Wingdings" pitchFamily="2" charset="2"/>
              <a:buChar char="Ø"/>
            </a:pPr>
            <a:r>
              <a:rPr lang="en-US" sz="1400" dirty="0">
                <a:solidFill>
                  <a:schemeClr val="tx1"/>
                </a:solidFill>
                <a:highlight>
                  <a:srgbClr val="00FF00"/>
                </a:highlight>
                <a:latin typeface="Times New Roman" panose="02020603050405020304" pitchFamily="18" charset="0"/>
                <a:cs typeface="Times New Roman" panose="02020603050405020304" pitchFamily="18" charset="0"/>
              </a:rPr>
              <a:t>‘MSFT’, ‘AMZN’ </a:t>
            </a:r>
          </a:p>
          <a:p>
            <a:pPr>
              <a:buFont typeface="Wingdings"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MSFT and AMZN has high returns with high risk. For this portfolio, the metrics are:</a:t>
            </a:r>
          </a:p>
          <a:p>
            <a:r>
              <a:rPr lang="en-US" sz="1400" b="1" dirty="0">
                <a:solidFill>
                  <a:schemeClr val="tx1"/>
                </a:solidFill>
                <a:latin typeface="Times New Roman" panose="02020603050405020304" pitchFamily="18" charset="0"/>
                <a:cs typeface="Times New Roman" panose="02020603050405020304" pitchFamily="18" charset="0"/>
              </a:rPr>
              <a:t>Risk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26.52%</a:t>
            </a:r>
          </a:p>
          <a:p>
            <a:r>
              <a:rPr lang="en-US" sz="1400" b="1" dirty="0">
                <a:solidFill>
                  <a:schemeClr val="tx1"/>
                </a:solidFill>
                <a:latin typeface="Times New Roman" panose="02020603050405020304" pitchFamily="18" charset="0"/>
                <a:cs typeface="Times New Roman" panose="02020603050405020304" pitchFamily="18" charset="0"/>
              </a:rPr>
              <a:t>Sharpe Ratio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1.42%</a:t>
            </a:r>
          </a:p>
          <a:p>
            <a:r>
              <a:rPr lang="en-US" sz="1400" b="1" dirty="0">
                <a:solidFill>
                  <a:schemeClr val="tx1"/>
                </a:solidFill>
                <a:latin typeface="Times New Roman" panose="02020603050405020304" pitchFamily="18" charset="0"/>
                <a:cs typeface="Times New Roman" panose="02020603050405020304" pitchFamily="18" charset="0"/>
              </a:rPr>
              <a:t>Total Returns</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highlight>
                  <a:srgbClr val="FFFF00"/>
                </a:highlight>
                <a:latin typeface="Times New Roman" panose="02020603050405020304" pitchFamily="18" charset="0"/>
                <a:cs typeface="Times New Roman" panose="02020603050405020304" pitchFamily="18" charset="0"/>
              </a:rPr>
              <a:t>5523991.5</a:t>
            </a:r>
          </a:p>
          <a:p>
            <a:pPr algn="ctr"/>
            <a:endParaRPr lang="en-US" dirty="0"/>
          </a:p>
        </p:txBody>
      </p:sp>
      <p:sp>
        <p:nvSpPr>
          <p:cNvPr id="14" name="TextBox 13">
            <a:extLst>
              <a:ext uri="{FF2B5EF4-FFF2-40B4-BE49-F238E27FC236}">
                <a16:creationId xmlns:a16="http://schemas.microsoft.com/office/drawing/2014/main" id="{A7EC4A0A-4DBD-0943-BEA3-EF6AD44D6989}"/>
              </a:ext>
            </a:extLst>
          </p:cNvPr>
          <p:cNvSpPr txBox="1"/>
          <p:nvPr/>
        </p:nvSpPr>
        <p:spPr>
          <a:xfrm>
            <a:off x="921285" y="5961693"/>
            <a:ext cx="11072726" cy="646331"/>
          </a:xfrm>
          <a:prstGeom prst="rect">
            <a:avLst/>
          </a:prstGeom>
          <a:noFill/>
        </p:spPr>
        <p:txBody>
          <a:bodyPr wrap="square" rtlCol="0">
            <a:spAutoFit/>
          </a:bodyPr>
          <a:lstStyle/>
          <a:p>
            <a:r>
              <a:rPr lang="en-US" dirty="0"/>
              <a:t>We recommend </a:t>
            </a:r>
            <a:r>
              <a:rPr lang="en-US" b="1" dirty="0"/>
              <a:t>Portfolio 1 (AMZN) </a:t>
            </a:r>
            <a:r>
              <a:rPr lang="en-US" dirty="0"/>
              <a:t>for Mr. Peter as you can see it has Total returns of</a:t>
            </a:r>
            <a:r>
              <a:rPr lang="en-US" b="1" dirty="0"/>
              <a:t> </a:t>
            </a:r>
            <a:r>
              <a:rPr lang="en-US" b="1" dirty="0">
                <a:latin typeface="Times New Roman" panose="02020603050405020304" pitchFamily="18" charset="0"/>
                <a:cs typeface="Times New Roman" panose="02020603050405020304" pitchFamily="18" charset="0"/>
              </a:rPr>
              <a:t>6046877.6</a:t>
            </a:r>
            <a:r>
              <a:rPr lang="en-US" b="1" dirty="0"/>
              <a:t> </a:t>
            </a:r>
            <a:r>
              <a:rPr lang="en-US" dirty="0"/>
              <a:t>and with high Sharpe ratio</a:t>
            </a:r>
            <a:r>
              <a:rPr lang="en-US" b="1" dirty="0"/>
              <a:t> 1.34% </a:t>
            </a:r>
            <a:r>
              <a:rPr lang="en-US" dirty="0"/>
              <a:t>with high Risk </a:t>
            </a:r>
            <a:r>
              <a:rPr lang="en-US" b="1" dirty="0"/>
              <a:t>30.11%. </a:t>
            </a:r>
          </a:p>
        </p:txBody>
      </p:sp>
      <p:cxnSp>
        <p:nvCxnSpPr>
          <p:cNvPr id="8" name="Straight Connector 7">
            <a:extLst>
              <a:ext uri="{FF2B5EF4-FFF2-40B4-BE49-F238E27FC236}">
                <a16:creationId xmlns:a16="http://schemas.microsoft.com/office/drawing/2014/main" id="{DDFFED9D-1ACB-C64A-AD44-D4FE88CB2628}"/>
              </a:ext>
            </a:extLst>
          </p:cNvPr>
          <p:cNvCxnSpPr>
            <a:cxnSpLocks/>
          </p:cNvCxnSpPr>
          <p:nvPr/>
        </p:nvCxnSpPr>
        <p:spPr>
          <a:xfrm>
            <a:off x="510213" y="984369"/>
            <a:ext cx="11072726"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0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91478"/>
            <a:ext cx="5882054" cy="568669"/>
          </a:xfrm>
        </p:spPr>
        <p:txBody>
          <a:bodyPr>
            <a:normAutofit fontScale="90000"/>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2933700" y="2305878"/>
            <a:ext cx="8770571" cy="3784026"/>
          </a:xfrm>
        </p:spPr>
        <p:txBody>
          <a:bodyPr>
            <a:normAutofit/>
          </a:bodyPr>
          <a:lstStyle/>
          <a:p>
            <a:pPr>
              <a:buFont typeface="Wingdings" panose="05000000000000000000" pitchFamily="2" charset="2"/>
              <a:buChar char="Ø"/>
            </a:pPr>
            <a:r>
              <a:rPr lang="en-US" dirty="0"/>
              <a:t>Based on evaluation of the stock analysis and portfolio metrics.</a:t>
            </a:r>
          </a:p>
          <a:p>
            <a:pPr lvl="1">
              <a:buFont typeface="Wingdings" pitchFamily="2" charset="2"/>
              <a:buChar char="v"/>
            </a:pPr>
            <a:r>
              <a:rPr lang="en-US" dirty="0"/>
              <a:t>For Mr. Peter, I recommend </a:t>
            </a:r>
            <a:r>
              <a:rPr lang="en-US" b="1" dirty="0"/>
              <a:t>Portfolio  with AMZN, </a:t>
            </a:r>
            <a:r>
              <a:rPr lang="en-US" dirty="0"/>
              <a:t>which has Total returns of</a:t>
            </a:r>
            <a:r>
              <a:rPr lang="en-US" b="1" dirty="0"/>
              <a:t> </a:t>
            </a:r>
            <a:r>
              <a:rPr lang="en-US" b="1" dirty="0">
                <a:highlight>
                  <a:srgbClr val="FFFF00"/>
                </a:highlight>
                <a:latin typeface="Times New Roman" panose="02020603050405020304" pitchFamily="18" charset="0"/>
                <a:cs typeface="Times New Roman" panose="02020603050405020304" pitchFamily="18" charset="0"/>
              </a:rPr>
              <a:t>6 million dollars</a:t>
            </a:r>
            <a:r>
              <a:rPr lang="en-US" b="1" dirty="0"/>
              <a:t> </a:t>
            </a:r>
            <a:r>
              <a:rPr lang="en-US" dirty="0"/>
              <a:t>with high Risk of </a:t>
            </a:r>
            <a:r>
              <a:rPr lang="en-US" b="1" dirty="0">
                <a:highlight>
                  <a:srgbClr val="FFFF00"/>
                </a:highlight>
              </a:rPr>
              <a:t>30.11%.</a:t>
            </a:r>
          </a:p>
          <a:p>
            <a:pPr lvl="1">
              <a:buFont typeface="Wingdings" pitchFamily="2" charset="2"/>
              <a:buChar char="v"/>
            </a:pPr>
            <a:r>
              <a:rPr lang="en-US" dirty="0"/>
              <a:t>For  Mr. Patrick, I recommend </a:t>
            </a:r>
            <a:r>
              <a:rPr lang="en-US" b="1" dirty="0"/>
              <a:t>Portfolio  with (AMZN,JNJ,RHHBY,MRK)</a:t>
            </a:r>
            <a:r>
              <a:rPr lang="en-US" dirty="0"/>
              <a:t>,which  has Total returns of</a:t>
            </a:r>
            <a:r>
              <a:rPr lang="en-US" b="1" dirty="0"/>
              <a:t> </a:t>
            </a:r>
            <a:r>
              <a:rPr lang="en-US" b="1" dirty="0">
                <a:highlight>
                  <a:srgbClr val="FFFF00"/>
                </a:highlight>
              </a:rPr>
              <a:t>1 million 143k</a:t>
            </a:r>
            <a:r>
              <a:rPr lang="en-US" b="1" dirty="0"/>
              <a:t> </a:t>
            </a:r>
            <a:r>
              <a:rPr lang="en-US" dirty="0"/>
              <a:t>with low Risk of </a:t>
            </a:r>
            <a:r>
              <a:rPr lang="en-US" b="1" dirty="0">
                <a:highlight>
                  <a:srgbClr val="FFFF00"/>
                </a:highlight>
              </a:rPr>
              <a:t>17.18% .</a:t>
            </a:r>
          </a:p>
          <a:p>
            <a:endParaRPr lang="en-US" b="1" dirty="0"/>
          </a:p>
        </p:txBody>
      </p:sp>
    </p:spTree>
    <p:extLst>
      <p:ext uri="{BB962C8B-B14F-4D97-AF65-F5344CB8AC3E}">
        <p14:creationId xmlns:p14="http://schemas.microsoft.com/office/powerpoint/2010/main" val="68109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97479"/>
            <a:ext cx="9151908" cy="733246"/>
          </a:xfrm>
        </p:spPr>
        <p:txBody>
          <a:bodyPr>
            <a:normAutofit fontScale="90000"/>
          </a:bodyPr>
          <a:lstStyle/>
          <a:p>
            <a:r>
              <a:rPr lang="de-DE">
                <a:solidFill>
                  <a:schemeClr val="accent3">
                    <a:lumMod val="50000"/>
                  </a:schemeClr>
                </a:solidFill>
                <a:latin typeface="Times New Roman" panose="02020603050405020304" pitchFamily="18" charset="0"/>
                <a:cs typeface="Times New Roman" panose="02020603050405020304" pitchFamily="18" charset="0"/>
              </a:rPr>
              <a:t>Agenda</a:t>
            </a:r>
            <a:endParaRPr lang="en-US">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de-DE" sz="2000">
                <a:solidFill>
                  <a:schemeClr val="accent3">
                    <a:lumMod val="50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t>Investor profile </a:t>
            </a:r>
          </a:p>
          <a:p>
            <a:pPr>
              <a:buFont typeface="Wingdings" panose="05000000000000000000" pitchFamily="2" charset="2"/>
              <a:buChar char="Ø"/>
            </a:pPr>
            <a:r>
              <a:rPr lang="en-US"/>
              <a:t>Data Exploration</a:t>
            </a:r>
            <a:endParaRPr lang="de-DE" sz="2000">
              <a:solidFill>
                <a:schemeClr val="accent3">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t>investment strategy </a:t>
            </a:r>
          </a:p>
          <a:p>
            <a:pPr>
              <a:buFont typeface="Wingdings" panose="05000000000000000000" pitchFamily="2" charset="2"/>
              <a:buChar char="Ø"/>
            </a:pPr>
            <a:r>
              <a:rPr lang="en-US"/>
              <a:t>Portfolio Performance. </a:t>
            </a:r>
          </a:p>
        </p:txBody>
      </p:sp>
    </p:spTree>
    <p:extLst>
      <p:ext uri="{BB962C8B-B14F-4D97-AF65-F5344CB8AC3E}">
        <p14:creationId xmlns:p14="http://schemas.microsoft.com/office/powerpoint/2010/main" val="39527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06105"/>
            <a:ext cx="8770571" cy="722955"/>
          </a:xfrm>
        </p:spPr>
        <p:txBody>
          <a:bodyPr>
            <a:normAutofit fontScale="90000"/>
          </a:bodyPr>
          <a:lstStyle/>
          <a:p>
            <a:r>
              <a:rPr lang="de-DE">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33700" y="2438400"/>
            <a:ext cx="8770571" cy="2710070"/>
          </a:xfrm>
        </p:spPr>
        <p:txBody>
          <a:bodyPr/>
          <a:lstStyle/>
          <a:p>
            <a:pPr>
              <a:buFont typeface="Wingdings" panose="05000000000000000000" pitchFamily="2" charset="2"/>
              <a:buChar char="Ø"/>
            </a:pPr>
            <a:r>
              <a:rPr lang="de-DE" dirty="0">
                <a:latin typeface="Times New Roman" panose="02020603050405020304" pitchFamily="18" charset="0"/>
                <a:cs typeface="Times New Roman" panose="02020603050405020304" pitchFamily="18" charset="0"/>
              </a:rPr>
              <a:t>Understand the </a:t>
            </a:r>
            <a:r>
              <a:rPr lang="en-US" dirty="0"/>
              <a:t>provided information for 24 stocks belong to different domains of leading companies listed in New York Stock Exchange(NYSE)</a:t>
            </a:r>
          </a:p>
          <a:p>
            <a:pPr>
              <a:buFont typeface="Wingdings" panose="05000000000000000000" pitchFamily="2" charset="2"/>
              <a:buChar char="Ø"/>
            </a:pPr>
            <a:r>
              <a:rPr lang="en-US" dirty="0"/>
              <a:t>Create interactive visualization dashboards and evaluate the performance metrics that help to summarize the stock.</a:t>
            </a:r>
          </a:p>
          <a:p>
            <a:pPr>
              <a:buFont typeface="Wingdings" panose="05000000000000000000" pitchFamily="2" charset="2"/>
              <a:buChar char="Ø"/>
            </a:pPr>
            <a:r>
              <a:rPr lang="en-US" dirty="0"/>
              <a:t>Obtain results to create a portfolio of stocks that have the potential to meet the financial goals of the investors.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9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91478"/>
            <a:ext cx="5882054" cy="568669"/>
          </a:xfrm>
        </p:spPr>
        <p:txBody>
          <a:bodyPr>
            <a:normAutofit fontScale="90000"/>
          </a:bodyPr>
          <a:lstStyle/>
          <a:p>
            <a:r>
              <a:rPr lang="en-US" dirty="0">
                <a:latin typeface="Times New Roman" panose="02020603050405020304" pitchFamily="18" charset="0"/>
                <a:cs typeface="Times New Roman" panose="02020603050405020304" pitchFamily="18" charset="0"/>
              </a:rPr>
              <a:t>Preview of the Summary</a:t>
            </a:r>
          </a:p>
        </p:txBody>
      </p:sp>
      <p:sp>
        <p:nvSpPr>
          <p:cNvPr id="3" name="Content Placeholder 2"/>
          <p:cNvSpPr>
            <a:spLocks noGrp="1"/>
          </p:cNvSpPr>
          <p:nvPr>
            <p:ph idx="1"/>
          </p:nvPr>
        </p:nvSpPr>
        <p:spPr>
          <a:xfrm>
            <a:off x="2933700" y="2305878"/>
            <a:ext cx="8770571" cy="3784026"/>
          </a:xfrm>
        </p:spPr>
        <p:txBody>
          <a:bodyPr>
            <a:normAutofit/>
          </a:bodyPr>
          <a:lstStyle/>
          <a:p>
            <a:pPr>
              <a:buFont typeface="Wingdings" panose="05000000000000000000" pitchFamily="2" charset="2"/>
              <a:buChar char="Ø"/>
            </a:pPr>
            <a:r>
              <a:rPr lang="en-US" dirty="0"/>
              <a:t>Based on evaluation of the stocks and portfolio metrics </a:t>
            </a:r>
          </a:p>
          <a:p>
            <a:pPr lvl="1">
              <a:buFont typeface="Wingdings" pitchFamily="2" charset="2"/>
              <a:buChar char="v"/>
            </a:pPr>
            <a:r>
              <a:rPr lang="en-US" dirty="0"/>
              <a:t>High Returns &amp; High Risk:</a:t>
            </a:r>
          </a:p>
          <a:p>
            <a:pPr lvl="2">
              <a:buFont typeface="Wingdings" pitchFamily="2" charset="2"/>
              <a:buChar char="§"/>
            </a:pPr>
            <a:r>
              <a:rPr lang="en-US" dirty="0"/>
              <a:t>AMZN, MSFT, AAPL are stocks with high returns and high risk.</a:t>
            </a:r>
          </a:p>
          <a:p>
            <a:pPr lvl="1">
              <a:buFont typeface="Wingdings" pitchFamily="2" charset="2"/>
              <a:buChar char="v"/>
            </a:pPr>
            <a:r>
              <a:rPr lang="en-US" dirty="0"/>
              <a:t> Low Returns with Low Risk:</a:t>
            </a:r>
          </a:p>
          <a:p>
            <a:pPr lvl="2">
              <a:buFont typeface="Wingdings" pitchFamily="2" charset="2"/>
              <a:buChar char="§"/>
            </a:pPr>
            <a:r>
              <a:rPr lang="en-US" dirty="0"/>
              <a:t>MRK,JNJ,RHHBY,GS,PFE are stocks with low risk and low returns.</a:t>
            </a:r>
          </a:p>
        </p:txBody>
      </p:sp>
    </p:spTree>
    <p:extLst>
      <p:ext uri="{BB962C8B-B14F-4D97-AF65-F5344CB8AC3E}">
        <p14:creationId xmlns:p14="http://schemas.microsoft.com/office/powerpoint/2010/main" val="400145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Mr. Patrick Jyengar &amp; Peter </a:t>
            </a:r>
            <a:r>
              <a:rPr lang="en-US" sz="4000" dirty="0">
                <a:latin typeface="Times New Roman" panose="02020603050405020304" pitchFamily="18" charset="0"/>
                <a:cs typeface="Times New Roman" panose="02020603050405020304" pitchFamily="18" charset="0"/>
              </a:rPr>
              <a:t>Jyengar</a:t>
            </a:r>
            <a:r>
              <a:rPr lang="en-US" sz="4000" dirty="0"/>
              <a:t> Profiles</a:t>
            </a:r>
          </a:p>
        </p:txBody>
      </p:sp>
      <p:sp>
        <p:nvSpPr>
          <p:cNvPr id="5" name="Text Placeholder 4">
            <a:extLst>
              <a:ext uri="{FF2B5EF4-FFF2-40B4-BE49-F238E27FC236}">
                <a16:creationId xmlns:a16="http://schemas.microsoft.com/office/drawing/2014/main" id="{A235B025-B6B5-F944-A559-64CFC8E2E722}"/>
              </a:ext>
            </a:extLst>
          </p:cNvPr>
          <p:cNvSpPr>
            <a:spLocks noGrp="1"/>
          </p:cNvSpPr>
          <p:nvPr>
            <p:ph type="body" idx="1"/>
          </p:nvPr>
        </p:nvSpPr>
        <p:spPr>
          <a:xfrm>
            <a:off x="2933699" y="2365105"/>
            <a:ext cx="4160520" cy="457607"/>
          </a:xfrm>
          <a:solidFill>
            <a:schemeClr val="accent2"/>
          </a:solidFill>
        </p:spPr>
        <p:txBody>
          <a:bodyPr/>
          <a:lstStyle/>
          <a:p>
            <a:r>
              <a:rPr lang="en-US" dirty="0">
                <a:solidFill>
                  <a:schemeClr val="bg1"/>
                </a:solidFill>
                <a:latin typeface="Times New Roman" panose="02020603050405020304" pitchFamily="18" charset="0"/>
                <a:cs typeface="Times New Roman" panose="02020603050405020304" pitchFamily="18" charset="0"/>
              </a:rPr>
              <a:t>Mr. Patrick Jyengar</a:t>
            </a:r>
          </a:p>
        </p:txBody>
      </p:sp>
      <p:sp>
        <p:nvSpPr>
          <p:cNvPr id="3" name="Content Placeholder 2"/>
          <p:cNvSpPr>
            <a:spLocks noGrp="1"/>
          </p:cNvSpPr>
          <p:nvPr>
            <p:ph sz="half" idx="2"/>
          </p:nvPr>
        </p:nvSpPr>
        <p:spPr>
          <a:xfrm>
            <a:off x="2933698" y="2968770"/>
            <a:ext cx="4160520" cy="2779361"/>
          </a:xfrm>
          <a:solidFill>
            <a:schemeClr val="accent5">
              <a:lumMod val="20000"/>
              <a:lumOff val="80000"/>
            </a:schemeClr>
          </a:solidFill>
        </p:spPr>
        <p:txBody>
          <a:bodyPr>
            <a:normAutofit fontScale="85000" lnSpcReduction="20000"/>
          </a:bodyPr>
          <a:lstStyle/>
          <a:p>
            <a:pPr>
              <a:buFont typeface="Wingdings" panose="05000000000000000000" pitchFamily="2" charset="2"/>
              <a:buChar char="Ø"/>
            </a:pPr>
            <a:r>
              <a:rPr lang="en-US" sz="2100" dirty="0">
                <a:cs typeface="Times New Roman" panose="02020603050405020304" pitchFamily="18" charset="0"/>
              </a:rPr>
              <a:t>Mr. Patrick is maintaining a decent standard living;</a:t>
            </a:r>
          </a:p>
          <a:p>
            <a:pPr>
              <a:buFont typeface="Wingdings" panose="05000000000000000000" pitchFamily="2" charset="2"/>
              <a:buChar char="Ø"/>
            </a:pPr>
            <a:r>
              <a:rPr lang="en-US" sz="2100" dirty="0">
                <a:cs typeface="Times New Roman" panose="02020603050405020304" pitchFamily="18" charset="0"/>
              </a:rPr>
              <a:t>Post his retirement and he wants to invest $500K in stocks. </a:t>
            </a:r>
          </a:p>
          <a:p>
            <a:pPr>
              <a:buFont typeface="Wingdings" panose="05000000000000000000" pitchFamily="2" charset="2"/>
              <a:buChar char="Ø"/>
            </a:pPr>
            <a:r>
              <a:rPr lang="en-US" sz="2100" dirty="0">
                <a:cs typeface="Times New Roman" panose="02020603050405020304" pitchFamily="18" charset="0"/>
              </a:rPr>
              <a:t>Expects doubling his capital with less Risk in 5 Years time to buy a minority portion of Naruto(Magazine). </a:t>
            </a:r>
          </a:p>
        </p:txBody>
      </p:sp>
      <p:sp>
        <p:nvSpPr>
          <p:cNvPr id="6" name="Text Placeholder 5">
            <a:extLst>
              <a:ext uri="{FF2B5EF4-FFF2-40B4-BE49-F238E27FC236}">
                <a16:creationId xmlns:a16="http://schemas.microsoft.com/office/drawing/2014/main" id="{1BE9728B-15E5-584E-AEFB-39ABD5D37899}"/>
              </a:ext>
            </a:extLst>
          </p:cNvPr>
          <p:cNvSpPr>
            <a:spLocks noGrp="1"/>
          </p:cNvSpPr>
          <p:nvPr>
            <p:ph type="body" sz="quarter" idx="3"/>
          </p:nvPr>
        </p:nvSpPr>
        <p:spPr>
          <a:xfrm>
            <a:off x="7543751" y="2365105"/>
            <a:ext cx="4160520" cy="457608"/>
          </a:xfrm>
          <a:solidFill>
            <a:schemeClr val="accent2"/>
          </a:solidFill>
        </p:spPr>
        <p:txBody>
          <a:bodyPr/>
          <a:lstStyle/>
          <a:p>
            <a:r>
              <a:rPr lang="en-US" dirty="0">
                <a:solidFill>
                  <a:schemeClr val="bg1"/>
                </a:solidFill>
                <a:latin typeface="Times New Roman" panose="02020603050405020304" pitchFamily="18" charset="0"/>
                <a:cs typeface="Times New Roman" panose="02020603050405020304" pitchFamily="18" charset="0"/>
              </a:rPr>
              <a:t>Mr. Peter Jyengar</a:t>
            </a:r>
          </a:p>
        </p:txBody>
      </p:sp>
      <p:sp>
        <p:nvSpPr>
          <p:cNvPr id="4" name="Content Placeholder 3">
            <a:extLst>
              <a:ext uri="{FF2B5EF4-FFF2-40B4-BE49-F238E27FC236}">
                <a16:creationId xmlns:a16="http://schemas.microsoft.com/office/drawing/2014/main" id="{EB2FE774-76F4-6D4E-8281-3E2CA0528B4B}"/>
              </a:ext>
            </a:extLst>
          </p:cNvPr>
          <p:cNvSpPr>
            <a:spLocks noGrp="1"/>
          </p:cNvSpPr>
          <p:nvPr>
            <p:ph sz="quarter" idx="4"/>
          </p:nvPr>
        </p:nvSpPr>
        <p:spPr>
          <a:xfrm>
            <a:off x="7543751" y="2968770"/>
            <a:ext cx="4160520" cy="2779361"/>
          </a:xfrm>
          <a:solidFill>
            <a:schemeClr val="accent5">
              <a:lumMod val="20000"/>
              <a:lumOff val="80000"/>
            </a:schemeClr>
          </a:solidFill>
        </p:spPr>
        <p:txBody>
          <a:bodyPr vert="horz" lIns="91440" tIns="45720" rIns="91440" bIns="45720" rtlCol="0">
            <a:normAutofit fontScale="85000" lnSpcReduction="20000"/>
          </a:bodyPr>
          <a:lstStyle/>
          <a:p>
            <a:pPr>
              <a:buFont typeface="Wingdings" pitchFamily="2" charset="2"/>
              <a:buChar char="Ø"/>
            </a:pPr>
            <a:r>
              <a:rPr lang="en-US" sz="2100" dirty="0"/>
              <a:t>Mr. Peter Jyengar Consistent with his attitude towards risk.</a:t>
            </a:r>
          </a:p>
          <a:p>
            <a:pPr>
              <a:buFont typeface="Wingdings" pitchFamily="2" charset="2"/>
              <a:buChar char="Ø"/>
            </a:pPr>
            <a:r>
              <a:rPr lang="en-US" sz="2100" dirty="0"/>
              <a:t>Believes that he can still bounce back in case of any occasional losses.</a:t>
            </a:r>
          </a:p>
          <a:p>
            <a:pPr>
              <a:buFont typeface="Wingdings" pitchFamily="2" charset="2"/>
              <a:buChar char="Ø"/>
            </a:pPr>
            <a:r>
              <a:rPr lang="en-US" sz="2100" dirty="0"/>
              <a:t>He Wants to invest $1 million from company's cash and cash equivalents in the most high-margin stocks.</a:t>
            </a:r>
          </a:p>
          <a:p>
            <a:pPr>
              <a:buFont typeface="Wingdings" pitchFamily="2" charset="2"/>
              <a:buChar char="Ø"/>
            </a:pPr>
            <a:r>
              <a:rPr lang="en-US" sz="2100" dirty="0"/>
              <a:t>Expects high returns within 5 years for inorganic expansion of his company.</a:t>
            </a:r>
          </a:p>
        </p:txBody>
      </p:sp>
    </p:spTree>
    <p:extLst>
      <p:ext uri="{BB962C8B-B14F-4D97-AF65-F5344CB8AC3E}">
        <p14:creationId xmlns:p14="http://schemas.microsoft.com/office/powerpoint/2010/main" val="217139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14731"/>
            <a:ext cx="8770571" cy="714329"/>
          </a:xfrm>
        </p:spPr>
        <p:txBody>
          <a:bodyPr>
            <a:normAutofit fontScale="90000"/>
          </a:bodyPr>
          <a:lstStyle/>
          <a:p>
            <a:r>
              <a:rPr lang="en-US" dirty="0">
                <a:latin typeface="Times New Roman" panose="02020603050405020304" pitchFamily="18" charset="0"/>
                <a:cs typeface="Times New Roman" panose="02020603050405020304" pitchFamily="18" charset="0"/>
              </a:rPr>
              <a:t>Data Exploration</a:t>
            </a:r>
          </a:p>
        </p:txBody>
      </p:sp>
      <p:sp>
        <p:nvSpPr>
          <p:cNvPr id="3" name="Content Placeholder 2"/>
          <p:cNvSpPr>
            <a:spLocks noGrp="1"/>
          </p:cNvSpPr>
          <p:nvPr>
            <p:ph idx="1"/>
          </p:nvPr>
        </p:nvSpPr>
        <p:spPr>
          <a:xfrm>
            <a:off x="2933701" y="2293184"/>
            <a:ext cx="8770570" cy="2056078"/>
          </a:xfrm>
          <a:solidFill>
            <a:schemeClr val="accent5">
              <a:lumMod val="20000"/>
              <a:lumOff val="80000"/>
            </a:schemeClr>
          </a:solidFill>
        </p:spPr>
        <p:txBody>
          <a:bodyPr>
            <a:normAutofit/>
          </a:bodyPr>
          <a:lstStyle/>
          <a:p>
            <a:pPr>
              <a:buFont typeface="Wingdings" panose="05000000000000000000" pitchFamily="2" charset="2"/>
              <a:buChar char="Ø"/>
            </a:pPr>
            <a:r>
              <a:rPr lang="de-DE" sz="1800" dirty="0">
                <a:latin typeface="Calibri" panose="020F0502020204030204" pitchFamily="34" charset="0"/>
                <a:cs typeface="Calibri" panose="020F0502020204030204" pitchFamily="34" charset="0"/>
              </a:rPr>
              <a:t>I've analyzed the last five years of data as the investors want to invest for the next five years. So, from the given dataset, I've taken the latest five years of data from 2015/10/01 to 2020/09/30.</a:t>
            </a:r>
          </a:p>
          <a:p>
            <a:pPr>
              <a:buFont typeface="Wingdings" panose="05000000000000000000" pitchFamily="2" charset="2"/>
              <a:buChar char="Ø"/>
            </a:pPr>
            <a:r>
              <a:rPr lang="de-DE" sz="1800" dirty="0">
                <a:latin typeface="Calibri" panose="020F0502020204030204" pitchFamily="34" charset="0"/>
                <a:cs typeface="Calibri" panose="020F0502020204030204" pitchFamily="34" charset="0"/>
              </a:rPr>
              <a:t>We did data Normalization before the visualizations.</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For visualization here we  used Tableau.</a:t>
            </a:r>
            <a:endParaRPr lang="de-DE" sz="18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de-DE" sz="1800" dirty="0">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2933701" y="3429000"/>
            <a:ext cx="8770570" cy="2997679"/>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96755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60834F2-9A34-A44D-B882-5CB2066A73E6}"/>
              </a:ext>
            </a:extLst>
          </p:cNvPr>
          <p:cNvCxnSpPr>
            <a:cxnSpLocks/>
          </p:cNvCxnSpPr>
          <p:nvPr/>
        </p:nvCxnSpPr>
        <p:spPr>
          <a:xfrm>
            <a:off x="634276" y="1160585"/>
            <a:ext cx="1112397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871CA7A-E22F-404F-9BBE-FBC6E3573FE4}"/>
              </a:ext>
            </a:extLst>
          </p:cNvPr>
          <p:cNvSpPr txBox="1">
            <a:spLocks/>
          </p:cNvSpPr>
          <p:nvPr/>
        </p:nvSpPr>
        <p:spPr>
          <a:xfrm>
            <a:off x="457200" y="284173"/>
            <a:ext cx="11247071" cy="756362"/>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de-DE" sz="4000" dirty="0">
                <a:latin typeface="Times New Roman" panose="02020603050405020304" pitchFamily="18" charset="0"/>
                <a:cs typeface="Times New Roman" panose="02020603050405020304" pitchFamily="18" charset="0"/>
              </a:rPr>
              <a:t>Visualization of the Stocks before Normalization of the data</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F71D82-965A-A742-9EF6-721F98FD4E30}"/>
              </a:ext>
            </a:extLst>
          </p:cNvPr>
          <p:cNvSpPr txBox="1"/>
          <p:nvPr/>
        </p:nvSpPr>
        <p:spPr>
          <a:xfrm>
            <a:off x="5091545" y="2182091"/>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3AD81682-6713-944C-B0CF-EACA95900FF2}"/>
              </a:ext>
            </a:extLst>
          </p:cNvPr>
          <p:cNvPicPr>
            <a:picLocks noChangeAspect="1"/>
          </p:cNvPicPr>
          <p:nvPr/>
        </p:nvPicPr>
        <p:blipFill>
          <a:blip r:embed="rId3"/>
          <a:stretch>
            <a:fillRect/>
          </a:stretch>
        </p:blipFill>
        <p:spPr>
          <a:xfrm>
            <a:off x="1194956" y="1376189"/>
            <a:ext cx="10509316" cy="4868743"/>
          </a:xfrm>
          <a:prstGeom prst="rect">
            <a:avLst/>
          </a:prstGeom>
        </p:spPr>
      </p:pic>
    </p:spTree>
    <p:extLst>
      <p:ext uri="{BB962C8B-B14F-4D97-AF65-F5344CB8AC3E}">
        <p14:creationId xmlns:p14="http://schemas.microsoft.com/office/powerpoint/2010/main" val="267337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7C26DF-010F-4A6C-982F-93ABB4C0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60834F2-9A34-A44D-B882-5CB2066A73E6}"/>
              </a:ext>
            </a:extLst>
          </p:cNvPr>
          <p:cNvCxnSpPr>
            <a:cxnSpLocks/>
          </p:cNvCxnSpPr>
          <p:nvPr/>
        </p:nvCxnSpPr>
        <p:spPr>
          <a:xfrm>
            <a:off x="634276" y="1160585"/>
            <a:ext cx="1112397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758B226-1E99-6C40-9883-6ECB4D9F2EF2}"/>
              </a:ext>
            </a:extLst>
          </p:cNvPr>
          <p:cNvPicPr>
            <a:picLocks noChangeAspect="1"/>
          </p:cNvPicPr>
          <p:nvPr/>
        </p:nvPicPr>
        <p:blipFill>
          <a:blip r:embed="rId3"/>
          <a:stretch>
            <a:fillRect/>
          </a:stretch>
        </p:blipFill>
        <p:spPr>
          <a:xfrm>
            <a:off x="763878" y="1324708"/>
            <a:ext cx="7319331" cy="4677508"/>
          </a:xfrm>
          <a:prstGeom prst="rect">
            <a:avLst/>
          </a:prstGeom>
        </p:spPr>
      </p:pic>
      <p:sp>
        <p:nvSpPr>
          <p:cNvPr id="10" name="Title 1">
            <a:extLst>
              <a:ext uri="{FF2B5EF4-FFF2-40B4-BE49-F238E27FC236}">
                <a16:creationId xmlns:a16="http://schemas.microsoft.com/office/drawing/2014/main" id="{6871CA7A-E22F-404F-9BBE-FBC6E3573FE4}"/>
              </a:ext>
            </a:extLst>
          </p:cNvPr>
          <p:cNvSpPr txBox="1">
            <a:spLocks/>
          </p:cNvSpPr>
          <p:nvPr/>
        </p:nvSpPr>
        <p:spPr>
          <a:xfrm>
            <a:off x="457200" y="284173"/>
            <a:ext cx="11247071" cy="756362"/>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de-DE" sz="4000" dirty="0">
                <a:latin typeface="Times New Roman" panose="02020603050405020304" pitchFamily="18" charset="0"/>
                <a:cs typeface="Times New Roman" panose="02020603050405020304" pitchFamily="18" charset="0"/>
              </a:rPr>
              <a:t>Visualization of the Stock Prices </a:t>
            </a:r>
            <a:endParaRPr lang="en-US" sz="4000" dirty="0">
              <a:latin typeface="Times New Roman" panose="02020603050405020304" pitchFamily="18" charset="0"/>
              <a:cs typeface="Times New Roman" panose="02020603050405020304" pitchFamily="18" charset="0"/>
            </a:endParaRPr>
          </a:p>
        </p:txBody>
      </p:sp>
      <p:sp>
        <p:nvSpPr>
          <p:cNvPr id="16" name="Content Placeholder 16">
            <a:extLst>
              <a:ext uri="{FF2B5EF4-FFF2-40B4-BE49-F238E27FC236}">
                <a16:creationId xmlns:a16="http://schemas.microsoft.com/office/drawing/2014/main" id="{0770F841-F2C3-4F4F-B143-E638FC06DB05}"/>
              </a:ext>
            </a:extLst>
          </p:cNvPr>
          <p:cNvSpPr>
            <a:spLocks noGrp="1"/>
          </p:cNvSpPr>
          <p:nvPr>
            <p:ph idx="1"/>
          </p:nvPr>
        </p:nvSpPr>
        <p:spPr>
          <a:xfrm>
            <a:off x="8266647" y="1324707"/>
            <a:ext cx="3437624" cy="3661955"/>
          </a:xfrm>
        </p:spPr>
        <p:txBody>
          <a:bodyPr>
            <a:normAutofit/>
          </a:bodyPr>
          <a:lstStyle/>
          <a:p>
            <a:pPr>
              <a:buFont typeface="Wingdings" pitchFamily="2" charset="2"/>
              <a:buChar char="Ø"/>
            </a:pPr>
            <a:r>
              <a:rPr lang="en-US" dirty="0"/>
              <a:t>Observation: Here we can observe that all the stocks went down around Feb and March of 2020 due to Corona Pandemic.</a:t>
            </a:r>
          </a:p>
          <a:p>
            <a:pPr>
              <a:buFont typeface="Wingdings" pitchFamily="2" charset="2"/>
              <a:buChar char="Ø"/>
            </a:pPr>
            <a:r>
              <a:rPr lang="en-US" dirty="0"/>
              <a:t>Insight:  Among all the stocks 8 stocks are giving more than 70% returns in 5 years period.</a:t>
            </a:r>
          </a:p>
        </p:txBody>
      </p:sp>
    </p:spTree>
    <p:extLst>
      <p:ext uri="{BB962C8B-B14F-4D97-AF65-F5344CB8AC3E}">
        <p14:creationId xmlns:p14="http://schemas.microsoft.com/office/powerpoint/2010/main" val="87054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7C26DF-010F-4A6C-982F-93ABB4C0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4276" y="257908"/>
            <a:ext cx="11229698" cy="784509"/>
          </a:xfrm>
        </p:spPr>
        <p:txBody>
          <a:bodyPr anchor="b">
            <a:noAutofit/>
          </a:bodyPr>
          <a:lstStyle/>
          <a:p>
            <a:r>
              <a:rPr lang="en-US" sz="4000" dirty="0">
                <a:latin typeface="Times New Roman" panose="02020603050405020304" pitchFamily="18" charset="0"/>
                <a:cs typeface="Times New Roman" panose="02020603050405020304" pitchFamily="18" charset="0"/>
              </a:rPr>
              <a:t>Relative strength of stocks compared with S&amp;P500</a:t>
            </a:r>
            <a:endParaRPr lang="en-US" sz="400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4F76808-90A4-D445-A20D-B9F2EA8DC644}"/>
              </a:ext>
            </a:extLst>
          </p:cNvPr>
          <p:cNvPicPr>
            <a:picLocks noChangeAspect="1"/>
          </p:cNvPicPr>
          <p:nvPr/>
        </p:nvPicPr>
        <p:blipFill>
          <a:blip r:embed="rId3"/>
          <a:stretch>
            <a:fillRect/>
          </a:stretch>
        </p:blipFill>
        <p:spPr>
          <a:xfrm>
            <a:off x="634276" y="1461736"/>
            <a:ext cx="7840421" cy="4325112"/>
          </a:xfrm>
          <a:prstGeom prst="rect">
            <a:avLst/>
          </a:prstGeom>
        </p:spPr>
      </p:pic>
      <p:sp>
        <p:nvSpPr>
          <p:cNvPr id="17" name="Content Placeholder 16">
            <a:extLst>
              <a:ext uri="{FF2B5EF4-FFF2-40B4-BE49-F238E27FC236}">
                <a16:creationId xmlns:a16="http://schemas.microsoft.com/office/drawing/2014/main" id="{8D3BF48C-194B-49A8-BD9A-4AB2087EB4B3}"/>
              </a:ext>
            </a:extLst>
          </p:cNvPr>
          <p:cNvSpPr>
            <a:spLocks noGrp="1"/>
          </p:cNvSpPr>
          <p:nvPr>
            <p:ph idx="1"/>
          </p:nvPr>
        </p:nvSpPr>
        <p:spPr>
          <a:xfrm>
            <a:off x="8802722" y="1461736"/>
            <a:ext cx="3061252" cy="2544417"/>
          </a:xfrm>
        </p:spPr>
        <p:txBody>
          <a:bodyPr>
            <a:noAutofit/>
          </a:bodyPr>
          <a:lstStyle/>
          <a:p>
            <a:pPr>
              <a:buFont typeface="Wingdings" pitchFamily="2" charset="2"/>
              <a:buChar char="Ø"/>
            </a:pPr>
            <a:r>
              <a:rPr lang="en-US" sz="1800" dirty="0"/>
              <a:t>In this visualization we can see how the relative strength of the stocks with the given market benchmark S&amp;P500 price</a:t>
            </a:r>
          </a:p>
          <a:p>
            <a:pPr>
              <a:buFont typeface="Wingdings" pitchFamily="2" charset="2"/>
              <a:buChar char="Ø"/>
            </a:pPr>
            <a:r>
              <a:rPr lang="en-US" sz="1800" dirty="0"/>
              <a:t>Google, MSFT, AMZN, AAPL, FB, MRK performing better than the market index S&amp;P500.</a:t>
            </a:r>
          </a:p>
          <a:p>
            <a:pPr>
              <a:buFont typeface="Wingdings" pitchFamily="2" charset="2"/>
              <a:buChar char="Ø"/>
            </a:pPr>
            <a:r>
              <a:rPr lang="en-US" sz="1800" dirty="0"/>
              <a:t>Here the Thick blue color line  indicates S&amp;P500 Market Index. </a:t>
            </a:r>
          </a:p>
        </p:txBody>
      </p:sp>
      <p:cxnSp>
        <p:nvCxnSpPr>
          <p:cNvPr id="6" name="Straight Connector 5">
            <a:extLst>
              <a:ext uri="{FF2B5EF4-FFF2-40B4-BE49-F238E27FC236}">
                <a16:creationId xmlns:a16="http://schemas.microsoft.com/office/drawing/2014/main" id="{D60834F2-9A34-A44D-B882-5CB2066A73E6}"/>
              </a:ext>
            </a:extLst>
          </p:cNvPr>
          <p:cNvCxnSpPr>
            <a:cxnSpLocks/>
          </p:cNvCxnSpPr>
          <p:nvPr/>
        </p:nvCxnSpPr>
        <p:spPr>
          <a:xfrm>
            <a:off x="634276" y="1160585"/>
            <a:ext cx="1112397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4126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1520</TotalTime>
  <Words>1832</Words>
  <Application>Microsoft Macintosh PowerPoint</Application>
  <PresentationFormat>Widescreen</PresentationFormat>
  <Paragraphs>157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Century Schoolbook</vt:lpstr>
      <vt:lpstr>Corbel</vt:lpstr>
      <vt:lpstr>Times New Roman</vt:lpstr>
      <vt:lpstr>Wingdings</vt:lpstr>
      <vt:lpstr>Feathered</vt:lpstr>
      <vt:lpstr>Finance And Risk Analysis  Portfolio Summary</vt:lpstr>
      <vt:lpstr>Agenda</vt:lpstr>
      <vt:lpstr>Objective</vt:lpstr>
      <vt:lpstr>Preview of the Summary</vt:lpstr>
      <vt:lpstr>Mr. Patrick Jyengar &amp; Peter Jyengar Profiles</vt:lpstr>
      <vt:lpstr>Data Exploration</vt:lpstr>
      <vt:lpstr>PowerPoint Presentation</vt:lpstr>
      <vt:lpstr>PowerPoint Presentation</vt:lpstr>
      <vt:lpstr>Relative strength of stocks compared with S&amp;P500</vt:lpstr>
      <vt:lpstr>Stock prices of different sectors compared with S&amp;P500</vt:lpstr>
      <vt:lpstr>Correlation among the stocks</vt:lpstr>
      <vt:lpstr>Final Stock Metrics. </vt:lpstr>
      <vt:lpstr>Visualisation of the Stock Metrics. </vt:lpstr>
      <vt:lpstr>PowerPoint Presentation</vt:lpstr>
      <vt:lpstr>PowerPoint Presentation</vt:lpstr>
      <vt:lpstr>Portfolio Performance. </vt:lpstr>
      <vt:lpstr>Mr.Patrics Portfolio Performance. </vt:lpstr>
      <vt:lpstr>Mr. Peter Portfolio Performance.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post COVID-19</dc:title>
  <dc:creator>Windows User</dc:creator>
  <cp:lastModifiedBy>Sruthi Bharath Thabati</cp:lastModifiedBy>
  <cp:revision>23</cp:revision>
  <dcterms:created xsi:type="dcterms:W3CDTF">2021-11-14T20:25:55Z</dcterms:created>
  <dcterms:modified xsi:type="dcterms:W3CDTF">2022-01-17T07:14:26Z</dcterms:modified>
</cp:coreProperties>
</file>