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12192000" cy="6858000"/>
  <p:embeddedFontLst>
    <p:embeddedFont>
      <p:font typeface="Tahom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34" roundtripDataSignature="AMtx7mjpWgrmnX6gEOg34Vy5rjGwSZDN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5A18CF-F4C7-4D2E-8E1A-95F33CD1001F}">
  <a:tblStyle styleId="{3E5A18CF-F4C7-4D2E-8E1A-95F33CD1001F}"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1DF54AA-9A7D-42D6-9AE1-43D2F693391D}"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Tahoma-bold.fntdata"/><Relationship Id="rId10" Type="http://schemas.openxmlformats.org/officeDocument/2006/relationships/slide" Target="slides/slide4.xml"/><Relationship Id="rId32" Type="http://schemas.openxmlformats.org/officeDocument/2006/relationships/font" Target="fonts/Tahoma-regular.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7ec4fca7c_2_6: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7ec4fca7c_2_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7ec4fca7c_2_15: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7ec4fca7c_2_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20" name="Shape 20"/>
        <p:cNvGrpSpPr/>
        <p:nvPr/>
      </p:nvGrpSpPr>
      <p:grpSpPr>
        <a:xfrm>
          <a:off x="0" y="0"/>
          <a:ext cx="0" cy="0"/>
          <a:chOff x="0" y="0"/>
          <a:chExt cx="0" cy="0"/>
        </a:xfrm>
      </p:grpSpPr>
      <p:pic>
        <p:nvPicPr>
          <p:cNvPr id="21" name="Google Shape;21;p25"/>
          <p:cNvPicPr preferRelativeResize="0"/>
          <p:nvPr/>
        </p:nvPicPr>
        <p:blipFill rotWithShape="1">
          <a:blip r:embed="rId2">
            <a:alphaModFix/>
          </a:blip>
          <a:srcRect b="0" l="0" r="0" t="0"/>
          <a:stretch/>
        </p:blipFill>
        <p:spPr>
          <a:xfrm>
            <a:off x="10403141" y="0"/>
            <a:ext cx="747458" cy="1195940"/>
          </a:xfrm>
          <a:prstGeom prst="rect">
            <a:avLst/>
          </a:prstGeom>
          <a:noFill/>
          <a:ln>
            <a:noFill/>
          </a:ln>
        </p:spPr>
      </p:pic>
      <p:sp>
        <p:nvSpPr>
          <p:cNvPr id="22" name="Google Shape;22;p2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p26"/>
          <p:cNvSpPr txBox="1"/>
          <p:nvPr>
            <p:ph type="title"/>
          </p:nvPr>
        </p:nvSpPr>
        <p:spPr>
          <a:xfrm>
            <a:off x="3486911" y="2962478"/>
            <a:ext cx="5218176" cy="13684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800">
                <a:solidFill>
                  <a:srgbClr val="B31166"/>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6"/>
          <p:cNvSpPr txBox="1"/>
          <p:nvPr>
            <p:ph idx="1" type="body"/>
          </p:nvPr>
        </p:nvSpPr>
        <p:spPr>
          <a:xfrm>
            <a:off x="1444741" y="3032853"/>
            <a:ext cx="5281295" cy="187261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2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1" name="Shape 31"/>
        <p:cNvGrpSpPr/>
        <p:nvPr/>
      </p:nvGrpSpPr>
      <p:grpSpPr>
        <a:xfrm>
          <a:off x="0" y="0"/>
          <a:ext cx="0" cy="0"/>
          <a:chOff x="0" y="0"/>
          <a:chExt cx="0" cy="0"/>
        </a:xfrm>
      </p:grpSpPr>
      <p:sp>
        <p:nvSpPr>
          <p:cNvPr id="32" name="Google Shape;32;p27"/>
          <p:cNvSpPr txBox="1"/>
          <p:nvPr>
            <p:ph type="ctrTitle"/>
          </p:nvPr>
        </p:nvSpPr>
        <p:spPr>
          <a:xfrm>
            <a:off x="1233932" y="1031189"/>
            <a:ext cx="9724135" cy="5746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7"/>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37" name="Shape 37"/>
        <p:cNvGrpSpPr/>
        <p:nvPr/>
      </p:nvGrpSpPr>
      <p:grpSpPr>
        <a:xfrm>
          <a:off x="0" y="0"/>
          <a:ext cx="0" cy="0"/>
          <a:chOff x="0" y="0"/>
          <a:chExt cx="0" cy="0"/>
        </a:xfrm>
      </p:grpSpPr>
      <p:pic>
        <p:nvPicPr>
          <p:cNvPr id="38" name="Google Shape;38;p28"/>
          <p:cNvPicPr preferRelativeResize="0"/>
          <p:nvPr/>
        </p:nvPicPr>
        <p:blipFill rotWithShape="1">
          <a:blip r:embed="rId2">
            <a:alphaModFix/>
          </a:blip>
          <a:srcRect b="0" l="0" r="0" t="0"/>
          <a:stretch/>
        </p:blipFill>
        <p:spPr>
          <a:xfrm>
            <a:off x="10403141" y="0"/>
            <a:ext cx="747458" cy="1195940"/>
          </a:xfrm>
          <a:prstGeom prst="rect">
            <a:avLst/>
          </a:prstGeom>
          <a:noFill/>
          <a:ln>
            <a:noFill/>
          </a:ln>
        </p:spPr>
      </p:pic>
      <p:sp>
        <p:nvSpPr>
          <p:cNvPr id="39" name="Google Shape;39;p28"/>
          <p:cNvSpPr/>
          <p:nvPr/>
        </p:nvSpPr>
        <p:spPr>
          <a:xfrm>
            <a:off x="10436352" y="0"/>
            <a:ext cx="685800" cy="1143000"/>
          </a:xfrm>
          <a:custGeom>
            <a:rect b="b" l="l" r="r" t="t"/>
            <a:pathLst>
              <a:path extrusionOk="0" h="1143000" w="685800">
                <a:moveTo>
                  <a:pt x="685800" y="0"/>
                </a:moveTo>
                <a:lnTo>
                  <a:pt x="0" y="0"/>
                </a:lnTo>
                <a:lnTo>
                  <a:pt x="0" y="1143000"/>
                </a:lnTo>
                <a:lnTo>
                  <a:pt x="685800" y="1143000"/>
                </a:lnTo>
                <a:lnTo>
                  <a:pt x="685800" y="0"/>
                </a:lnTo>
                <a:close/>
              </a:path>
            </a:pathLst>
          </a:custGeom>
          <a:solidFill>
            <a:srgbClr val="B311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40" name="Google Shape;40;p28"/>
          <p:cNvPicPr preferRelativeResize="0"/>
          <p:nvPr/>
        </p:nvPicPr>
        <p:blipFill rotWithShape="1">
          <a:blip r:embed="rId3">
            <a:alphaModFix/>
          </a:blip>
          <a:srcRect b="0" l="0" r="0" t="0"/>
          <a:stretch/>
        </p:blipFill>
        <p:spPr>
          <a:xfrm>
            <a:off x="3521283" y="3244198"/>
            <a:ext cx="2911910" cy="865748"/>
          </a:xfrm>
          <a:prstGeom prst="rect">
            <a:avLst/>
          </a:prstGeom>
          <a:noFill/>
          <a:ln>
            <a:noFill/>
          </a:ln>
        </p:spPr>
      </p:pic>
      <p:pic>
        <p:nvPicPr>
          <p:cNvPr id="41" name="Google Shape;41;p28"/>
          <p:cNvPicPr preferRelativeResize="0"/>
          <p:nvPr/>
        </p:nvPicPr>
        <p:blipFill rotWithShape="1">
          <a:blip r:embed="rId4">
            <a:alphaModFix/>
          </a:blip>
          <a:srcRect b="0" l="0" r="0" t="0"/>
          <a:stretch/>
        </p:blipFill>
        <p:spPr>
          <a:xfrm>
            <a:off x="5931407" y="2587751"/>
            <a:ext cx="3512566" cy="2464054"/>
          </a:xfrm>
          <a:prstGeom prst="rect">
            <a:avLst/>
          </a:prstGeom>
          <a:noFill/>
          <a:ln>
            <a:noFill/>
          </a:ln>
        </p:spPr>
      </p:pic>
      <p:sp>
        <p:nvSpPr>
          <p:cNvPr id="42" name="Google Shape;42;p28"/>
          <p:cNvSpPr txBox="1"/>
          <p:nvPr>
            <p:ph type="title"/>
          </p:nvPr>
        </p:nvSpPr>
        <p:spPr>
          <a:xfrm>
            <a:off x="3486911" y="2962478"/>
            <a:ext cx="5218176" cy="13684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800">
                <a:solidFill>
                  <a:srgbClr val="B31166"/>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8"/>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6" name="Shape 46"/>
        <p:cNvGrpSpPr/>
        <p:nvPr/>
      </p:nvGrpSpPr>
      <p:grpSpPr>
        <a:xfrm>
          <a:off x="0" y="0"/>
          <a:ext cx="0" cy="0"/>
          <a:chOff x="0" y="0"/>
          <a:chExt cx="0" cy="0"/>
        </a:xfrm>
      </p:grpSpPr>
      <p:sp>
        <p:nvSpPr>
          <p:cNvPr id="47" name="Google Shape;47;p29"/>
          <p:cNvSpPr txBox="1"/>
          <p:nvPr>
            <p:ph type="title"/>
          </p:nvPr>
        </p:nvSpPr>
        <p:spPr>
          <a:xfrm>
            <a:off x="3486911" y="2962478"/>
            <a:ext cx="5218176" cy="13684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8800">
                <a:solidFill>
                  <a:srgbClr val="B31166"/>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9"/>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29"/>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2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10.png"/><Relationship Id="rId3" Type="http://schemas.openxmlformats.org/officeDocument/2006/relationships/image" Target="../media/image13.png"/><Relationship Id="rId4" Type="http://schemas.openxmlformats.org/officeDocument/2006/relationships/image" Target="../media/image12.png"/><Relationship Id="rId11" Type="http://schemas.openxmlformats.org/officeDocument/2006/relationships/slideLayout" Target="../slideLayouts/slideLayout5.xml"/><Relationship Id="rId10" Type="http://schemas.openxmlformats.org/officeDocument/2006/relationships/slideLayout" Target="../slideLayouts/slideLayout4.xml"/><Relationship Id="rId12" Type="http://schemas.openxmlformats.org/officeDocument/2006/relationships/theme" Target="../theme/theme2.xml"/><Relationship Id="rId9" Type="http://schemas.openxmlformats.org/officeDocument/2006/relationships/slideLayout" Target="../slideLayouts/slideLayout3.xml"/><Relationship Id="rId5" Type="http://schemas.openxmlformats.org/officeDocument/2006/relationships/image" Target="../media/image11.png"/><Relationship Id="rId6" Type="http://schemas.openxmlformats.org/officeDocument/2006/relationships/image" Target="../media/image2.png"/><Relationship Id="rId7" Type="http://schemas.openxmlformats.org/officeDocument/2006/relationships/slideLayout" Target="../slideLayouts/slideLayout1.xml"/><Relationship Id="rId8"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24"/>
          <p:cNvPicPr preferRelativeResize="0"/>
          <p:nvPr/>
        </p:nvPicPr>
        <p:blipFill rotWithShape="1">
          <a:blip r:embed="rId1">
            <a:alphaModFix/>
          </a:blip>
          <a:srcRect b="0" l="0" r="0" t="0"/>
          <a:stretch/>
        </p:blipFill>
        <p:spPr>
          <a:xfrm>
            <a:off x="0" y="0"/>
            <a:ext cx="12192000" cy="6857999"/>
          </a:xfrm>
          <a:prstGeom prst="rect">
            <a:avLst/>
          </a:prstGeom>
          <a:noFill/>
          <a:ln>
            <a:noFill/>
          </a:ln>
        </p:spPr>
      </p:pic>
      <p:pic>
        <p:nvPicPr>
          <p:cNvPr id="7" name="Google Shape;7;p24"/>
          <p:cNvPicPr preferRelativeResize="0"/>
          <p:nvPr/>
        </p:nvPicPr>
        <p:blipFill rotWithShape="1">
          <a:blip r:embed="rId2">
            <a:alphaModFix/>
          </a:blip>
          <a:srcRect b="0" l="0" r="0" t="0"/>
          <a:stretch/>
        </p:blipFill>
        <p:spPr>
          <a:xfrm>
            <a:off x="0" y="2667000"/>
            <a:ext cx="4191000" cy="4191000"/>
          </a:xfrm>
          <a:prstGeom prst="rect">
            <a:avLst/>
          </a:prstGeom>
          <a:noFill/>
          <a:ln>
            <a:noFill/>
          </a:ln>
        </p:spPr>
      </p:pic>
      <p:pic>
        <p:nvPicPr>
          <p:cNvPr id="8" name="Google Shape;8;p24"/>
          <p:cNvPicPr preferRelativeResize="0"/>
          <p:nvPr/>
        </p:nvPicPr>
        <p:blipFill rotWithShape="1">
          <a:blip r:embed="rId3">
            <a:alphaModFix/>
          </a:blip>
          <a:srcRect b="0" l="0" r="0" t="0"/>
          <a:stretch/>
        </p:blipFill>
        <p:spPr>
          <a:xfrm>
            <a:off x="8607552" y="5867400"/>
            <a:ext cx="990600" cy="990600"/>
          </a:xfrm>
          <a:prstGeom prst="rect">
            <a:avLst/>
          </a:prstGeom>
          <a:noFill/>
          <a:ln>
            <a:noFill/>
          </a:ln>
        </p:spPr>
      </p:pic>
      <p:pic>
        <p:nvPicPr>
          <p:cNvPr id="9" name="Google Shape;9;p24"/>
          <p:cNvPicPr preferRelativeResize="0"/>
          <p:nvPr/>
        </p:nvPicPr>
        <p:blipFill rotWithShape="1">
          <a:blip r:embed="rId4">
            <a:alphaModFix/>
          </a:blip>
          <a:srcRect b="0" l="0" r="0" t="0"/>
          <a:stretch/>
        </p:blipFill>
        <p:spPr>
          <a:xfrm>
            <a:off x="8607552" y="1676400"/>
            <a:ext cx="2819400" cy="2819400"/>
          </a:xfrm>
          <a:prstGeom prst="rect">
            <a:avLst/>
          </a:prstGeom>
          <a:noFill/>
          <a:ln>
            <a:noFill/>
          </a:ln>
        </p:spPr>
      </p:pic>
      <p:pic>
        <p:nvPicPr>
          <p:cNvPr id="10" name="Google Shape;10;p24"/>
          <p:cNvPicPr preferRelativeResize="0"/>
          <p:nvPr/>
        </p:nvPicPr>
        <p:blipFill rotWithShape="1">
          <a:blip r:embed="rId5">
            <a:alphaModFix/>
          </a:blip>
          <a:srcRect b="0" l="0" r="0" t="0"/>
          <a:stretch/>
        </p:blipFill>
        <p:spPr>
          <a:xfrm>
            <a:off x="7997952" y="9144"/>
            <a:ext cx="1600200" cy="1600200"/>
          </a:xfrm>
          <a:prstGeom prst="rect">
            <a:avLst/>
          </a:prstGeom>
          <a:noFill/>
          <a:ln>
            <a:noFill/>
          </a:ln>
        </p:spPr>
      </p:pic>
      <p:sp>
        <p:nvSpPr>
          <p:cNvPr id="11" name="Google Shape;11;p24"/>
          <p:cNvSpPr/>
          <p:nvPr/>
        </p:nvSpPr>
        <p:spPr>
          <a:xfrm>
            <a:off x="8502142" y="1519047"/>
            <a:ext cx="3288029" cy="768350"/>
          </a:xfrm>
          <a:custGeom>
            <a:rect b="b" l="l" r="r" t="t"/>
            <a:pathLst>
              <a:path extrusionOk="0" h="768350" w="3288029">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24"/>
          <p:cNvSpPr/>
          <p:nvPr/>
        </p:nvSpPr>
        <p:spPr>
          <a:xfrm>
            <a:off x="0" y="2539"/>
            <a:ext cx="12192000" cy="6855459"/>
          </a:xfrm>
          <a:custGeom>
            <a:rect b="b" l="l" r="r" t="t"/>
            <a:pathLst>
              <a:path extrusionOk="0" h="6855459" w="12192000">
                <a:moveTo>
                  <a:pt x="12192000" y="0"/>
                </a:moveTo>
                <a:lnTo>
                  <a:pt x="0" y="0"/>
                </a:lnTo>
                <a:lnTo>
                  <a:pt x="0" y="469900"/>
                </a:lnTo>
                <a:lnTo>
                  <a:pt x="0" y="6379210"/>
                </a:lnTo>
                <a:lnTo>
                  <a:pt x="0" y="6855460"/>
                </a:lnTo>
                <a:lnTo>
                  <a:pt x="12192000" y="6855460"/>
                </a:lnTo>
                <a:lnTo>
                  <a:pt x="12192000" y="6379311"/>
                </a:lnTo>
                <a:lnTo>
                  <a:pt x="12192000" y="470281"/>
                </a:lnTo>
                <a:lnTo>
                  <a:pt x="11709273" y="470281"/>
                </a:lnTo>
                <a:lnTo>
                  <a:pt x="11709273" y="1868754"/>
                </a:lnTo>
                <a:lnTo>
                  <a:pt x="10971022" y="1978787"/>
                </a:lnTo>
                <a:lnTo>
                  <a:pt x="10201148" y="2072513"/>
                </a:lnTo>
                <a:lnTo>
                  <a:pt x="9947148" y="2097913"/>
                </a:lnTo>
                <a:lnTo>
                  <a:pt x="9434322" y="2143887"/>
                </a:lnTo>
                <a:lnTo>
                  <a:pt x="8927973" y="2181987"/>
                </a:lnTo>
                <a:lnTo>
                  <a:pt x="8675497" y="2197862"/>
                </a:lnTo>
                <a:lnTo>
                  <a:pt x="7926197" y="2234438"/>
                </a:lnTo>
                <a:lnTo>
                  <a:pt x="7191248" y="2255139"/>
                </a:lnTo>
                <a:lnTo>
                  <a:pt x="6473698" y="2263013"/>
                </a:lnTo>
                <a:lnTo>
                  <a:pt x="6006973" y="2261489"/>
                </a:lnTo>
                <a:lnTo>
                  <a:pt x="5108448" y="2243963"/>
                </a:lnTo>
                <a:lnTo>
                  <a:pt x="4467098" y="2220087"/>
                </a:lnTo>
                <a:lnTo>
                  <a:pt x="3665347" y="2177288"/>
                </a:lnTo>
                <a:lnTo>
                  <a:pt x="2931922" y="2128012"/>
                </a:lnTo>
                <a:lnTo>
                  <a:pt x="2592197" y="2101088"/>
                </a:lnTo>
                <a:lnTo>
                  <a:pt x="1979422" y="2043811"/>
                </a:lnTo>
                <a:lnTo>
                  <a:pt x="1233360" y="1962912"/>
                </a:lnTo>
                <a:lnTo>
                  <a:pt x="863473" y="1918462"/>
                </a:lnTo>
                <a:lnTo>
                  <a:pt x="476377" y="1865071"/>
                </a:lnTo>
                <a:lnTo>
                  <a:pt x="476377" y="469900"/>
                </a:lnTo>
                <a:lnTo>
                  <a:pt x="12192000" y="469900"/>
                </a:lnTo>
                <a:lnTo>
                  <a:pt x="121920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3" name="Google Shape;13;p24"/>
          <p:cNvPicPr preferRelativeResize="0"/>
          <p:nvPr/>
        </p:nvPicPr>
        <p:blipFill rotWithShape="1">
          <a:blip r:embed="rId6">
            <a:alphaModFix/>
          </a:blip>
          <a:srcRect b="0" l="0" r="0" t="0"/>
          <a:stretch/>
        </p:blipFill>
        <p:spPr>
          <a:xfrm>
            <a:off x="10393680" y="0"/>
            <a:ext cx="766381" cy="1205357"/>
          </a:xfrm>
          <a:prstGeom prst="rect">
            <a:avLst/>
          </a:prstGeom>
          <a:noFill/>
          <a:ln>
            <a:noFill/>
          </a:ln>
        </p:spPr>
      </p:pic>
      <p:sp>
        <p:nvSpPr>
          <p:cNvPr id="14" name="Google Shape;14;p24"/>
          <p:cNvSpPr/>
          <p:nvPr/>
        </p:nvSpPr>
        <p:spPr>
          <a:xfrm>
            <a:off x="10436352" y="0"/>
            <a:ext cx="685800" cy="1143000"/>
          </a:xfrm>
          <a:custGeom>
            <a:rect b="b" l="l" r="r" t="t"/>
            <a:pathLst>
              <a:path extrusionOk="0" h="1143000" w="685800">
                <a:moveTo>
                  <a:pt x="685800" y="0"/>
                </a:moveTo>
                <a:lnTo>
                  <a:pt x="0" y="0"/>
                </a:lnTo>
                <a:lnTo>
                  <a:pt x="0" y="1143000"/>
                </a:lnTo>
                <a:lnTo>
                  <a:pt x="685800" y="1143000"/>
                </a:lnTo>
                <a:lnTo>
                  <a:pt x="685800" y="0"/>
                </a:lnTo>
                <a:close/>
              </a:path>
            </a:pathLst>
          </a:custGeom>
          <a:solidFill>
            <a:srgbClr val="B311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24"/>
          <p:cNvSpPr txBox="1"/>
          <p:nvPr>
            <p:ph type="title"/>
          </p:nvPr>
        </p:nvSpPr>
        <p:spPr>
          <a:xfrm>
            <a:off x="3486911" y="2962478"/>
            <a:ext cx="5218176" cy="136842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8800" u="none" cap="none" strike="noStrike">
                <a:solidFill>
                  <a:srgbClr val="B31166"/>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24"/>
          <p:cNvSpPr txBox="1"/>
          <p:nvPr>
            <p:ph idx="1" type="body"/>
          </p:nvPr>
        </p:nvSpPr>
        <p:spPr>
          <a:xfrm>
            <a:off x="1444741" y="3032853"/>
            <a:ext cx="5281295" cy="187261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7" name="Google Shape;17;p2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 name="Google Shape;18;p2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2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7"/>
    <p:sldLayoutId id="2147483650" r:id="rId8"/>
    <p:sldLayoutId id="2147483651" r:id="rId9"/>
    <p:sldLayoutId id="2147483652" r:id="rId10"/>
    <p:sldLayoutId id="214748365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www.onlinesbi.sbi/" TargetMode="External"/><Relationship Id="rId4" Type="http://schemas.openxmlformats.org/officeDocument/2006/relationships/hyperlink" Target="https://www.onlinesbi.sbi/" TargetMode="External"/><Relationship Id="rId5" Type="http://schemas.openxmlformats.org/officeDocument/2006/relationships/hyperlink" Target="https://www.onlinesbi.sbi/" TargetMode="External"/><Relationship Id="rId6" Type="http://schemas.openxmlformats.org/officeDocument/2006/relationships/hyperlink" Target="https://www.onlinesbi.sb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 name="Shape 56"/>
        <p:cNvGrpSpPr/>
        <p:nvPr/>
      </p:nvGrpSpPr>
      <p:grpSpPr>
        <a:xfrm>
          <a:off x="0" y="0"/>
          <a:ext cx="0" cy="0"/>
          <a:chOff x="0" y="0"/>
          <a:chExt cx="0" cy="0"/>
        </a:xfrm>
      </p:grpSpPr>
      <p:grpSp>
        <p:nvGrpSpPr>
          <p:cNvPr id="57" name="Google Shape;57;p1"/>
          <p:cNvGrpSpPr/>
          <p:nvPr/>
        </p:nvGrpSpPr>
        <p:grpSpPr>
          <a:xfrm>
            <a:off x="0" y="0"/>
            <a:ext cx="12192000" cy="7086600"/>
            <a:chOff x="0" y="0"/>
            <a:chExt cx="12192000" cy="7086600"/>
          </a:xfrm>
        </p:grpSpPr>
        <p:pic>
          <p:nvPicPr>
            <p:cNvPr id="58" name="Google Shape;58;p1"/>
            <p:cNvPicPr preferRelativeResize="0"/>
            <p:nvPr/>
          </p:nvPicPr>
          <p:blipFill rotWithShape="1">
            <a:blip r:embed="rId3">
              <a:alphaModFix/>
            </a:blip>
            <a:srcRect b="0" l="0" r="0" t="0"/>
            <a:stretch/>
          </p:blipFill>
          <p:spPr>
            <a:xfrm>
              <a:off x="0" y="228600"/>
              <a:ext cx="12192000" cy="6858000"/>
            </a:xfrm>
            <a:prstGeom prst="rect">
              <a:avLst/>
            </a:prstGeom>
            <a:noFill/>
            <a:ln>
              <a:noFill/>
            </a:ln>
          </p:spPr>
        </p:pic>
        <p:sp>
          <p:nvSpPr>
            <p:cNvPr id="59" name="Google Shape;59;p1"/>
            <p:cNvSpPr/>
            <p:nvPr/>
          </p:nvSpPr>
          <p:spPr>
            <a:xfrm>
              <a:off x="0" y="2539"/>
              <a:ext cx="12192000" cy="6855459"/>
            </a:xfrm>
            <a:custGeom>
              <a:rect b="b" l="l" r="r" t="t"/>
              <a:pathLst>
                <a:path extrusionOk="0" h="6855459" w="12192000">
                  <a:moveTo>
                    <a:pt x="12192000" y="0"/>
                  </a:moveTo>
                  <a:lnTo>
                    <a:pt x="0" y="0"/>
                  </a:lnTo>
                  <a:lnTo>
                    <a:pt x="0" y="469900"/>
                  </a:lnTo>
                  <a:lnTo>
                    <a:pt x="0" y="6379210"/>
                  </a:lnTo>
                  <a:lnTo>
                    <a:pt x="0" y="6855460"/>
                  </a:lnTo>
                  <a:lnTo>
                    <a:pt x="12192000" y="6855460"/>
                  </a:lnTo>
                  <a:lnTo>
                    <a:pt x="12192000" y="6379324"/>
                  </a:lnTo>
                  <a:lnTo>
                    <a:pt x="12192000" y="470293"/>
                  </a:lnTo>
                  <a:lnTo>
                    <a:pt x="11709273" y="470281"/>
                  </a:lnTo>
                  <a:lnTo>
                    <a:pt x="11709273" y="6379210"/>
                  </a:lnTo>
                  <a:lnTo>
                    <a:pt x="476377" y="6379210"/>
                  </a:lnTo>
                  <a:lnTo>
                    <a:pt x="476377" y="469900"/>
                  </a:lnTo>
                  <a:lnTo>
                    <a:pt x="12192000" y="469900"/>
                  </a:lnTo>
                  <a:lnTo>
                    <a:pt x="121920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60" name="Google Shape;60;p1"/>
            <p:cNvPicPr preferRelativeResize="0"/>
            <p:nvPr/>
          </p:nvPicPr>
          <p:blipFill rotWithShape="1">
            <a:blip r:embed="rId4">
              <a:alphaModFix/>
            </a:blip>
            <a:srcRect b="0" l="0" r="0" t="0"/>
            <a:stretch/>
          </p:blipFill>
          <p:spPr>
            <a:xfrm>
              <a:off x="10393680" y="0"/>
              <a:ext cx="766381" cy="1205357"/>
            </a:xfrm>
            <a:prstGeom prst="rect">
              <a:avLst/>
            </a:prstGeom>
            <a:noFill/>
            <a:ln>
              <a:noFill/>
            </a:ln>
          </p:spPr>
        </p:pic>
        <p:sp>
          <p:nvSpPr>
            <p:cNvPr id="61" name="Google Shape;61;p1"/>
            <p:cNvSpPr/>
            <p:nvPr/>
          </p:nvSpPr>
          <p:spPr>
            <a:xfrm>
              <a:off x="10436352" y="0"/>
              <a:ext cx="685800" cy="1143000"/>
            </a:xfrm>
            <a:custGeom>
              <a:rect b="b" l="l" r="r" t="t"/>
              <a:pathLst>
                <a:path extrusionOk="0" h="1143000" w="685800">
                  <a:moveTo>
                    <a:pt x="685800" y="0"/>
                  </a:moveTo>
                  <a:lnTo>
                    <a:pt x="0" y="0"/>
                  </a:lnTo>
                  <a:lnTo>
                    <a:pt x="0" y="1143000"/>
                  </a:lnTo>
                  <a:lnTo>
                    <a:pt x="685800" y="1143000"/>
                  </a:lnTo>
                  <a:lnTo>
                    <a:pt x="685800" y="0"/>
                  </a:lnTo>
                  <a:close/>
                </a:path>
              </a:pathLst>
            </a:custGeom>
            <a:solidFill>
              <a:srgbClr val="B311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62" name="Google Shape;62;p1"/>
            <p:cNvPicPr preferRelativeResize="0"/>
            <p:nvPr/>
          </p:nvPicPr>
          <p:blipFill rotWithShape="1">
            <a:blip r:embed="rId5">
              <a:alphaModFix/>
            </a:blip>
            <a:srcRect b="0" l="0" r="0" t="0"/>
            <a:stretch/>
          </p:blipFill>
          <p:spPr>
            <a:xfrm>
              <a:off x="728472" y="3596640"/>
              <a:ext cx="8383397" cy="1507109"/>
            </a:xfrm>
            <a:prstGeom prst="rect">
              <a:avLst/>
            </a:prstGeom>
            <a:noFill/>
            <a:ln>
              <a:noFill/>
            </a:ln>
          </p:spPr>
        </p:pic>
      </p:grpSp>
      <p:sp>
        <p:nvSpPr>
          <p:cNvPr id="63" name="Google Shape;63;p1"/>
          <p:cNvSpPr txBox="1"/>
          <p:nvPr/>
        </p:nvSpPr>
        <p:spPr>
          <a:xfrm>
            <a:off x="1140975" y="3790900"/>
            <a:ext cx="7932600" cy="843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5400">
                <a:solidFill>
                  <a:srgbClr val="EBEBEB"/>
                </a:solidFill>
                <a:latin typeface="Verdana"/>
                <a:ea typeface="Verdana"/>
                <a:cs typeface="Verdana"/>
                <a:sym typeface="Verdana"/>
              </a:rPr>
              <a:t>Manual Testing Project</a:t>
            </a:r>
            <a:endParaRPr sz="5400">
              <a:latin typeface="Verdana"/>
              <a:ea typeface="Verdana"/>
              <a:cs typeface="Verdana"/>
              <a:sym typeface="Verdana"/>
            </a:endParaRPr>
          </a:p>
        </p:txBody>
      </p:sp>
      <p:sp>
        <p:nvSpPr>
          <p:cNvPr id="64" name="Google Shape;64;p1"/>
          <p:cNvSpPr txBox="1"/>
          <p:nvPr/>
        </p:nvSpPr>
        <p:spPr>
          <a:xfrm>
            <a:off x="1297954" y="4806125"/>
            <a:ext cx="51192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EE52A4"/>
                </a:solidFill>
                <a:latin typeface="Verdana"/>
                <a:ea typeface="Verdana"/>
                <a:cs typeface="Verdana"/>
                <a:sym typeface="Verdana"/>
              </a:rPr>
              <a:t>PROJECT BY : S </a:t>
            </a:r>
            <a:r>
              <a:rPr lang="en-US" sz="1800">
                <a:solidFill>
                  <a:srgbClr val="EF52A5"/>
                </a:solidFill>
                <a:latin typeface="Lucida Sans"/>
                <a:ea typeface="Lucida Sans"/>
                <a:cs typeface="Lucida Sans"/>
                <a:sym typeface="Lucida Sans"/>
              </a:rPr>
              <a:t>K </a:t>
            </a:r>
            <a:r>
              <a:rPr lang="en-US" sz="1800">
                <a:solidFill>
                  <a:srgbClr val="EF52A5"/>
                </a:solidFill>
                <a:latin typeface="Verdana"/>
                <a:ea typeface="Verdana"/>
                <a:cs typeface="Verdana"/>
                <a:sym typeface="Verdana"/>
              </a:rPr>
              <a:t>MAMAHESWARI</a:t>
            </a:r>
            <a:endParaRPr sz="1800">
              <a:latin typeface="Verdana"/>
              <a:ea typeface="Verdana"/>
              <a:cs typeface="Verdana"/>
              <a:sym typeface="Verdana"/>
            </a:endParaRPr>
          </a:p>
        </p:txBody>
      </p:sp>
      <p:grpSp>
        <p:nvGrpSpPr>
          <p:cNvPr id="65" name="Google Shape;65;p1"/>
          <p:cNvGrpSpPr/>
          <p:nvPr/>
        </p:nvGrpSpPr>
        <p:grpSpPr>
          <a:xfrm>
            <a:off x="5701791" y="623247"/>
            <a:ext cx="5843016" cy="4255009"/>
            <a:chOff x="4431791" y="612647"/>
            <a:chExt cx="5843016" cy="4255009"/>
          </a:xfrm>
        </p:grpSpPr>
        <p:pic>
          <p:nvPicPr>
            <p:cNvPr id="66" name="Google Shape;66;p1"/>
            <p:cNvPicPr preferRelativeResize="0"/>
            <p:nvPr/>
          </p:nvPicPr>
          <p:blipFill rotWithShape="1">
            <a:blip r:embed="rId6">
              <a:alphaModFix/>
            </a:blip>
            <a:srcRect b="0" l="0" r="0" t="0"/>
            <a:stretch/>
          </p:blipFill>
          <p:spPr>
            <a:xfrm>
              <a:off x="8894063" y="3745992"/>
              <a:ext cx="1380744" cy="1121664"/>
            </a:xfrm>
            <a:prstGeom prst="rect">
              <a:avLst/>
            </a:prstGeom>
            <a:noFill/>
            <a:ln>
              <a:noFill/>
            </a:ln>
          </p:spPr>
        </p:pic>
        <p:pic>
          <p:nvPicPr>
            <p:cNvPr id="67" name="Google Shape;67;p1"/>
            <p:cNvPicPr preferRelativeResize="0"/>
            <p:nvPr/>
          </p:nvPicPr>
          <p:blipFill rotWithShape="1">
            <a:blip r:embed="rId7">
              <a:alphaModFix/>
            </a:blip>
            <a:srcRect b="0" l="0" r="0" t="0"/>
            <a:stretch/>
          </p:blipFill>
          <p:spPr>
            <a:xfrm>
              <a:off x="4431791" y="612647"/>
              <a:ext cx="1874520" cy="1664208"/>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ph type="title"/>
          </p:nvPr>
        </p:nvSpPr>
        <p:spPr>
          <a:xfrm>
            <a:off x="1233932" y="1089101"/>
            <a:ext cx="2294890"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2800">
                <a:solidFill>
                  <a:srgbClr val="EBEBEB"/>
                </a:solidFill>
              </a:rPr>
              <a:t>STLC life cycle</a:t>
            </a:r>
            <a:endParaRPr sz="2800"/>
          </a:p>
        </p:txBody>
      </p:sp>
      <p:sp>
        <p:nvSpPr>
          <p:cNvPr id="129" name="Google Shape;129;p10"/>
          <p:cNvSpPr txBox="1"/>
          <p:nvPr/>
        </p:nvSpPr>
        <p:spPr>
          <a:xfrm>
            <a:off x="1233924" y="2029975"/>
            <a:ext cx="10141800" cy="4413000"/>
          </a:xfrm>
          <a:prstGeom prst="rect">
            <a:avLst/>
          </a:prstGeom>
          <a:noFill/>
          <a:ln>
            <a:noFill/>
          </a:ln>
        </p:spPr>
        <p:txBody>
          <a:bodyPr anchorCtr="0" anchor="t" bIns="0" lIns="0" spcFirstLastPara="1" rIns="0" wrap="square" tIns="140325">
            <a:spAutoFit/>
          </a:bodyPr>
          <a:lstStyle/>
          <a:p>
            <a:pPr indent="0" lvl="0" marL="12700" marR="0" rtl="0" algn="l">
              <a:lnSpc>
                <a:spcPct val="100000"/>
              </a:lnSpc>
              <a:spcBef>
                <a:spcPts val="0"/>
              </a:spcBef>
              <a:spcAft>
                <a:spcPts val="0"/>
              </a:spcAft>
              <a:buNone/>
            </a:pPr>
            <a:r>
              <a:rPr lang="en-US" sz="1600">
                <a:solidFill>
                  <a:srgbClr val="B31166"/>
                </a:solidFill>
                <a:latin typeface="Lucida Sans"/>
                <a:ea typeface="Lucida Sans"/>
                <a:cs typeface="Lucida Sans"/>
                <a:sym typeface="Lucida Sans"/>
              </a:rPr>
              <a:t>▶	</a:t>
            </a:r>
            <a:r>
              <a:rPr b="1" lang="en-US" sz="2000">
                <a:solidFill>
                  <a:srgbClr val="404040"/>
                </a:solidFill>
                <a:latin typeface="Times New Roman"/>
                <a:ea typeface="Times New Roman"/>
                <a:cs typeface="Times New Roman"/>
                <a:sym typeface="Times New Roman"/>
              </a:rPr>
              <a:t>IV) Test Environmental setup:</a:t>
            </a:r>
            <a:endParaRPr sz="2000">
              <a:latin typeface="Times New Roman"/>
              <a:ea typeface="Times New Roman"/>
              <a:cs typeface="Times New Roman"/>
              <a:sym typeface="Times New Roman"/>
            </a:endParaRPr>
          </a:p>
          <a:p>
            <a:pPr indent="0" lvl="0" marL="12700" marR="0" rtl="0" algn="l">
              <a:lnSpc>
                <a:spcPct val="100000"/>
              </a:lnSpc>
              <a:spcBef>
                <a:spcPts val="1005"/>
              </a:spcBef>
              <a:spcAft>
                <a:spcPts val="0"/>
              </a:spcAft>
              <a:buNone/>
            </a:pPr>
            <a:r>
              <a:rPr lang="en-US" sz="1600">
                <a:solidFill>
                  <a:srgbClr val="B31166"/>
                </a:solidFill>
                <a:latin typeface="Lucida Sans"/>
                <a:ea typeface="Lucida Sans"/>
                <a:cs typeface="Lucida Sans"/>
                <a:sym typeface="Lucida Sans"/>
              </a:rPr>
              <a:t>▶	</a:t>
            </a:r>
            <a:r>
              <a:rPr lang="en-US" sz="2000">
                <a:solidFill>
                  <a:srgbClr val="404040"/>
                </a:solidFill>
                <a:latin typeface="Times New Roman"/>
                <a:ea typeface="Times New Roman"/>
                <a:cs typeface="Times New Roman"/>
                <a:sym typeface="Times New Roman"/>
              </a:rPr>
              <a:t>Environment was setup for Shopping page module. The Shopping page module</a:t>
            </a:r>
            <a:endParaRPr sz="2000">
              <a:latin typeface="Times New Roman"/>
              <a:ea typeface="Times New Roman"/>
              <a:cs typeface="Times New Roman"/>
              <a:sym typeface="Times New Roman"/>
            </a:endParaRPr>
          </a:p>
          <a:p>
            <a:pPr indent="0" lvl="0" marL="356870" marR="0" rtl="0" algn="l">
              <a:lnSpc>
                <a:spcPct val="100000"/>
              </a:lnSpc>
              <a:spcBef>
                <a:spcPts val="5"/>
              </a:spcBef>
              <a:spcAft>
                <a:spcPts val="0"/>
              </a:spcAft>
              <a:buNone/>
            </a:pPr>
            <a:r>
              <a:rPr lang="en-US" sz="2000">
                <a:solidFill>
                  <a:srgbClr val="404040"/>
                </a:solidFill>
                <a:latin typeface="Times New Roman"/>
                <a:ea typeface="Times New Roman"/>
                <a:cs typeface="Times New Roman"/>
                <a:sym typeface="Times New Roman"/>
              </a:rPr>
              <a:t>was test on:</a:t>
            </a:r>
            <a:endParaRPr sz="2000">
              <a:latin typeface="Times New Roman"/>
              <a:ea typeface="Times New Roman"/>
              <a:cs typeface="Times New Roman"/>
              <a:sym typeface="Times New Roman"/>
            </a:endParaRPr>
          </a:p>
          <a:p>
            <a:pPr indent="0" lvl="0" marL="12700" marR="0" rtl="0" algn="l">
              <a:lnSpc>
                <a:spcPct val="100000"/>
              </a:lnSpc>
              <a:spcBef>
                <a:spcPts val="1005"/>
              </a:spcBef>
              <a:spcAft>
                <a:spcPts val="0"/>
              </a:spcAft>
              <a:buNone/>
            </a:pPr>
            <a:r>
              <a:rPr lang="en-US" sz="1600">
                <a:solidFill>
                  <a:srgbClr val="B31166"/>
                </a:solidFill>
                <a:latin typeface="Lucida Sans"/>
                <a:ea typeface="Lucida Sans"/>
                <a:cs typeface="Lucida Sans"/>
                <a:sym typeface="Lucida Sans"/>
              </a:rPr>
              <a:t>▶	</a:t>
            </a:r>
            <a:r>
              <a:rPr lang="en-US" sz="2000">
                <a:solidFill>
                  <a:srgbClr val="404040"/>
                </a:solidFill>
                <a:latin typeface="Times New Roman"/>
                <a:ea typeface="Times New Roman"/>
                <a:cs typeface="Times New Roman"/>
                <a:sym typeface="Times New Roman"/>
              </a:rPr>
              <a:t>**Windows - Chrome, Edge, Firefox</a:t>
            </a:r>
            <a:endParaRPr sz="2000">
              <a:latin typeface="Times New Roman"/>
              <a:ea typeface="Times New Roman"/>
              <a:cs typeface="Times New Roman"/>
              <a:sym typeface="Times New Roman"/>
            </a:endParaRPr>
          </a:p>
          <a:p>
            <a:pPr indent="0" lvl="0" marL="12700" marR="0" rtl="0" algn="l">
              <a:lnSpc>
                <a:spcPct val="100000"/>
              </a:lnSpc>
              <a:spcBef>
                <a:spcPts val="1970"/>
              </a:spcBef>
              <a:spcAft>
                <a:spcPts val="0"/>
              </a:spcAft>
              <a:buNone/>
            </a:pPr>
            <a:r>
              <a:rPr lang="en-US" sz="1600">
                <a:solidFill>
                  <a:srgbClr val="B31166"/>
                </a:solidFill>
                <a:latin typeface="Lucida Sans"/>
                <a:ea typeface="Lucida Sans"/>
                <a:cs typeface="Lucida Sans"/>
                <a:sym typeface="Lucida Sans"/>
              </a:rPr>
              <a:t>▶	</a:t>
            </a:r>
            <a:r>
              <a:rPr lang="en-US" sz="2000">
                <a:solidFill>
                  <a:srgbClr val="404040"/>
                </a:solidFill>
                <a:latin typeface="Times New Roman"/>
                <a:ea typeface="Times New Roman"/>
                <a:cs typeface="Times New Roman"/>
                <a:sym typeface="Times New Roman"/>
              </a:rPr>
              <a:t>**Mac Os- Safari Browser</a:t>
            </a:r>
            <a:endParaRPr sz="2000">
              <a:latin typeface="Times New Roman"/>
              <a:ea typeface="Times New Roman"/>
              <a:cs typeface="Times New Roman"/>
              <a:sym typeface="Times New Roman"/>
            </a:endParaRPr>
          </a:p>
          <a:p>
            <a:pPr indent="0" lvl="0" marL="12700" marR="0" rtl="0" algn="l">
              <a:lnSpc>
                <a:spcPct val="100000"/>
              </a:lnSpc>
              <a:spcBef>
                <a:spcPts val="1975"/>
              </a:spcBef>
              <a:spcAft>
                <a:spcPts val="0"/>
              </a:spcAft>
              <a:buNone/>
            </a:pPr>
            <a:r>
              <a:rPr lang="en-US" sz="1600">
                <a:solidFill>
                  <a:srgbClr val="B31166"/>
                </a:solidFill>
                <a:latin typeface="Lucida Sans"/>
                <a:ea typeface="Lucida Sans"/>
                <a:cs typeface="Lucida Sans"/>
                <a:sym typeface="Lucida Sans"/>
              </a:rPr>
              <a:t>▶	</a:t>
            </a:r>
            <a:r>
              <a:rPr lang="en-US" sz="2000">
                <a:solidFill>
                  <a:srgbClr val="404040"/>
                </a:solidFill>
                <a:latin typeface="Times New Roman"/>
                <a:ea typeface="Times New Roman"/>
                <a:cs typeface="Times New Roman"/>
                <a:sym typeface="Times New Roman"/>
              </a:rPr>
              <a:t>**Android mobile Os- Chrome, Google</a:t>
            </a:r>
            <a:endParaRPr sz="2000">
              <a:latin typeface="Times New Roman"/>
              <a:ea typeface="Times New Roman"/>
              <a:cs typeface="Times New Roman"/>
              <a:sym typeface="Times New Roman"/>
            </a:endParaRPr>
          </a:p>
          <a:p>
            <a:pPr indent="0" lvl="0" marL="12700" marR="0" rtl="0" algn="l">
              <a:lnSpc>
                <a:spcPct val="100000"/>
              </a:lnSpc>
              <a:spcBef>
                <a:spcPts val="1970"/>
              </a:spcBef>
              <a:spcAft>
                <a:spcPts val="0"/>
              </a:spcAft>
              <a:buNone/>
            </a:pPr>
            <a:r>
              <a:rPr lang="en-US" sz="1600">
                <a:solidFill>
                  <a:srgbClr val="B31166"/>
                </a:solidFill>
                <a:latin typeface="Lucida Sans"/>
                <a:ea typeface="Lucida Sans"/>
                <a:cs typeface="Lucida Sans"/>
                <a:sym typeface="Lucida Sans"/>
              </a:rPr>
              <a:t>▶	</a:t>
            </a:r>
            <a:r>
              <a:rPr lang="en-US" sz="2000">
                <a:solidFill>
                  <a:srgbClr val="404040"/>
                </a:solidFill>
                <a:latin typeface="Times New Roman"/>
                <a:ea typeface="Times New Roman"/>
                <a:cs typeface="Times New Roman"/>
                <a:sym typeface="Times New Roman"/>
              </a:rPr>
              <a:t>** iPhone mobile Os – Safari</a:t>
            </a:r>
            <a:endParaRPr sz="2000">
              <a:latin typeface="Times New Roman"/>
              <a:ea typeface="Times New Roman"/>
              <a:cs typeface="Times New Roman"/>
              <a:sym typeface="Times New Roman"/>
            </a:endParaRPr>
          </a:p>
          <a:p>
            <a:pPr indent="0" lvl="0" marL="12700" marR="0" rtl="0" algn="l">
              <a:lnSpc>
                <a:spcPct val="100000"/>
              </a:lnSpc>
              <a:spcBef>
                <a:spcPts val="1970"/>
              </a:spcBef>
              <a:spcAft>
                <a:spcPts val="0"/>
              </a:spcAft>
              <a:buNone/>
            </a:pPr>
            <a:r>
              <a:rPr lang="en-US" sz="1600">
                <a:solidFill>
                  <a:srgbClr val="B31166"/>
                </a:solidFill>
                <a:latin typeface="Lucida Sans"/>
                <a:ea typeface="Lucida Sans"/>
                <a:cs typeface="Lucida Sans"/>
                <a:sym typeface="Lucida Sans"/>
              </a:rPr>
              <a:t>▶	</a:t>
            </a:r>
            <a:r>
              <a:rPr lang="en-US" sz="2000">
                <a:solidFill>
                  <a:srgbClr val="404040"/>
                </a:solidFill>
                <a:latin typeface="Times New Roman"/>
                <a:ea typeface="Times New Roman"/>
                <a:cs typeface="Times New Roman"/>
                <a:sym typeface="Times New Roman"/>
              </a:rPr>
              <a:t>** Nokia mobile Os- Windows</a:t>
            </a:r>
            <a:endParaRPr sz="2000">
              <a:latin typeface="Times New Roman"/>
              <a:ea typeface="Times New Roman"/>
              <a:cs typeface="Times New Roman"/>
              <a:sym typeface="Times New Roman"/>
            </a:endParaRPr>
          </a:p>
          <a:p>
            <a:pPr indent="-344805" lvl="0" marL="356870" marR="162560" rtl="0" algn="l">
              <a:lnSpc>
                <a:spcPct val="107000"/>
              </a:lnSpc>
              <a:spcBef>
                <a:spcPts val="1800"/>
              </a:spcBef>
              <a:spcAft>
                <a:spcPts val="0"/>
              </a:spcAft>
              <a:buNone/>
            </a:pPr>
            <a:r>
              <a:rPr lang="en-US" sz="1600">
                <a:solidFill>
                  <a:srgbClr val="B31166"/>
                </a:solidFill>
                <a:latin typeface="Lucida Sans"/>
                <a:ea typeface="Lucida Sans"/>
                <a:cs typeface="Lucida Sans"/>
                <a:sym typeface="Lucida Sans"/>
              </a:rPr>
              <a:t>▶	</a:t>
            </a:r>
            <a:r>
              <a:rPr lang="en-US" sz="2000">
                <a:solidFill>
                  <a:srgbClr val="404040"/>
                </a:solidFill>
                <a:latin typeface="Times New Roman"/>
                <a:ea typeface="Times New Roman"/>
                <a:cs typeface="Times New Roman"/>
                <a:sym typeface="Times New Roman"/>
              </a:rPr>
              <a:t>For debugging tools used were Jira, cucumber Also tools like Excel, word file  were used.</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ph type="title"/>
          </p:nvPr>
        </p:nvSpPr>
        <p:spPr>
          <a:xfrm>
            <a:off x="1233932" y="1089101"/>
            <a:ext cx="2294890"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2800">
                <a:solidFill>
                  <a:srgbClr val="EBEBEB"/>
                </a:solidFill>
              </a:rPr>
              <a:t>STLC life cycle</a:t>
            </a:r>
            <a:endParaRPr sz="2800"/>
          </a:p>
        </p:txBody>
      </p:sp>
      <p:sp>
        <p:nvSpPr>
          <p:cNvPr id="135" name="Google Shape;135;p11"/>
          <p:cNvSpPr txBox="1"/>
          <p:nvPr/>
        </p:nvSpPr>
        <p:spPr>
          <a:xfrm>
            <a:off x="755091" y="1982089"/>
            <a:ext cx="6394500" cy="1503300"/>
          </a:xfrm>
          <a:prstGeom prst="rect">
            <a:avLst/>
          </a:prstGeom>
          <a:noFill/>
          <a:ln>
            <a:noFill/>
          </a:ln>
        </p:spPr>
        <p:txBody>
          <a:bodyPr anchorCtr="0" anchor="t" bIns="0" lIns="0" spcFirstLastPara="1" rIns="0" wrap="square" tIns="137775">
            <a:spAutoFit/>
          </a:bodyPr>
          <a:lstStyle/>
          <a:p>
            <a:pPr indent="0" lvl="0" marL="12700" marR="0" rtl="0" algn="l">
              <a:lnSpc>
                <a:spcPct val="100000"/>
              </a:lnSpc>
              <a:spcBef>
                <a:spcPts val="0"/>
              </a:spcBef>
              <a:spcAft>
                <a:spcPts val="0"/>
              </a:spcAft>
              <a:buNone/>
            </a:pPr>
            <a:r>
              <a:rPr lang="en-US" sz="1450">
                <a:solidFill>
                  <a:srgbClr val="B31166"/>
                </a:solidFill>
                <a:latin typeface="Lucida Sans"/>
                <a:ea typeface="Lucida Sans"/>
                <a:cs typeface="Lucida Sans"/>
                <a:sym typeface="Lucida Sans"/>
              </a:rPr>
              <a:t>▶	</a:t>
            </a:r>
            <a:r>
              <a:rPr b="1" lang="en-US" sz="1800">
                <a:solidFill>
                  <a:srgbClr val="404040"/>
                </a:solidFill>
                <a:latin typeface="Tahoma"/>
                <a:ea typeface="Tahoma"/>
                <a:cs typeface="Tahoma"/>
                <a:sym typeface="Tahoma"/>
              </a:rPr>
              <a:t>V) Test Execution:</a:t>
            </a:r>
            <a:endParaRPr sz="1800">
              <a:latin typeface="Tahoma"/>
              <a:ea typeface="Tahoma"/>
              <a:cs typeface="Tahoma"/>
              <a:sym typeface="Tahoma"/>
            </a:endParaRPr>
          </a:p>
          <a:p>
            <a:pPr indent="0" lvl="0" marL="12700" marR="0" rtl="0" algn="l">
              <a:lnSpc>
                <a:spcPct val="100000"/>
              </a:lnSpc>
              <a:spcBef>
                <a:spcPts val="990"/>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Verdana"/>
                <a:ea typeface="Verdana"/>
                <a:cs typeface="Verdana"/>
                <a:sym typeface="Verdana"/>
              </a:rPr>
              <a:t>Test cases were executed according to Test scenarios:</a:t>
            </a:r>
            <a:endParaRPr sz="1800">
              <a:latin typeface="Verdana"/>
              <a:ea typeface="Verdana"/>
              <a:cs typeface="Verdana"/>
              <a:sym typeface="Verdana"/>
            </a:endParaRPr>
          </a:p>
          <a:p>
            <a:pPr indent="0" lvl="0" marL="12700" marR="0" rtl="0" algn="l">
              <a:lnSpc>
                <a:spcPct val="100000"/>
              </a:lnSpc>
              <a:spcBef>
                <a:spcPts val="1005"/>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Verdana"/>
                <a:ea typeface="Verdana"/>
                <a:cs typeface="Verdana"/>
                <a:sym typeface="Verdana"/>
              </a:rPr>
              <a:t>1) Test scenarios for Account Summary:</a:t>
            </a:r>
            <a:endParaRPr sz="1800">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p:nvPr/>
        </p:nvSpPr>
        <p:spPr>
          <a:xfrm>
            <a:off x="10436352" y="0"/>
            <a:ext cx="685800" cy="694690"/>
          </a:xfrm>
          <a:custGeom>
            <a:rect b="b" l="l" r="r" t="t"/>
            <a:pathLst>
              <a:path extrusionOk="0" h="694690" w="685800">
                <a:moveTo>
                  <a:pt x="0" y="694563"/>
                </a:moveTo>
                <a:lnTo>
                  <a:pt x="685800" y="694563"/>
                </a:lnTo>
                <a:lnTo>
                  <a:pt x="685800" y="0"/>
                </a:lnTo>
                <a:lnTo>
                  <a:pt x="0" y="0"/>
                </a:lnTo>
                <a:lnTo>
                  <a:pt x="0" y="694563"/>
                </a:lnTo>
                <a:close/>
              </a:path>
            </a:pathLst>
          </a:custGeom>
          <a:solidFill>
            <a:srgbClr val="B311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aphicFrame>
        <p:nvGraphicFramePr>
          <p:cNvPr id="141" name="Google Shape;141;p12"/>
          <p:cNvGraphicFramePr/>
          <p:nvPr/>
        </p:nvGraphicFramePr>
        <p:xfrm>
          <a:off x="152400" y="152400"/>
          <a:ext cx="3000000" cy="3000000"/>
        </p:xfrm>
        <a:graphic>
          <a:graphicData uri="http://schemas.openxmlformats.org/drawingml/2006/table">
            <a:tbl>
              <a:tblPr>
                <a:noFill/>
                <a:tableStyleId>{71DF54AA-9A7D-42D6-9AE1-43D2F693391D}</a:tableStyleId>
              </a:tblPr>
              <a:tblGrid>
                <a:gridCol w="1295400"/>
                <a:gridCol w="1762125"/>
                <a:gridCol w="1876425"/>
                <a:gridCol w="3105150"/>
                <a:gridCol w="1247775"/>
                <a:gridCol w="1228725"/>
                <a:gridCol w="952500"/>
              </a:tblGrid>
              <a:tr h="200025">
                <a:tc>
                  <a:txBody>
                    <a:bodyPr/>
                    <a:lstStyle/>
                    <a:p>
                      <a:pPr indent="0" lvl="0" marL="0" rtl="0" algn="l">
                        <a:lnSpc>
                          <a:spcPct val="115000"/>
                        </a:lnSpc>
                        <a:spcBef>
                          <a:spcPts val="0"/>
                        </a:spcBef>
                        <a:spcAft>
                          <a:spcPts val="0"/>
                        </a:spcAft>
                        <a:buNone/>
                      </a:pPr>
                      <a:r>
                        <a:rPr b="1" lang="en-US" sz="1000"/>
                        <a:t>Project Name</a:t>
                      </a:r>
                      <a:endParaRPr b="1"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00FF00"/>
                    </a:solidFill>
                    <a:extLst>
                      <a:ext uri="http://customooxmlschemas.google.com/">
                        <go:slidesCustomData xmlns:go="http://customooxmlschemas.google.com/" cellId="141:0:0"/>
                      </a:ext>
                    </a:extLst>
                  </a:tcPr>
                </a:tc>
                <a:tc>
                  <a:txBody>
                    <a:bodyPr/>
                    <a:lstStyle/>
                    <a:p>
                      <a:pPr indent="0" lvl="0" marL="0" rtl="0" algn="l">
                        <a:lnSpc>
                          <a:spcPct val="115000"/>
                        </a:lnSpc>
                        <a:spcBef>
                          <a:spcPts val="0"/>
                        </a:spcBef>
                        <a:spcAft>
                          <a:spcPts val="0"/>
                        </a:spcAft>
                        <a:buNone/>
                      </a:pPr>
                      <a:r>
                        <a:rPr b="1" lang="en-US" sz="1000"/>
                        <a:t>SBI Banking Application</a:t>
                      </a:r>
                      <a:endParaRPr b="1"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0:1"/>
                      </a:ext>
                    </a:extLst>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0:2"/>
                      </a:ext>
                    </a:extLst>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0: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0: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0: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0:6"/>
                      </a:ext>
                    </a:extLst>
                  </a:tcPr>
                </a:tc>
              </a:tr>
              <a:tr h="200025">
                <a:tc>
                  <a:txBody>
                    <a:bodyPr/>
                    <a:lstStyle/>
                    <a:p>
                      <a:pPr indent="0" lvl="0" marL="0" rtl="0" algn="l">
                        <a:lnSpc>
                          <a:spcPct val="115000"/>
                        </a:lnSpc>
                        <a:spcBef>
                          <a:spcPts val="0"/>
                        </a:spcBef>
                        <a:spcAft>
                          <a:spcPts val="0"/>
                        </a:spcAft>
                        <a:buNone/>
                      </a:pPr>
                      <a:r>
                        <a:rPr b="1" lang="en-US" sz="1000"/>
                        <a:t>Module Name</a:t>
                      </a:r>
                      <a:endParaRPr b="1"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00FF00"/>
                    </a:solidFill>
                    <a:extLst>
                      <a:ext uri="http://customooxmlschemas.google.com/">
                        <go:slidesCustomData xmlns:go="http://customooxmlschemas.google.com/" cellId="141:1:0"/>
                      </a:ext>
                    </a:extLst>
                  </a:tcPr>
                </a:tc>
                <a:tc>
                  <a:txBody>
                    <a:bodyPr/>
                    <a:lstStyle/>
                    <a:p>
                      <a:pPr indent="0" lvl="0" marL="0" rtl="0" algn="l">
                        <a:lnSpc>
                          <a:spcPct val="115000"/>
                        </a:lnSpc>
                        <a:spcBef>
                          <a:spcPts val="0"/>
                        </a:spcBef>
                        <a:spcAft>
                          <a:spcPts val="0"/>
                        </a:spcAft>
                        <a:buNone/>
                      </a:pPr>
                      <a:r>
                        <a:rPr b="1" lang="en-US" sz="1000"/>
                        <a:t>Account Summary</a:t>
                      </a:r>
                      <a:endParaRPr b="1"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6"/>
                      </a:ext>
                    </a:extLst>
                  </a:tcPr>
                </a:tc>
              </a:tr>
              <a:tr h="200025">
                <a:tc>
                  <a:txBody>
                    <a:bodyPr/>
                    <a:lstStyle/>
                    <a:p>
                      <a:pPr indent="0" lvl="0" marL="0" rtl="0" algn="l">
                        <a:lnSpc>
                          <a:spcPct val="115000"/>
                        </a:lnSpc>
                        <a:spcBef>
                          <a:spcPts val="0"/>
                        </a:spcBef>
                        <a:spcAft>
                          <a:spcPts val="0"/>
                        </a:spcAft>
                        <a:buNone/>
                      </a:pPr>
                      <a:r>
                        <a:rPr b="1" lang="en-US" sz="1000"/>
                        <a:t>Reported By</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00FF00"/>
                    </a:solidFill>
                    <a:extLst>
                      <a:ext uri="http://customooxmlschemas.google.com/">
                        <go:slidesCustomData xmlns:go="http://customooxmlschemas.google.com/" cellId="141:2:0"/>
                      </a:ext>
                    </a:extLst>
                  </a:tcPr>
                </a:tc>
                <a:tc>
                  <a:txBody>
                    <a:bodyPr/>
                    <a:lstStyle/>
                    <a:p>
                      <a:pPr indent="0" lvl="0" marL="0" rtl="0" algn="l">
                        <a:lnSpc>
                          <a:spcPct val="115000"/>
                        </a:lnSpc>
                        <a:spcBef>
                          <a:spcPts val="0"/>
                        </a:spcBef>
                        <a:spcAft>
                          <a:spcPts val="0"/>
                        </a:spcAft>
                        <a:buNone/>
                      </a:pPr>
                      <a:r>
                        <a:rPr b="1" lang="en-US" sz="1000"/>
                        <a:t>Uma</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2: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2: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2: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2: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2: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2:6"/>
                      </a:ext>
                    </a:extLst>
                  </a:tcPr>
                </a:tc>
              </a:tr>
              <a:tr h="200025">
                <a:tc>
                  <a:txBody>
                    <a:bodyPr/>
                    <a:lstStyle/>
                    <a:p>
                      <a:pPr indent="0" lvl="0" marL="0" rtl="0" algn="l">
                        <a:lnSpc>
                          <a:spcPct val="115000"/>
                        </a:lnSpc>
                        <a:spcBef>
                          <a:spcPts val="0"/>
                        </a:spcBef>
                        <a:spcAft>
                          <a:spcPts val="0"/>
                        </a:spcAft>
                        <a:buNone/>
                      </a:pPr>
                      <a:r>
                        <a:rPr b="1" lang="en-US" sz="1000"/>
                        <a:t>Start Date</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00FF00"/>
                    </a:solidFill>
                    <a:extLst>
                      <a:ext uri="http://customooxmlschemas.google.com/">
                        <go:slidesCustomData xmlns:go="http://customooxmlschemas.google.com/" cellId="141:3:0"/>
                      </a:ext>
                    </a:extLst>
                  </a:tcPr>
                </a:tc>
                <a:tc>
                  <a:txBody>
                    <a:bodyPr/>
                    <a:lstStyle/>
                    <a:p>
                      <a:pPr indent="0" lvl="0" marL="0" rtl="0" algn="l">
                        <a:lnSpc>
                          <a:spcPct val="115000"/>
                        </a:lnSpc>
                        <a:spcBef>
                          <a:spcPts val="0"/>
                        </a:spcBef>
                        <a:spcAft>
                          <a:spcPts val="0"/>
                        </a:spcAft>
                        <a:buNone/>
                      </a:pPr>
                      <a:r>
                        <a:rPr b="1" lang="en-US" sz="1000"/>
                        <a:t>11-12-2023</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3: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3: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3: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3: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3: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3:6"/>
                      </a:ext>
                    </a:extLst>
                  </a:tcPr>
                </a:tc>
              </a:tr>
              <a:tr h="200025">
                <a:tc>
                  <a:txBody>
                    <a:bodyPr/>
                    <a:lstStyle/>
                    <a:p>
                      <a:pPr indent="0" lvl="0" marL="0" rtl="0" algn="l">
                        <a:lnSpc>
                          <a:spcPct val="115000"/>
                        </a:lnSpc>
                        <a:spcBef>
                          <a:spcPts val="0"/>
                        </a:spcBef>
                        <a:spcAft>
                          <a:spcPts val="0"/>
                        </a:spcAft>
                        <a:buNone/>
                      </a:pPr>
                      <a:r>
                        <a:rPr b="1" lang="en-US" sz="1000"/>
                        <a:t>End Date</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00FF00"/>
                    </a:solidFill>
                    <a:extLst>
                      <a:ext uri="http://customooxmlschemas.google.com/">
                        <go:slidesCustomData xmlns:go="http://customooxmlschemas.google.com/" cellId="141:4:0"/>
                      </a:ext>
                    </a:extLst>
                  </a:tcPr>
                </a:tc>
                <a:tc>
                  <a:txBody>
                    <a:bodyPr/>
                    <a:lstStyle/>
                    <a:p>
                      <a:pPr indent="0" lvl="0" marL="0" rtl="0" algn="l">
                        <a:lnSpc>
                          <a:spcPct val="115000"/>
                        </a:lnSpc>
                        <a:spcBef>
                          <a:spcPts val="0"/>
                        </a:spcBef>
                        <a:spcAft>
                          <a:spcPts val="0"/>
                        </a:spcAft>
                        <a:buNone/>
                      </a:pPr>
                      <a:r>
                        <a:rPr b="1" lang="en-US" sz="1000"/>
                        <a:t>18-12-2023</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4: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4: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4: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4: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4: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4:6"/>
                      </a:ext>
                    </a:extLst>
                  </a:tcPr>
                </a:tc>
              </a:tr>
              <a:tr h="200025">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5:0"/>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5: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5: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5: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5: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5: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5:6"/>
                      </a:ext>
                    </a:extLst>
                  </a:tcPr>
                </a:tc>
              </a:tr>
              <a:tr h="200025">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6:0"/>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6:1"/>
                      </a:ext>
                    </a:extLst>
                  </a:tcPr>
                </a:tc>
                <a:tc>
                  <a:txBody>
                    <a:bodyPr/>
                    <a:lstStyle/>
                    <a:p>
                      <a:pPr indent="0" lvl="0" marL="0" rtl="0" algn="l">
                        <a:lnSpc>
                          <a:spcPct val="115000"/>
                        </a:lnSpc>
                        <a:spcBef>
                          <a:spcPts val="0"/>
                        </a:spcBef>
                        <a:spcAft>
                          <a:spcPts val="0"/>
                        </a:spcAft>
                        <a:buNone/>
                      </a:pPr>
                      <a:r>
                        <a:rPr b="1" lang="en-US" sz="1000"/>
                        <a:t>Test Scenario TS-001</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6:2"/>
                      </a:ext>
                    </a:extLst>
                  </a:tcPr>
                </a:tc>
                <a:tc>
                  <a:txBody>
                    <a:bodyPr/>
                    <a:lstStyle/>
                    <a:p>
                      <a:pPr indent="0" lvl="0" marL="0" rtl="0" algn="l">
                        <a:lnSpc>
                          <a:spcPct val="115000"/>
                        </a:lnSpc>
                        <a:spcBef>
                          <a:spcPts val="0"/>
                        </a:spcBef>
                        <a:spcAft>
                          <a:spcPts val="0"/>
                        </a:spcAft>
                        <a:buNone/>
                      </a:pPr>
                      <a:r>
                        <a:rPr b="1" lang="en-US" sz="1000"/>
                        <a:t>Account Balance</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6: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6: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6: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6:6"/>
                      </a:ext>
                    </a:extLst>
                  </a:tcPr>
                </a:tc>
              </a:tr>
              <a:tr h="200025">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7:0"/>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7: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7: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7: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7: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7: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7:6"/>
                      </a:ext>
                    </a:extLst>
                  </a:tcPr>
                </a:tc>
              </a:tr>
              <a:tr h="200025">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8:0"/>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8: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8: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8: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8: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8: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8:6"/>
                      </a:ext>
                    </a:extLst>
                  </a:tcPr>
                </a:tc>
              </a:tr>
              <a:tr h="200025">
                <a:tc>
                  <a:txBody>
                    <a:bodyPr/>
                    <a:lstStyle/>
                    <a:p>
                      <a:pPr indent="0" lvl="0" marL="0" rtl="0" algn="l">
                        <a:lnSpc>
                          <a:spcPct val="115000"/>
                        </a:lnSpc>
                        <a:spcBef>
                          <a:spcPts val="0"/>
                        </a:spcBef>
                        <a:spcAft>
                          <a:spcPts val="0"/>
                        </a:spcAft>
                        <a:buNone/>
                      </a:pPr>
                      <a:r>
                        <a:rPr b="1" lang="en-US" sz="1000"/>
                        <a:t>Test case Id</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9:0"/>
                      </a:ext>
                    </a:extLst>
                  </a:tcPr>
                </a:tc>
                <a:tc>
                  <a:txBody>
                    <a:bodyPr/>
                    <a:lstStyle/>
                    <a:p>
                      <a:pPr indent="0" lvl="0" marL="0" rtl="0" algn="l">
                        <a:lnSpc>
                          <a:spcPct val="115000"/>
                        </a:lnSpc>
                        <a:spcBef>
                          <a:spcPts val="0"/>
                        </a:spcBef>
                        <a:spcAft>
                          <a:spcPts val="0"/>
                        </a:spcAft>
                        <a:buNone/>
                      </a:pPr>
                      <a:r>
                        <a:rPr b="1" lang="en-US" sz="1000"/>
                        <a:t>Test Case Description</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9:1"/>
                      </a:ext>
                    </a:extLst>
                  </a:tcPr>
                </a:tc>
                <a:tc>
                  <a:txBody>
                    <a:bodyPr/>
                    <a:lstStyle/>
                    <a:p>
                      <a:pPr indent="0" lvl="0" marL="0" rtl="0" algn="l">
                        <a:lnSpc>
                          <a:spcPct val="115000"/>
                        </a:lnSpc>
                        <a:spcBef>
                          <a:spcPts val="0"/>
                        </a:spcBef>
                        <a:spcAft>
                          <a:spcPts val="0"/>
                        </a:spcAft>
                        <a:buNone/>
                      </a:pPr>
                      <a:r>
                        <a:rPr b="1" lang="en-US" sz="1000"/>
                        <a:t>Pre requisite</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9:2"/>
                      </a:ext>
                    </a:extLst>
                  </a:tcPr>
                </a:tc>
                <a:tc>
                  <a:txBody>
                    <a:bodyPr/>
                    <a:lstStyle/>
                    <a:p>
                      <a:pPr indent="0" lvl="0" marL="0" rtl="0" algn="l">
                        <a:lnSpc>
                          <a:spcPct val="115000"/>
                        </a:lnSpc>
                        <a:spcBef>
                          <a:spcPts val="0"/>
                        </a:spcBef>
                        <a:spcAft>
                          <a:spcPts val="0"/>
                        </a:spcAft>
                        <a:buNone/>
                      </a:pPr>
                      <a:r>
                        <a:rPr b="1" lang="en-US" sz="1000"/>
                        <a:t>Test Steps</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9:3"/>
                      </a:ext>
                    </a:extLst>
                  </a:tcPr>
                </a:tc>
                <a:tc>
                  <a:txBody>
                    <a:bodyPr/>
                    <a:lstStyle/>
                    <a:p>
                      <a:pPr indent="0" lvl="0" marL="0" rtl="0" algn="l">
                        <a:lnSpc>
                          <a:spcPct val="115000"/>
                        </a:lnSpc>
                        <a:spcBef>
                          <a:spcPts val="0"/>
                        </a:spcBef>
                        <a:spcAft>
                          <a:spcPts val="0"/>
                        </a:spcAft>
                        <a:buNone/>
                      </a:pPr>
                      <a:r>
                        <a:rPr b="1" lang="en-US" sz="1000"/>
                        <a:t>Expected Result</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9:4"/>
                      </a:ext>
                    </a:extLst>
                  </a:tcPr>
                </a:tc>
                <a:tc>
                  <a:txBody>
                    <a:bodyPr/>
                    <a:lstStyle/>
                    <a:p>
                      <a:pPr indent="0" lvl="0" marL="0" rtl="0" algn="l">
                        <a:lnSpc>
                          <a:spcPct val="115000"/>
                        </a:lnSpc>
                        <a:spcBef>
                          <a:spcPts val="0"/>
                        </a:spcBef>
                        <a:spcAft>
                          <a:spcPts val="0"/>
                        </a:spcAft>
                        <a:buNone/>
                      </a:pPr>
                      <a:r>
                        <a:rPr b="1" lang="en-US" sz="1000"/>
                        <a:t>Actual Result</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9:5"/>
                      </a:ext>
                    </a:extLst>
                  </a:tcPr>
                </a:tc>
                <a:tc>
                  <a:txBody>
                    <a:bodyPr/>
                    <a:lstStyle/>
                    <a:p>
                      <a:pPr indent="0" lvl="0" marL="0" rtl="0" algn="l">
                        <a:lnSpc>
                          <a:spcPct val="115000"/>
                        </a:lnSpc>
                        <a:spcBef>
                          <a:spcPts val="0"/>
                        </a:spcBef>
                        <a:spcAft>
                          <a:spcPts val="0"/>
                        </a:spcAft>
                        <a:buNone/>
                      </a:pPr>
                      <a:r>
                        <a:rPr b="1" lang="en-US" sz="1000"/>
                        <a:t>Test Status</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9:6"/>
                      </a:ext>
                    </a:extLst>
                  </a:tcPr>
                </a:tc>
              </a:tr>
              <a:tr h="1943100">
                <a:tc>
                  <a:txBody>
                    <a:bodyPr/>
                    <a:lstStyle/>
                    <a:p>
                      <a:pPr indent="0" lvl="0" marL="0" rtl="0" algn="l">
                        <a:lnSpc>
                          <a:spcPct val="115000"/>
                        </a:lnSpc>
                        <a:spcBef>
                          <a:spcPts val="0"/>
                        </a:spcBef>
                        <a:spcAft>
                          <a:spcPts val="0"/>
                        </a:spcAft>
                        <a:buNone/>
                      </a:pPr>
                      <a:r>
                        <a:rPr lang="en-US" sz="1000"/>
                        <a:t>TC-M1-001</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0:0"/>
                      </a:ext>
                    </a:extLst>
                  </a:tcPr>
                </a:tc>
                <a:tc>
                  <a:txBody>
                    <a:bodyPr/>
                    <a:lstStyle/>
                    <a:p>
                      <a:pPr indent="0" lvl="0" marL="0" rtl="0" algn="l">
                        <a:lnSpc>
                          <a:spcPct val="115000"/>
                        </a:lnSpc>
                        <a:spcBef>
                          <a:spcPts val="0"/>
                        </a:spcBef>
                        <a:spcAft>
                          <a:spcPts val="0"/>
                        </a:spcAft>
                        <a:buNone/>
                      </a:pPr>
                      <a:r>
                        <a:rPr lang="en-US" sz="1000"/>
                        <a:t>Checking for Account</a:t>
                      </a:r>
                      <a:endParaRPr sz="1000"/>
                    </a:p>
                    <a:p>
                      <a:pPr indent="0" lvl="0" marL="0" rtl="0" algn="l">
                        <a:lnSpc>
                          <a:spcPct val="115000"/>
                        </a:lnSpc>
                        <a:spcBef>
                          <a:spcPts val="0"/>
                        </a:spcBef>
                        <a:spcAft>
                          <a:spcPts val="0"/>
                        </a:spcAft>
                        <a:buNone/>
                      </a:pPr>
                      <a:r>
                        <a:rPr lang="en-US" sz="1000"/>
                        <a:t>Balance, in the user account.</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0:1"/>
                      </a:ext>
                    </a:extLst>
                  </a:tcPr>
                </a:tc>
                <a:tc>
                  <a:txBody>
                    <a:bodyPr/>
                    <a:lstStyle/>
                    <a:p>
                      <a:pPr indent="0" lvl="0" marL="0" rtl="0" algn="l">
                        <a:lnSpc>
                          <a:spcPct val="115000"/>
                        </a:lnSpc>
                        <a:spcBef>
                          <a:spcPts val="0"/>
                        </a:spcBef>
                        <a:spcAft>
                          <a:spcPts val="0"/>
                        </a:spcAft>
                        <a:buNone/>
                      </a:pPr>
                      <a:r>
                        <a:rPr lang="en-US" sz="1000"/>
                        <a:t>1. URL should be opened.</a:t>
                      </a:r>
                      <a:endParaRPr sz="1000"/>
                    </a:p>
                    <a:p>
                      <a:pPr indent="0" lvl="0" marL="0" rtl="0" algn="l">
                        <a:lnSpc>
                          <a:spcPct val="115000"/>
                        </a:lnSpc>
                        <a:spcBef>
                          <a:spcPts val="0"/>
                        </a:spcBef>
                        <a:spcAft>
                          <a:spcPts val="0"/>
                        </a:spcAft>
                        <a:buNone/>
                      </a:pPr>
                      <a:r>
                        <a:rPr lang="en-US" sz="1000"/>
                        <a:t>2. User should have a valid</a:t>
                      </a:r>
                      <a:endParaRPr sz="1000"/>
                    </a:p>
                    <a:p>
                      <a:pPr indent="0" lvl="0" marL="0" rtl="0" algn="l">
                        <a:lnSpc>
                          <a:spcPct val="115000"/>
                        </a:lnSpc>
                        <a:spcBef>
                          <a:spcPts val="0"/>
                        </a:spcBef>
                        <a:spcAft>
                          <a:spcPts val="0"/>
                        </a:spcAft>
                        <a:buNone/>
                      </a:pPr>
                      <a:r>
                        <a:rPr lang="en-US" sz="1000"/>
                        <a:t>SBI account.</a:t>
                      </a:r>
                      <a:endParaRPr sz="1000"/>
                    </a:p>
                    <a:p>
                      <a:pPr indent="0" lvl="0" marL="0" rtl="0" algn="l">
                        <a:lnSpc>
                          <a:spcPct val="115000"/>
                        </a:lnSpc>
                        <a:spcBef>
                          <a:spcPts val="0"/>
                        </a:spcBef>
                        <a:spcAft>
                          <a:spcPts val="0"/>
                        </a:spcAft>
                        <a:buNone/>
                      </a:pPr>
                      <a:r>
                        <a:rPr lang="en-US" sz="1000"/>
                        <a:t>3. User should have a valid</a:t>
                      </a:r>
                      <a:endParaRPr sz="1000"/>
                    </a:p>
                    <a:p>
                      <a:pPr indent="0" lvl="0" marL="0" rtl="0" algn="l">
                        <a:lnSpc>
                          <a:spcPct val="115000"/>
                        </a:lnSpc>
                        <a:spcBef>
                          <a:spcPts val="0"/>
                        </a:spcBef>
                        <a:spcAft>
                          <a:spcPts val="0"/>
                        </a:spcAft>
                        <a:buNone/>
                      </a:pPr>
                      <a:r>
                        <a:rPr lang="en-US" sz="1000"/>
                        <a:t>userid and password to login</a:t>
                      </a:r>
                      <a:endParaRPr sz="1000"/>
                    </a:p>
                    <a:p>
                      <a:pPr indent="0" lvl="0" marL="0" rtl="0" algn="l">
                        <a:lnSpc>
                          <a:spcPct val="115000"/>
                        </a:lnSpc>
                        <a:spcBef>
                          <a:spcPts val="0"/>
                        </a:spcBef>
                        <a:spcAft>
                          <a:spcPts val="0"/>
                        </a:spcAft>
                        <a:buNone/>
                      </a:pPr>
                      <a:r>
                        <a:rPr lang="en-US" sz="1000"/>
                        <a:t>into online banking.</a:t>
                      </a:r>
                      <a:endParaRPr sz="1000"/>
                    </a:p>
                    <a:p>
                      <a:pPr indent="0" lvl="0" marL="0" rtl="0" algn="l">
                        <a:lnSpc>
                          <a:spcPct val="115000"/>
                        </a:lnSpc>
                        <a:spcBef>
                          <a:spcPts val="0"/>
                        </a:spcBef>
                        <a:spcAft>
                          <a:spcPts val="0"/>
                        </a:spcAft>
                        <a:buNone/>
                      </a:pPr>
                      <a:r>
                        <a:rPr lang="en-US" sz="1000"/>
                        <a:t>4. Now proceed with Login</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0:2"/>
                      </a:ext>
                    </a:extLst>
                  </a:tcPr>
                </a:tc>
                <a:tc>
                  <a:txBody>
                    <a:bodyPr/>
                    <a:lstStyle/>
                    <a:p>
                      <a:pPr indent="0" lvl="0" marL="0" rtl="0" algn="l">
                        <a:lnSpc>
                          <a:spcPct val="115000"/>
                        </a:lnSpc>
                        <a:spcBef>
                          <a:spcPts val="0"/>
                        </a:spcBef>
                        <a:spcAft>
                          <a:spcPts val="0"/>
                        </a:spcAft>
                        <a:buNone/>
                      </a:pPr>
                      <a:r>
                        <a:rPr lang="en-US" sz="1000"/>
                        <a:t>1. Open the URL "</a:t>
                      </a:r>
                      <a:r>
                        <a:rPr lang="en-US" sz="1000" u="sng">
                          <a:solidFill>
                            <a:schemeClr val="hlink"/>
                          </a:solidFill>
                          <a:hlinkClick r:id="rId3"/>
                        </a:rPr>
                        <a:t>https://www.onlinesbi.sbi/</a:t>
                      </a:r>
                      <a:r>
                        <a:rPr lang="en-US" sz="1000"/>
                        <a:t>".</a:t>
                      </a:r>
                      <a:endParaRPr sz="1000"/>
                    </a:p>
                    <a:p>
                      <a:pPr indent="0" lvl="0" marL="0" rtl="0" algn="l">
                        <a:lnSpc>
                          <a:spcPct val="115000"/>
                        </a:lnSpc>
                        <a:spcBef>
                          <a:spcPts val="0"/>
                        </a:spcBef>
                        <a:spcAft>
                          <a:spcPts val="0"/>
                        </a:spcAft>
                        <a:buNone/>
                      </a:pPr>
                      <a:r>
                        <a:rPr lang="en-US" sz="1000"/>
                        <a:t>2. Click on Login button under "Personal Banking".</a:t>
                      </a:r>
                      <a:endParaRPr sz="1000"/>
                    </a:p>
                    <a:p>
                      <a:pPr indent="0" lvl="0" marL="0" rtl="0" algn="l">
                        <a:lnSpc>
                          <a:spcPct val="115000"/>
                        </a:lnSpc>
                        <a:spcBef>
                          <a:spcPts val="0"/>
                        </a:spcBef>
                        <a:spcAft>
                          <a:spcPts val="0"/>
                        </a:spcAft>
                        <a:buNone/>
                      </a:pPr>
                      <a:r>
                        <a:rPr lang="en-US" sz="1000"/>
                        <a:t>3. Click on "Continue to Login" button.</a:t>
                      </a:r>
                      <a:endParaRPr sz="1000"/>
                    </a:p>
                    <a:p>
                      <a:pPr indent="0" lvl="0" marL="0" rtl="0" algn="l">
                        <a:lnSpc>
                          <a:spcPct val="115000"/>
                        </a:lnSpc>
                        <a:spcBef>
                          <a:spcPts val="0"/>
                        </a:spcBef>
                        <a:spcAft>
                          <a:spcPts val="0"/>
                        </a:spcAft>
                        <a:buNone/>
                      </a:pPr>
                      <a:r>
                        <a:rPr lang="en-US" sz="1000"/>
                        <a:t>4. Enter Userid='uma'.</a:t>
                      </a:r>
                      <a:endParaRPr sz="1000"/>
                    </a:p>
                    <a:p>
                      <a:pPr indent="0" lvl="0" marL="0" rtl="0" algn="l">
                        <a:lnSpc>
                          <a:spcPct val="115000"/>
                        </a:lnSpc>
                        <a:spcBef>
                          <a:spcPts val="0"/>
                        </a:spcBef>
                        <a:spcAft>
                          <a:spcPts val="0"/>
                        </a:spcAft>
                        <a:buNone/>
                      </a:pPr>
                      <a:r>
                        <a:rPr lang="en-US" sz="1000"/>
                        <a:t>5. Enter password.</a:t>
                      </a:r>
                      <a:endParaRPr sz="1000"/>
                    </a:p>
                    <a:p>
                      <a:pPr indent="0" lvl="0" marL="0" rtl="0" algn="l">
                        <a:lnSpc>
                          <a:spcPct val="115000"/>
                        </a:lnSpc>
                        <a:spcBef>
                          <a:spcPts val="0"/>
                        </a:spcBef>
                        <a:spcAft>
                          <a:spcPts val="0"/>
                        </a:spcAft>
                        <a:buNone/>
                      </a:pPr>
                      <a:r>
                        <a:rPr lang="en-US" sz="1000"/>
                        <a:t>6. Enter the Captcha.</a:t>
                      </a:r>
                      <a:endParaRPr sz="1000"/>
                    </a:p>
                    <a:p>
                      <a:pPr indent="0" lvl="0" marL="0" rtl="0" algn="l">
                        <a:lnSpc>
                          <a:spcPct val="115000"/>
                        </a:lnSpc>
                        <a:spcBef>
                          <a:spcPts val="0"/>
                        </a:spcBef>
                        <a:spcAft>
                          <a:spcPts val="0"/>
                        </a:spcAft>
                        <a:buNone/>
                      </a:pPr>
                      <a:r>
                        <a:rPr lang="en-US" sz="1000"/>
                        <a:t>7. Click on Login button. Enter the OTP send to the</a:t>
                      </a:r>
                      <a:endParaRPr sz="1000"/>
                    </a:p>
                    <a:p>
                      <a:pPr indent="0" lvl="0" marL="0" rtl="0" algn="l">
                        <a:lnSpc>
                          <a:spcPct val="115000"/>
                        </a:lnSpc>
                        <a:spcBef>
                          <a:spcPts val="0"/>
                        </a:spcBef>
                        <a:spcAft>
                          <a:spcPts val="0"/>
                        </a:spcAft>
                        <a:buNone/>
                      </a:pPr>
                      <a:r>
                        <a:rPr lang="en-US" sz="1000"/>
                        <a:t>registered mobile number.</a:t>
                      </a:r>
                      <a:endParaRPr sz="1000"/>
                    </a:p>
                    <a:p>
                      <a:pPr indent="0" lvl="0" marL="0" rtl="0" algn="l">
                        <a:lnSpc>
                          <a:spcPct val="115000"/>
                        </a:lnSpc>
                        <a:spcBef>
                          <a:spcPts val="0"/>
                        </a:spcBef>
                        <a:spcAft>
                          <a:spcPts val="0"/>
                        </a:spcAft>
                        <a:buNone/>
                      </a:pPr>
                      <a:r>
                        <a:rPr lang="en-US" sz="1000"/>
                        <a:t>8. Click on submit.</a:t>
                      </a:r>
                      <a:endParaRPr sz="1000"/>
                    </a:p>
                    <a:p>
                      <a:pPr indent="0" lvl="0" marL="0" rtl="0" algn="l">
                        <a:lnSpc>
                          <a:spcPct val="115000"/>
                        </a:lnSpc>
                        <a:spcBef>
                          <a:spcPts val="0"/>
                        </a:spcBef>
                        <a:spcAft>
                          <a:spcPts val="0"/>
                        </a:spcAft>
                        <a:buNone/>
                      </a:pPr>
                      <a:r>
                        <a:rPr lang="en-US" sz="1000"/>
                        <a:t>9. Main Dashboard will be displayed.</a:t>
                      </a:r>
                      <a:endParaRPr sz="1000"/>
                    </a:p>
                    <a:p>
                      <a:pPr indent="0" lvl="0" marL="0" rtl="0" algn="l">
                        <a:lnSpc>
                          <a:spcPct val="115000"/>
                        </a:lnSpc>
                        <a:spcBef>
                          <a:spcPts val="0"/>
                        </a:spcBef>
                        <a:spcAft>
                          <a:spcPts val="0"/>
                        </a:spcAft>
                        <a:buNone/>
                      </a:pPr>
                      <a:r>
                        <a:rPr lang="en-US" sz="1000"/>
                        <a:t>10. A hyperlink showing "Click Here for Balance"</a:t>
                      </a:r>
                      <a:endParaRPr sz="1000"/>
                    </a:p>
                    <a:p>
                      <a:pPr indent="0" lvl="0" marL="0" rtl="0" algn="l">
                        <a:lnSpc>
                          <a:spcPct val="115000"/>
                        </a:lnSpc>
                        <a:spcBef>
                          <a:spcPts val="0"/>
                        </a:spcBef>
                        <a:spcAft>
                          <a:spcPts val="0"/>
                        </a:spcAft>
                        <a:buNone/>
                      </a:pPr>
                      <a:r>
                        <a:rPr lang="en-US" sz="1000"/>
                        <a:t>will be displayed.</a:t>
                      </a:r>
                      <a:endParaRPr sz="1000"/>
                    </a:p>
                    <a:p>
                      <a:pPr indent="0" lvl="0" marL="0" rtl="0" algn="l">
                        <a:lnSpc>
                          <a:spcPct val="115000"/>
                        </a:lnSpc>
                        <a:spcBef>
                          <a:spcPts val="0"/>
                        </a:spcBef>
                        <a:spcAft>
                          <a:spcPts val="0"/>
                        </a:spcAft>
                        <a:buNone/>
                      </a:pPr>
                      <a:r>
                        <a:rPr lang="en-US" sz="1000"/>
                        <a:t>11. Click on that hyperlink.</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0:3"/>
                      </a:ext>
                    </a:extLst>
                  </a:tcPr>
                </a:tc>
                <a:tc>
                  <a:txBody>
                    <a:bodyPr/>
                    <a:lstStyle/>
                    <a:p>
                      <a:pPr indent="0" lvl="0" marL="0" rtl="0" algn="l">
                        <a:lnSpc>
                          <a:spcPct val="115000"/>
                        </a:lnSpc>
                        <a:spcBef>
                          <a:spcPts val="0"/>
                        </a:spcBef>
                        <a:spcAft>
                          <a:spcPts val="0"/>
                        </a:spcAft>
                        <a:buNone/>
                      </a:pPr>
                      <a:r>
                        <a:rPr lang="en-US" sz="1000"/>
                        <a:t>The balance amount</a:t>
                      </a:r>
                      <a:endParaRPr sz="1000"/>
                    </a:p>
                    <a:p>
                      <a:pPr indent="0" lvl="0" marL="0" rtl="0" algn="l">
                        <a:lnSpc>
                          <a:spcPct val="115000"/>
                        </a:lnSpc>
                        <a:spcBef>
                          <a:spcPts val="0"/>
                        </a:spcBef>
                        <a:spcAft>
                          <a:spcPts val="0"/>
                        </a:spcAft>
                        <a:buNone/>
                      </a:pPr>
                      <a:r>
                        <a:rPr lang="en-US" sz="1000"/>
                        <a:t>in the user account</a:t>
                      </a:r>
                      <a:endParaRPr sz="1000"/>
                    </a:p>
                    <a:p>
                      <a:pPr indent="0" lvl="0" marL="0" rtl="0" algn="l">
                        <a:lnSpc>
                          <a:spcPct val="115000"/>
                        </a:lnSpc>
                        <a:spcBef>
                          <a:spcPts val="0"/>
                        </a:spcBef>
                        <a:spcAft>
                          <a:spcPts val="0"/>
                        </a:spcAft>
                        <a:buNone/>
                      </a:pPr>
                      <a:r>
                        <a:rPr lang="en-US" sz="1000"/>
                        <a:t>Should be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0:4"/>
                      </a:ext>
                    </a:extLst>
                  </a:tcPr>
                </a:tc>
                <a:tc>
                  <a:txBody>
                    <a:bodyPr/>
                    <a:lstStyle/>
                    <a:p>
                      <a:pPr indent="0" lvl="0" marL="0" rtl="0" algn="l">
                        <a:lnSpc>
                          <a:spcPct val="115000"/>
                        </a:lnSpc>
                        <a:spcBef>
                          <a:spcPts val="0"/>
                        </a:spcBef>
                        <a:spcAft>
                          <a:spcPts val="0"/>
                        </a:spcAft>
                        <a:buNone/>
                      </a:pPr>
                      <a:r>
                        <a:rPr lang="en-US" sz="1000"/>
                        <a:t>The balance amount</a:t>
                      </a:r>
                      <a:endParaRPr sz="1000"/>
                    </a:p>
                    <a:p>
                      <a:pPr indent="0" lvl="0" marL="0" rtl="0" algn="l">
                        <a:lnSpc>
                          <a:spcPct val="115000"/>
                        </a:lnSpc>
                        <a:spcBef>
                          <a:spcPts val="0"/>
                        </a:spcBef>
                        <a:spcAft>
                          <a:spcPts val="0"/>
                        </a:spcAft>
                        <a:buNone/>
                      </a:pPr>
                      <a:r>
                        <a:rPr lang="en-US" sz="1000"/>
                        <a:t>in the user account</a:t>
                      </a:r>
                      <a:endParaRPr sz="1000"/>
                    </a:p>
                    <a:p>
                      <a:pPr indent="0" lvl="0" marL="0" rtl="0" algn="l">
                        <a:lnSpc>
                          <a:spcPct val="115000"/>
                        </a:lnSpc>
                        <a:spcBef>
                          <a:spcPts val="0"/>
                        </a:spcBef>
                        <a:spcAft>
                          <a:spcPts val="0"/>
                        </a:spcAft>
                        <a:buNone/>
                      </a:pPr>
                      <a:r>
                        <a:rPr lang="en-US" sz="1000"/>
                        <a:t>is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0:5"/>
                      </a:ext>
                    </a:extLst>
                  </a:tcPr>
                </a:tc>
                <a:tc>
                  <a:txBody>
                    <a:bodyPr/>
                    <a:lstStyle/>
                    <a:p>
                      <a:pPr indent="0" lvl="0" marL="0" rtl="0" algn="l">
                        <a:lnSpc>
                          <a:spcPct val="115000"/>
                        </a:lnSpc>
                        <a:spcBef>
                          <a:spcPts val="0"/>
                        </a:spcBef>
                        <a:spcAft>
                          <a:spcPts val="0"/>
                        </a:spcAft>
                        <a:buNone/>
                      </a:pPr>
                      <a:r>
                        <a:rPr lang="en-US" sz="1000"/>
                        <a:t>Pass</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0:6"/>
                      </a:ext>
                    </a:extLst>
                  </a:tcPr>
                </a:tc>
              </a:tr>
              <a:tr h="1943100">
                <a:tc>
                  <a:txBody>
                    <a:bodyPr/>
                    <a:lstStyle/>
                    <a:p>
                      <a:pPr indent="0" lvl="0" marL="0" rtl="0" algn="l">
                        <a:lnSpc>
                          <a:spcPct val="115000"/>
                        </a:lnSpc>
                        <a:spcBef>
                          <a:spcPts val="0"/>
                        </a:spcBef>
                        <a:spcAft>
                          <a:spcPts val="0"/>
                        </a:spcAft>
                        <a:buNone/>
                      </a:pPr>
                      <a:r>
                        <a:rPr lang="en-US" sz="1000"/>
                        <a:t>TC-M1-002</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1:0"/>
                      </a:ext>
                    </a:extLst>
                  </a:tcPr>
                </a:tc>
                <a:tc>
                  <a:txBody>
                    <a:bodyPr/>
                    <a:lstStyle/>
                    <a:p>
                      <a:pPr indent="0" lvl="0" marL="0" rtl="0" algn="l">
                        <a:lnSpc>
                          <a:spcPct val="115000"/>
                        </a:lnSpc>
                        <a:spcBef>
                          <a:spcPts val="0"/>
                        </a:spcBef>
                        <a:spcAft>
                          <a:spcPts val="0"/>
                        </a:spcAft>
                        <a:buNone/>
                      </a:pPr>
                      <a:r>
                        <a:rPr lang="en-US" sz="1000"/>
                        <a:t>Checking for Account</a:t>
                      </a:r>
                      <a:endParaRPr sz="1000"/>
                    </a:p>
                    <a:p>
                      <a:pPr indent="0" lvl="0" marL="0" rtl="0" algn="l">
                        <a:lnSpc>
                          <a:spcPct val="115000"/>
                        </a:lnSpc>
                        <a:spcBef>
                          <a:spcPts val="0"/>
                        </a:spcBef>
                        <a:spcAft>
                          <a:spcPts val="0"/>
                        </a:spcAft>
                        <a:buNone/>
                      </a:pPr>
                      <a:r>
                        <a:rPr lang="en-US" sz="1000"/>
                        <a:t>Balance, after deposit.</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1:1"/>
                      </a:ext>
                    </a:extLst>
                  </a:tcPr>
                </a:tc>
                <a:tc>
                  <a:txBody>
                    <a:bodyPr/>
                    <a:lstStyle/>
                    <a:p>
                      <a:pPr indent="0" lvl="0" marL="0" rtl="0" algn="l">
                        <a:lnSpc>
                          <a:spcPct val="115000"/>
                        </a:lnSpc>
                        <a:spcBef>
                          <a:spcPts val="0"/>
                        </a:spcBef>
                        <a:spcAft>
                          <a:spcPts val="0"/>
                        </a:spcAft>
                        <a:buNone/>
                      </a:pPr>
                      <a:r>
                        <a:rPr lang="en-US" sz="1000"/>
                        <a:t>1. Deposit Rs1000/- into the</a:t>
                      </a:r>
                      <a:endParaRPr sz="1000"/>
                    </a:p>
                    <a:p>
                      <a:pPr indent="0" lvl="0" marL="0" rtl="0" algn="l">
                        <a:lnSpc>
                          <a:spcPct val="115000"/>
                        </a:lnSpc>
                        <a:spcBef>
                          <a:spcPts val="0"/>
                        </a:spcBef>
                        <a:spcAft>
                          <a:spcPts val="0"/>
                        </a:spcAft>
                        <a:buNone/>
                      </a:pPr>
                      <a:r>
                        <a:rPr lang="en-US" sz="1000"/>
                        <a:t>account, by transfering from</a:t>
                      </a:r>
                      <a:endParaRPr sz="1000"/>
                    </a:p>
                    <a:p>
                      <a:pPr indent="0" lvl="0" marL="0" rtl="0" algn="l">
                        <a:lnSpc>
                          <a:spcPct val="115000"/>
                        </a:lnSpc>
                        <a:spcBef>
                          <a:spcPts val="0"/>
                        </a:spcBef>
                        <a:spcAft>
                          <a:spcPts val="0"/>
                        </a:spcAft>
                        <a:buNone/>
                      </a:pPr>
                      <a:r>
                        <a:rPr lang="en-US" sz="1000"/>
                        <a:t>another account</a:t>
                      </a:r>
                      <a:endParaRPr sz="1000"/>
                    </a:p>
                    <a:p>
                      <a:pPr indent="0" lvl="0" marL="0" rtl="0" algn="l">
                        <a:lnSpc>
                          <a:spcPct val="115000"/>
                        </a:lnSpc>
                        <a:spcBef>
                          <a:spcPts val="0"/>
                        </a:spcBef>
                        <a:spcAft>
                          <a:spcPts val="0"/>
                        </a:spcAft>
                        <a:buNone/>
                      </a:pPr>
                      <a:r>
                        <a:rPr lang="en-US" sz="1000"/>
                        <a:t>2. URL should be opened.</a:t>
                      </a:r>
                      <a:endParaRPr sz="1000"/>
                    </a:p>
                    <a:p>
                      <a:pPr indent="0" lvl="0" marL="0" rtl="0" algn="l">
                        <a:lnSpc>
                          <a:spcPct val="115000"/>
                        </a:lnSpc>
                        <a:spcBef>
                          <a:spcPts val="0"/>
                        </a:spcBef>
                        <a:spcAft>
                          <a:spcPts val="0"/>
                        </a:spcAft>
                        <a:buNone/>
                      </a:pPr>
                      <a:r>
                        <a:rPr lang="en-US" sz="1000"/>
                        <a:t>3. User should have a valid</a:t>
                      </a:r>
                      <a:endParaRPr sz="1000"/>
                    </a:p>
                    <a:p>
                      <a:pPr indent="0" lvl="0" marL="0" rtl="0" algn="l">
                        <a:lnSpc>
                          <a:spcPct val="115000"/>
                        </a:lnSpc>
                        <a:spcBef>
                          <a:spcPts val="0"/>
                        </a:spcBef>
                        <a:spcAft>
                          <a:spcPts val="0"/>
                        </a:spcAft>
                        <a:buNone/>
                      </a:pPr>
                      <a:r>
                        <a:rPr lang="en-US" sz="1000"/>
                        <a:t>SBI account.</a:t>
                      </a:r>
                      <a:endParaRPr sz="1000"/>
                    </a:p>
                    <a:p>
                      <a:pPr indent="0" lvl="0" marL="0" rtl="0" algn="l">
                        <a:lnSpc>
                          <a:spcPct val="115000"/>
                        </a:lnSpc>
                        <a:spcBef>
                          <a:spcPts val="0"/>
                        </a:spcBef>
                        <a:spcAft>
                          <a:spcPts val="0"/>
                        </a:spcAft>
                        <a:buNone/>
                      </a:pPr>
                      <a:r>
                        <a:rPr lang="en-US" sz="1000"/>
                        <a:t>4. User should have a valid</a:t>
                      </a:r>
                      <a:endParaRPr sz="1000"/>
                    </a:p>
                    <a:p>
                      <a:pPr indent="0" lvl="0" marL="0" rtl="0" algn="l">
                        <a:lnSpc>
                          <a:spcPct val="115000"/>
                        </a:lnSpc>
                        <a:spcBef>
                          <a:spcPts val="0"/>
                        </a:spcBef>
                        <a:spcAft>
                          <a:spcPts val="0"/>
                        </a:spcAft>
                        <a:buNone/>
                      </a:pPr>
                      <a:r>
                        <a:rPr lang="en-US" sz="1000"/>
                        <a:t>userid and password to login</a:t>
                      </a:r>
                      <a:endParaRPr sz="1000"/>
                    </a:p>
                    <a:p>
                      <a:pPr indent="0" lvl="0" marL="0" rtl="0" algn="l">
                        <a:lnSpc>
                          <a:spcPct val="115000"/>
                        </a:lnSpc>
                        <a:spcBef>
                          <a:spcPts val="0"/>
                        </a:spcBef>
                        <a:spcAft>
                          <a:spcPts val="0"/>
                        </a:spcAft>
                        <a:buNone/>
                      </a:pPr>
                      <a:r>
                        <a:rPr lang="en-US" sz="1000"/>
                        <a:t>into online banking.</a:t>
                      </a:r>
                      <a:endParaRPr sz="1000"/>
                    </a:p>
                    <a:p>
                      <a:pPr indent="0" lvl="0" marL="0" rtl="0" algn="l">
                        <a:lnSpc>
                          <a:spcPct val="115000"/>
                        </a:lnSpc>
                        <a:spcBef>
                          <a:spcPts val="0"/>
                        </a:spcBef>
                        <a:spcAft>
                          <a:spcPts val="0"/>
                        </a:spcAft>
                        <a:buNone/>
                      </a:pPr>
                      <a:r>
                        <a:rPr lang="en-US" sz="1000"/>
                        <a:t>5. Now proceed with Login</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1:2"/>
                      </a:ext>
                    </a:extLst>
                  </a:tcPr>
                </a:tc>
                <a:tc>
                  <a:txBody>
                    <a:bodyPr/>
                    <a:lstStyle/>
                    <a:p>
                      <a:pPr indent="0" lvl="0" marL="0" rtl="0" algn="l">
                        <a:lnSpc>
                          <a:spcPct val="115000"/>
                        </a:lnSpc>
                        <a:spcBef>
                          <a:spcPts val="0"/>
                        </a:spcBef>
                        <a:spcAft>
                          <a:spcPts val="0"/>
                        </a:spcAft>
                        <a:buNone/>
                      </a:pPr>
                      <a:r>
                        <a:rPr lang="en-US" sz="1000"/>
                        <a:t>1. Open the URL "</a:t>
                      </a:r>
                      <a:r>
                        <a:rPr lang="en-US" sz="1000" u="sng">
                          <a:solidFill>
                            <a:schemeClr val="hlink"/>
                          </a:solidFill>
                          <a:hlinkClick r:id="rId4"/>
                        </a:rPr>
                        <a:t>https://www.onlinesbi.sbi/</a:t>
                      </a:r>
                      <a:r>
                        <a:rPr lang="en-US" sz="1000"/>
                        <a:t>".</a:t>
                      </a:r>
                      <a:endParaRPr sz="1000"/>
                    </a:p>
                    <a:p>
                      <a:pPr indent="0" lvl="0" marL="0" rtl="0" algn="l">
                        <a:lnSpc>
                          <a:spcPct val="115000"/>
                        </a:lnSpc>
                        <a:spcBef>
                          <a:spcPts val="0"/>
                        </a:spcBef>
                        <a:spcAft>
                          <a:spcPts val="0"/>
                        </a:spcAft>
                        <a:buNone/>
                      </a:pPr>
                      <a:r>
                        <a:rPr lang="en-US" sz="1000"/>
                        <a:t>2. Click on Login button under "Personal Banking".</a:t>
                      </a:r>
                      <a:endParaRPr sz="1000"/>
                    </a:p>
                    <a:p>
                      <a:pPr indent="0" lvl="0" marL="0" rtl="0" algn="l">
                        <a:lnSpc>
                          <a:spcPct val="115000"/>
                        </a:lnSpc>
                        <a:spcBef>
                          <a:spcPts val="0"/>
                        </a:spcBef>
                        <a:spcAft>
                          <a:spcPts val="0"/>
                        </a:spcAft>
                        <a:buNone/>
                      </a:pPr>
                      <a:r>
                        <a:rPr lang="en-US" sz="1000"/>
                        <a:t>3. Click on "Continue to Login" button.</a:t>
                      </a:r>
                      <a:endParaRPr sz="1000"/>
                    </a:p>
                    <a:p>
                      <a:pPr indent="0" lvl="0" marL="0" rtl="0" algn="l">
                        <a:lnSpc>
                          <a:spcPct val="115000"/>
                        </a:lnSpc>
                        <a:spcBef>
                          <a:spcPts val="0"/>
                        </a:spcBef>
                        <a:spcAft>
                          <a:spcPts val="0"/>
                        </a:spcAft>
                        <a:buNone/>
                      </a:pPr>
                      <a:r>
                        <a:rPr lang="en-US" sz="1000"/>
                        <a:t>4. Enter Userid='uma'.</a:t>
                      </a:r>
                      <a:endParaRPr sz="1000"/>
                    </a:p>
                    <a:p>
                      <a:pPr indent="0" lvl="0" marL="0" rtl="0" algn="l">
                        <a:lnSpc>
                          <a:spcPct val="115000"/>
                        </a:lnSpc>
                        <a:spcBef>
                          <a:spcPts val="0"/>
                        </a:spcBef>
                        <a:spcAft>
                          <a:spcPts val="0"/>
                        </a:spcAft>
                        <a:buNone/>
                      </a:pPr>
                      <a:r>
                        <a:rPr lang="en-US" sz="1000"/>
                        <a:t>5. Enter password.</a:t>
                      </a:r>
                      <a:endParaRPr sz="1000"/>
                    </a:p>
                    <a:p>
                      <a:pPr indent="0" lvl="0" marL="0" rtl="0" algn="l">
                        <a:lnSpc>
                          <a:spcPct val="115000"/>
                        </a:lnSpc>
                        <a:spcBef>
                          <a:spcPts val="0"/>
                        </a:spcBef>
                        <a:spcAft>
                          <a:spcPts val="0"/>
                        </a:spcAft>
                        <a:buNone/>
                      </a:pPr>
                      <a:r>
                        <a:rPr lang="en-US" sz="1000"/>
                        <a:t>6. Enter the Captcha.</a:t>
                      </a:r>
                      <a:endParaRPr sz="1000"/>
                    </a:p>
                    <a:p>
                      <a:pPr indent="0" lvl="0" marL="0" rtl="0" algn="l">
                        <a:lnSpc>
                          <a:spcPct val="115000"/>
                        </a:lnSpc>
                        <a:spcBef>
                          <a:spcPts val="0"/>
                        </a:spcBef>
                        <a:spcAft>
                          <a:spcPts val="0"/>
                        </a:spcAft>
                        <a:buNone/>
                      </a:pPr>
                      <a:r>
                        <a:rPr lang="en-US" sz="1000"/>
                        <a:t>7. Click on Login button. Enter the OTP send to the</a:t>
                      </a:r>
                      <a:endParaRPr sz="1000"/>
                    </a:p>
                    <a:p>
                      <a:pPr indent="0" lvl="0" marL="0" rtl="0" algn="l">
                        <a:lnSpc>
                          <a:spcPct val="115000"/>
                        </a:lnSpc>
                        <a:spcBef>
                          <a:spcPts val="0"/>
                        </a:spcBef>
                        <a:spcAft>
                          <a:spcPts val="0"/>
                        </a:spcAft>
                        <a:buNone/>
                      </a:pPr>
                      <a:r>
                        <a:rPr lang="en-US" sz="1000"/>
                        <a:t>registered mobile number.</a:t>
                      </a:r>
                      <a:endParaRPr sz="1000"/>
                    </a:p>
                    <a:p>
                      <a:pPr indent="0" lvl="0" marL="0" rtl="0" algn="l">
                        <a:lnSpc>
                          <a:spcPct val="115000"/>
                        </a:lnSpc>
                        <a:spcBef>
                          <a:spcPts val="0"/>
                        </a:spcBef>
                        <a:spcAft>
                          <a:spcPts val="0"/>
                        </a:spcAft>
                        <a:buNone/>
                      </a:pPr>
                      <a:r>
                        <a:rPr lang="en-US" sz="1000"/>
                        <a:t>8. Click on submit.</a:t>
                      </a:r>
                      <a:endParaRPr sz="1000"/>
                    </a:p>
                    <a:p>
                      <a:pPr indent="0" lvl="0" marL="0" rtl="0" algn="l">
                        <a:lnSpc>
                          <a:spcPct val="115000"/>
                        </a:lnSpc>
                        <a:spcBef>
                          <a:spcPts val="0"/>
                        </a:spcBef>
                        <a:spcAft>
                          <a:spcPts val="0"/>
                        </a:spcAft>
                        <a:buNone/>
                      </a:pPr>
                      <a:r>
                        <a:rPr lang="en-US" sz="1000"/>
                        <a:t>9. Main Dashboard will be displayed.</a:t>
                      </a:r>
                      <a:endParaRPr sz="1000"/>
                    </a:p>
                    <a:p>
                      <a:pPr indent="0" lvl="0" marL="0" rtl="0" algn="l">
                        <a:lnSpc>
                          <a:spcPct val="115000"/>
                        </a:lnSpc>
                        <a:spcBef>
                          <a:spcPts val="0"/>
                        </a:spcBef>
                        <a:spcAft>
                          <a:spcPts val="0"/>
                        </a:spcAft>
                        <a:buNone/>
                      </a:pPr>
                      <a:r>
                        <a:rPr lang="en-US" sz="1000"/>
                        <a:t>10. A hyperlink showing "Click Here for Balance"</a:t>
                      </a:r>
                      <a:endParaRPr sz="1000"/>
                    </a:p>
                    <a:p>
                      <a:pPr indent="0" lvl="0" marL="0" rtl="0" algn="l">
                        <a:lnSpc>
                          <a:spcPct val="115000"/>
                        </a:lnSpc>
                        <a:spcBef>
                          <a:spcPts val="0"/>
                        </a:spcBef>
                        <a:spcAft>
                          <a:spcPts val="0"/>
                        </a:spcAft>
                        <a:buNone/>
                      </a:pPr>
                      <a:r>
                        <a:rPr lang="en-US" sz="1000"/>
                        <a:t>will be displayed.</a:t>
                      </a:r>
                      <a:endParaRPr sz="1000"/>
                    </a:p>
                    <a:p>
                      <a:pPr indent="0" lvl="0" marL="0" rtl="0" algn="l">
                        <a:lnSpc>
                          <a:spcPct val="115000"/>
                        </a:lnSpc>
                        <a:spcBef>
                          <a:spcPts val="0"/>
                        </a:spcBef>
                        <a:spcAft>
                          <a:spcPts val="0"/>
                        </a:spcAft>
                        <a:buNone/>
                      </a:pPr>
                      <a:r>
                        <a:rPr lang="en-US" sz="1000"/>
                        <a:t>11. Click on that hyperlink.</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1:3"/>
                      </a:ext>
                    </a:extLst>
                  </a:tcPr>
                </a:tc>
                <a:tc>
                  <a:txBody>
                    <a:bodyPr/>
                    <a:lstStyle/>
                    <a:p>
                      <a:pPr indent="0" lvl="0" marL="0" rtl="0" algn="l">
                        <a:lnSpc>
                          <a:spcPct val="115000"/>
                        </a:lnSpc>
                        <a:spcBef>
                          <a:spcPts val="0"/>
                        </a:spcBef>
                        <a:spcAft>
                          <a:spcPts val="0"/>
                        </a:spcAft>
                        <a:buNone/>
                      </a:pPr>
                      <a:r>
                        <a:rPr lang="en-US" sz="1000"/>
                        <a:t>The balance amount</a:t>
                      </a:r>
                      <a:endParaRPr sz="1000"/>
                    </a:p>
                    <a:p>
                      <a:pPr indent="0" lvl="0" marL="0" rtl="0" algn="l">
                        <a:lnSpc>
                          <a:spcPct val="115000"/>
                        </a:lnSpc>
                        <a:spcBef>
                          <a:spcPts val="0"/>
                        </a:spcBef>
                        <a:spcAft>
                          <a:spcPts val="0"/>
                        </a:spcAft>
                        <a:buNone/>
                      </a:pPr>
                      <a:r>
                        <a:rPr lang="en-US" sz="1000"/>
                        <a:t>in the user account</a:t>
                      </a:r>
                      <a:endParaRPr sz="1000"/>
                    </a:p>
                    <a:p>
                      <a:pPr indent="0" lvl="0" marL="0" rtl="0" algn="l">
                        <a:lnSpc>
                          <a:spcPct val="115000"/>
                        </a:lnSpc>
                        <a:spcBef>
                          <a:spcPts val="0"/>
                        </a:spcBef>
                        <a:spcAft>
                          <a:spcPts val="0"/>
                        </a:spcAft>
                        <a:buNone/>
                      </a:pPr>
                      <a:r>
                        <a:rPr lang="en-US" sz="1000"/>
                        <a:t>Should be displayed, with</a:t>
                      </a:r>
                      <a:endParaRPr sz="1000"/>
                    </a:p>
                    <a:p>
                      <a:pPr indent="0" lvl="0" marL="0" rtl="0" algn="l">
                        <a:lnSpc>
                          <a:spcPct val="115000"/>
                        </a:lnSpc>
                        <a:spcBef>
                          <a:spcPts val="0"/>
                        </a:spcBef>
                        <a:spcAft>
                          <a:spcPts val="0"/>
                        </a:spcAft>
                        <a:buNone/>
                      </a:pPr>
                      <a:r>
                        <a:rPr lang="en-US" sz="1000"/>
                        <a:t>an addition of Rs1000/-</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1:4"/>
                      </a:ext>
                    </a:extLst>
                  </a:tcPr>
                </a:tc>
                <a:tc>
                  <a:txBody>
                    <a:bodyPr/>
                    <a:lstStyle/>
                    <a:p>
                      <a:pPr indent="0" lvl="0" marL="0" rtl="0" algn="l">
                        <a:lnSpc>
                          <a:spcPct val="115000"/>
                        </a:lnSpc>
                        <a:spcBef>
                          <a:spcPts val="0"/>
                        </a:spcBef>
                        <a:spcAft>
                          <a:spcPts val="0"/>
                        </a:spcAft>
                        <a:buNone/>
                      </a:pPr>
                      <a:r>
                        <a:rPr lang="en-US" sz="1000"/>
                        <a:t>The balance amount</a:t>
                      </a:r>
                      <a:endParaRPr sz="1000"/>
                    </a:p>
                    <a:p>
                      <a:pPr indent="0" lvl="0" marL="0" rtl="0" algn="l">
                        <a:lnSpc>
                          <a:spcPct val="115000"/>
                        </a:lnSpc>
                        <a:spcBef>
                          <a:spcPts val="0"/>
                        </a:spcBef>
                        <a:spcAft>
                          <a:spcPts val="0"/>
                        </a:spcAft>
                        <a:buNone/>
                      </a:pPr>
                      <a:r>
                        <a:rPr lang="en-US" sz="1000"/>
                        <a:t>in the user account</a:t>
                      </a:r>
                      <a:endParaRPr sz="1000"/>
                    </a:p>
                    <a:p>
                      <a:pPr indent="0" lvl="0" marL="0" rtl="0" algn="l">
                        <a:lnSpc>
                          <a:spcPct val="115000"/>
                        </a:lnSpc>
                        <a:spcBef>
                          <a:spcPts val="0"/>
                        </a:spcBef>
                        <a:spcAft>
                          <a:spcPts val="0"/>
                        </a:spcAft>
                        <a:buNone/>
                      </a:pPr>
                      <a:r>
                        <a:rPr lang="en-US" sz="1000"/>
                        <a:t>is displayed correctly,</a:t>
                      </a:r>
                      <a:endParaRPr sz="1000"/>
                    </a:p>
                    <a:p>
                      <a:pPr indent="0" lvl="0" marL="0" rtl="0" algn="l">
                        <a:lnSpc>
                          <a:spcPct val="115000"/>
                        </a:lnSpc>
                        <a:spcBef>
                          <a:spcPts val="0"/>
                        </a:spcBef>
                        <a:spcAft>
                          <a:spcPts val="0"/>
                        </a:spcAft>
                        <a:buNone/>
                      </a:pPr>
                      <a:r>
                        <a:rPr lang="en-US" sz="1000"/>
                        <a:t>with an addition</a:t>
                      </a:r>
                      <a:endParaRPr sz="1000"/>
                    </a:p>
                    <a:p>
                      <a:pPr indent="0" lvl="0" marL="0" rtl="0" algn="l">
                        <a:lnSpc>
                          <a:spcPct val="115000"/>
                        </a:lnSpc>
                        <a:spcBef>
                          <a:spcPts val="0"/>
                        </a:spcBef>
                        <a:spcAft>
                          <a:spcPts val="0"/>
                        </a:spcAft>
                        <a:buNone/>
                      </a:pPr>
                      <a:r>
                        <a:rPr lang="en-US" sz="1000"/>
                        <a:t>of Rs1000/-.</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1:5"/>
                      </a:ext>
                    </a:extLst>
                  </a:tcPr>
                </a:tc>
                <a:tc>
                  <a:txBody>
                    <a:bodyPr/>
                    <a:lstStyle/>
                    <a:p>
                      <a:pPr indent="0" lvl="0" marL="0" rtl="0" algn="l">
                        <a:lnSpc>
                          <a:spcPct val="115000"/>
                        </a:lnSpc>
                        <a:spcBef>
                          <a:spcPts val="0"/>
                        </a:spcBef>
                        <a:spcAft>
                          <a:spcPts val="0"/>
                        </a:spcAft>
                        <a:buNone/>
                      </a:pPr>
                      <a:r>
                        <a:rPr lang="en-US" sz="1000"/>
                        <a:t>Pass</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1:6"/>
                      </a:ext>
                    </a:extLst>
                  </a:tcPr>
                </a:tc>
              </a:tr>
              <a:tr h="1943100">
                <a:tc>
                  <a:txBody>
                    <a:bodyPr/>
                    <a:lstStyle/>
                    <a:p>
                      <a:pPr indent="0" lvl="0" marL="0" rtl="0" algn="l">
                        <a:lnSpc>
                          <a:spcPct val="115000"/>
                        </a:lnSpc>
                        <a:spcBef>
                          <a:spcPts val="0"/>
                        </a:spcBef>
                        <a:spcAft>
                          <a:spcPts val="0"/>
                        </a:spcAft>
                        <a:buNone/>
                      </a:pPr>
                      <a:r>
                        <a:rPr lang="en-US" sz="1000"/>
                        <a:t>TC-M1-003</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2:0"/>
                      </a:ext>
                    </a:extLst>
                  </a:tcPr>
                </a:tc>
                <a:tc>
                  <a:txBody>
                    <a:bodyPr/>
                    <a:lstStyle/>
                    <a:p>
                      <a:pPr indent="0" lvl="0" marL="0" rtl="0" algn="l">
                        <a:lnSpc>
                          <a:spcPct val="115000"/>
                        </a:lnSpc>
                        <a:spcBef>
                          <a:spcPts val="0"/>
                        </a:spcBef>
                        <a:spcAft>
                          <a:spcPts val="0"/>
                        </a:spcAft>
                        <a:buNone/>
                      </a:pPr>
                      <a:r>
                        <a:rPr lang="en-US" sz="1000"/>
                        <a:t>Checking for Account</a:t>
                      </a:r>
                      <a:endParaRPr sz="1000"/>
                    </a:p>
                    <a:p>
                      <a:pPr indent="0" lvl="0" marL="0" rtl="0" algn="l">
                        <a:lnSpc>
                          <a:spcPct val="115000"/>
                        </a:lnSpc>
                        <a:spcBef>
                          <a:spcPts val="0"/>
                        </a:spcBef>
                        <a:spcAft>
                          <a:spcPts val="0"/>
                        </a:spcAft>
                        <a:buNone/>
                      </a:pPr>
                      <a:r>
                        <a:rPr lang="en-US" sz="1000"/>
                        <a:t>Balance, after withdrawal.</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2:1"/>
                      </a:ext>
                    </a:extLst>
                  </a:tcPr>
                </a:tc>
                <a:tc>
                  <a:txBody>
                    <a:bodyPr/>
                    <a:lstStyle/>
                    <a:p>
                      <a:pPr indent="0" lvl="0" marL="0" rtl="0" algn="l">
                        <a:lnSpc>
                          <a:spcPct val="115000"/>
                        </a:lnSpc>
                        <a:spcBef>
                          <a:spcPts val="0"/>
                        </a:spcBef>
                        <a:spcAft>
                          <a:spcPts val="0"/>
                        </a:spcAft>
                        <a:buNone/>
                      </a:pPr>
                      <a:r>
                        <a:rPr lang="en-US" sz="1000"/>
                        <a:t>1. Transfer Rs5000/- from</a:t>
                      </a:r>
                      <a:endParaRPr sz="1000"/>
                    </a:p>
                    <a:p>
                      <a:pPr indent="0" lvl="0" marL="0" rtl="0" algn="l">
                        <a:lnSpc>
                          <a:spcPct val="115000"/>
                        </a:lnSpc>
                        <a:spcBef>
                          <a:spcPts val="0"/>
                        </a:spcBef>
                        <a:spcAft>
                          <a:spcPts val="0"/>
                        </a:spcAft>
                        <a:buNone/>
                      </a:pPr>
                      <a:r>
                        <a:rPr lang="en-US" sz="1000"/>
                        <a:t>this account, to another account.</a:t>
                      </a:r>
                      <a:endParaRPr sz="1000"/>
                    </a:p>
                    <a:p>
                      <a:pPr indent="0" lvl="0" marL="0" rtl="0" algn="l">
                        <a:lnSpc>
                          <a:spcPct val="115000"/>
                        </a:lnSpc>
                        <a:spcBef>
                          <a:spcPts val="0"/>
                        </a:spcBef>
                        <a:spcAft>
                          <a:spcPts val="0"/>
                        </a:spcAft>
                        <a:buNone/>
                      </a:pPr>
                      <a:r>
                        <a:rPr lang="en-US" sz="1000"/>
                        <a:t>2. URL should be opened.</a:t>
                      </a:r>
                      <a:endParaRPr sz="1000"/>
                    </a:p>
                    <a:p>
                      <a:pPr indent="0" lvl="0" marL="0" rtl="0" algn="l">
                        <a:lnSpc>
                          <a:spcPct val="115000"/>
                        </a:lnSpc>
                        <a:spcBef>
                          <a:spcPts val="0"/>
                        </a:spcBef>
                        <a:spcAft>
                          <a:spcPts val="0"/>
                        </a:spcAft>
                        <a:buNone/>
                      </a:pPr>
                      <a:r>
                        <a:rPr lang="en-US" sz="1000"/>
                        <a:t>3. User should have a valid</a:t>
                      </a:r>
                      <a:endParaRPr sz="1000"/>
                    </a:p>
                    <a:p>
                      <a:pPr indent="0" lvl="0" marL="0" rtl="0" algn="l">
                        <a:lnSpc>
                          <a:spcPct val="115000"/>
                        </a:lnSpc>
                        <a:spcBef>
                          <a:spcPts val="0"/>
                        </a:spcBef>
                        <a:spcAft>
                          <a:spcPts val="0"/>
                        </a:spcAft>
                        <a:buNone/>
                      </a:pPr>
                      <a:r>
                        <a:rPr lang="en-US" sz="1000"/>
                        <a:t>SBI account.</a:t>
                      </a:r>
                      <a:endParaRPr sz="1000"/>
                    </a:p>
                    <a:p>
                      <a:pPr indent="0" lvl="0" marL="0" rtl="0" algn="l">
                        <a:lnSpc>
                          <a:spcPct val="115000"/>
                        </a:lnSpc>
                        <a:spcBef>
                          <a:spcPts val="0"/>
                        </a:spcBef>
                        <a:spcAft>
                          <a:spcPts val="0"/>
                        </a:spcAft>
                        <a:buNone/>
                      </a:pPr>
                      <a:r>
                        <a:rPr lang="en-US" sz="1000"/>
                        <a:t>4. User should have a valid</a:t>
                      </a:r>
                      <a:endParaRPr sz="1000"/>
                    </a:p>
                    <a:p>
                      <a:pPr indent="0" lvl="0" marL="0" rtl="0" algn="l">
                        <a:lnSpc>
                          <a:spcPct val="115000"/>
                        </a:lnSpc>
                        <a:spcBef>
                          <a:spcPts val="0"/>
                        </a:spcBef>
                        <a:spcAft>
                          <a:spcPts val="0"/>
                        </a:spcAft>
                        <a:buNone/>
                      </a:pPr>
                      <a:r>
                        <a:rPr lang="en-US" sz="1000"/>
                        <a:t>userid and password to login</a:t>
                      </a:r>
                      <a:endParaRPr sz="1000"/>
                    </a:p>
                    <a:p>
                      <a:pPr indent="0" lvl="0" marL="0" rtl="0" algn="l">
                        <a:lnSpc>
                          <a:spcPct val="115000"/>
                        </a:lnSpc>
                        <a:spcBef>
                          <a:spcPts val="0"/>
                        </a:spcBef>
                        <a:spcAft>
                          <a:spcPts val="0"/>
                        </a:spcAft>
                        <a:buNone/>
                      </a:pPr>
                      <a:r>
                        <a:rPr lang="en-US" sz="1000"/>
                        <a:t>into online banking.</a:t>
                      </a:r>
                      <a:endParaRPr sz="1000"/>
                    </a:p>
                    <a:p>
                      <a:pPr indent="0" lvl="0" marL="0" rtl="0" algn="l">
                        <a:lnSpc>
                          <a:spcPct val="115000"/>
                        </a:lnSpc>
                        <a:spcBef>
                          <a:spcPts val="0"/>
                        </a:spcBef>
                        <a:spcAft>
                          <a:spcPts val="0"/>
                        </a:spcAft>
                        <a:buNone/>
                      </a:pPr>
                      <a:r>
                        <a:rPr lang="en-US" sz="1000"/>
                        <a:t>5. Now proceed with Login</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2:2"/>
                      </a:ext>
                    </a:extLst>
                  </a:tcPr>
                </a:tc>
                <a:tc>
                  <a:txBody>
                    <a:bodyPr/>
                    <a:lstStyle/>
                    <a:p>
                      <a:pPr indent="0" lvl="0" marL="0" rtl="0" algn="l">
                        <a:lnSpc>
                          <a:spcPct val="115000"/>
                        </a:lnSpc>
                        <a:spcBef>
                          <a:spcPts val="0"/>
                        </a:spcBef>
                        <a:spcAft>
                          <a:spcPts val="0"/>
                        </a:spcAft>
                        <a:buNone/>
                      </a:pPr>
                      <a:r>
                        <a:rPr lang="en-US" sz="1000"/>
                        <a:t>1. Open the URL "</a:t>
                      </a:r>
                      <a:r>
                        <a:rPr lang="en-US" sz="1000" u="sng">
                          <a:solidFill>
                            <a:schemeClr val="hlink"/>
                          </a:solidFill>
                          <a:hlinkClick r:id="rId5"/>
                        </a:rPr>
                        <a:t>https://www.onlinesbi.sbi/</a:t>
                      </a:r>
                      <a:r>
                        <a:rPr lang="en-US" sz="1000"/>
                        <a:t>".</a:t>
                      </a:r>
                      <a:endParaRPr sz="1000"/>
                    </a:p>
                    <a:p>
                      <a:pPr indent="0" lvl="0" marL="0" rtl="0" algn="l">
                        <a:lnSpc>
                          <a:spcPct val="115000"/>
                        </a:lnSpc>
                        <a:spcBef>
                          <a:spcPts val="0"/>
                        </a:spcBef>
                        <a:spcAft>
                          <a:spcPts val="0"/>
                        </a:spcAft>
                        <a:buNone/>
                      </a:pPr>
                      <a:r>
                        <a:rPr lang="en-US" sz="1000"/>
                        <a:t>2. Click on Login button under "Personal Banking".</a:t>
                      </a:r>
                      <a:endParaRPr sz="1000"/>
                    </a:p>
                    <a:p>
                      <a:pPr indent="0" lvl="0" marL="0" rtl="0" algn="l">
                        <a:lnSpc>
                          <a:spcPct val="115000"/>
                        </a:lnSpc>
                        <a:spcBef>
                          <a:spcPts val="0"/>
                        </a:spcBef>
                        <a:spcAft>
                          <a:spcPts val="0"/>
                        </a:spcAft>
                        <a:buNone/>
                      </a:pPr>
                      <a:r>
                        <a:rPr lang="en-US" sz="1000"/>
                        <a:t>3. Click on "Continue to Login" button.</a:t>
                      </a:r>
                      <a:endParaRPr sz="1000"/>
                    </a:p>
                    <a:p>
                      <a:pPr indent="0" lvl="0" marL="0" rtl="0" algn="l">
                        <a:lnSpc>
                          <a:spcPct val="115000"/>
                        </a:lnSpc>
                        <a:spcBef>
                          <a:spcPts val="0"/>
                        </a:spcBef>
                        <a:spcAft>
                          <a:spcPts val="0"/>
                        </a:spcAft>
                        <a:buNone/>
                      </a:pPr>
                      <a:r>
                        <a:rPr lang="en-US" sz="1000"/>
                        <a:t>4. Enter Userid='uma'.</a:t>
                      </a:r>
                      <a:endParaRPr sz="1000"/>
                    </a:p>
                    <a:p>
                      <a:pPr indent="0" lvl="0" marL="0" rtl="0" algn="l">
                        <a:lnSpc>
                          <a:spcPct val="115000"/>
                        </a:lnSpc>
                        <a:spcBef>
                          <a:spcPts val="0"/>
                        </a:spcBef>
                        <a:spcAft>
                          <a:spcPts val="0"/>
                        </a:spcAft>
                        <a:buNone/>
                      </a:pPr>
                      <a:r>
                        <a:rPr lang="en-US" sz="1000"/>
                        <a:t>5. Enter password.</a:t>
                      </a:r>
                      <a:endParaRPr sz="1000"/>
                    </a:p>
                    <a:p>
                      <a:pPr indent="0" lvl="0" marL="0" rtl="0" algn="l">
                        <a:lnSpc>
                          <a:spcPct val="115000"/>
                        </a:lnSpc>
                        <a:spcBef>
                          <a:spcPts val="0"/>
                        </a:spcBef>
                        <a:spcAft>
                          <a:spcPts val="0"/>
                        </a:spcAft>
                        <a:buNone/>
                      </a:pPr>
                      <a:r>
                        <a:rPr lang="en-US" sz="1000"/>
                        <a:t>6. Enter the Captcha.</a:t>
                      </a:r>
                      <a:endParaRPr sz="1000"/>
                    </a:p>
                    <a:p>
                      <a:pPr indent="0" lvl="0" marL="0" rtl="0" algn="l">
                        <a:lnSpc>
                          <a:spcPct val="115000"/>
                        </a:lnSpc>
                        <a:spcBef>
                          <a:spcPts val="0"/>
                        </a:spcBef>
                        <a:spcAft>
                          <a:spcPts val="0"/>
                        </a:spcAft>
                        <a:buNone/>
                      </a:pPr>
                      <a:r>
                        <a:rPr lang="en-US" sz="1000"/>
                        <a:t>7. Click on Login button. Enter the OTP send to the</a:t>
                      </a:r>
                      <a:endParaRPr sz="1000"/>
                    </a:p>
                    <a:p>
                      <a:pPr indent="0" lvl="0" marL="0" rtl="0" algn="l">
                        <a:lnSpc>
                          <a:spcPct val="115000"/>
                        </a:lnSpc>
                        <a:spcBef>
                          <a:spcPts val="0"/>
                        </a:spcBef>
                        <a:spcAft>
                          <a:spcPts val="0"/>
                        </a:spcAft>
                        <a:buNone/>
                      </a:pPr>
                      <a:r>
                        <a:rPr lang="en-US" sz="1000"/>
                        <a:t>registered mobile number.</a:t>
                      </a:r>
                      <a:endParaRPr sz="1000"/>
                    </a:p>
                    <a:p>
                      <a:pPr indent="0" lvl="0" marL="0" rtl="0" algn="l">
                        <a:lnSpc>
                          <a:spcPct val="115000"/>
                        </a:lnSpc>
                        <a:spcBef>
                          <a:spcPts val="0"/>
                        </a:spcBef>
                        <a:spcAft>
                          <a:spcPts val="0"/>
                        </a:spcAft>
                        <a:buNone/>
                      </a:pPr>
                      <a:r>
                        <a:rPr lang="en-US" sz="1000"/>
                        <a:t>8. Click on submit.</a:t>
                      </a:r>
                      <a:endParaRPr sz="1000"/>
                    </a:p>
                    <a:p>
                      <a:pPr indent="0" lvl="0" marL="0" rtl="0" algn="l">
                        <a:lnSpc>
                          <a:spcPct val="115000"/>
                        </a:lnSpc>
                        <a:spcBef>
                          <a:spcPts val="0"/>
                        </a:spcBef>
                        <a:spcAft>
                          <a:spcPts val="0"/>
                        </a:spcAft>
                        <a:buNone/>
                      </a:pPr>
                      <a:r>
                        <a:rPr lang="en-US" sz="1000"/>
                        <a:t>9. Main Dashboard will be displayed.</a:t>
                      </a:r>
                      <a:endParaRPr sz="1000"/>
                    </a:p>
                    <a:p>
                      <a:pPr indent="0" lvl="0" marL="0" rtl="0" algn="l">
                        <a:lnSpc>
                          <a:spcPct val="115000"/>
                        </a:lnSpc>
                        <a:spcBef>
                          <a:spcPts val="0"/>
                        </a:spcBef>
                        <a:spcAft>
                          <a:spcPts val="0"/>
                        </a:spcAft>
                        <a:buNone/>
                      </a:pPr>
                      <a:r>
                        <a:rPr lang="en-US" sz="1000"/>
                        <a:t>10. A hyperlink showing "Click Here for Balance"</a:t>
                      </a:r>
                      <a:endParaRPr sz="1000"/>
                    </a:p>
                    <a:p>
                      <a:pPr indent="0" lvl="0" marL="0" rtl="0" algn="l">
                        <a:lnSpc>
                          <a:spcPct val="115000"/>
                        </a:lnSpc>
                        <a:spcBef>
                          <a:spcPts val="0"/>
                        </a:spcBef>
                        <a:spcAft>
                          <a:spcPts val="0"/>
                        </a:spcAft>
                        <a:buNone/>
                      </a:pPr>
                      <a:r>
                        <a:rPr lang="en-US" sz="1000"/>
                        <a:t>will be displayed.</a:t>
                      </a:r>
                      <a:endParaRPr sz="1000"/>
                    </a:p>
                    <a:p>
                      <a:pPr indent="0" lvl="0" marL="0" rtl="0" algn="l">
                        <a:lnSpc>
                          <a:spcPct val="115000"/>
                        </a:lnSpc>
                        <a:spcBef>
                          <a:spcPts val="0"/>
                        </a:spcBef>
                        <a:spcAft>
                          <a:spcPts val="0"/>
                        </a:spcAft>
                        <a:buNone/>
                      </a:pPr>
                      <a:r>
                        <a:rPr lang="en-US" sz="1000"/>
                        <a:t>11. Click on that hyperlink.</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2:3"/>
                      </a:ext>
                    </a:extLst>
                  </a:tcPr>
                </a:tc>
                <a:tc>
                  <a:txBody>
                    <a:bodyPr/>
                    <a:lstStyle/>
                    <a:p>
                      <a:pPr indent="0" lvl="0" marL="0" rtl="0" algn="l">
                        <a:lnSpc>
                          <a:spcPct val="115000"/>
                        </a:lnSpc>
                        <a:spcBef>
                          <a:spcPts val="0"/>
                        </a:spcBef>
                        <a:spcAft>
                          <a:spcPts val="0"/>
                        </a:spcAft>
                        <a:buNone/>
                      </a:pPr>
                      <a:r>
                        <a:rPr lang="en-US" sz="1000"/>
                        <a:t>The balance amount</a:t>
                      </a:r>
                      <a:endParaRPr sz="1000"/>
                    </a:p>
                    <a:p>
                      <a:pPr indent="0" lvl="0" marL="0" rtl="0" algn="l">
                        <a:lnSpc>
                          <a:spcPct val="115000"/>
                        </a:lnSpc>
                        <a:spcBef>
                          <a:spcPts val="0"/>
                        </a:spcBef>
                        <a:spcAft>
                          <a:spcPts val="0"/>
                        </a:spcAft>
                        <a:buNone/>
                      </a:pPr>
                      <a:r>
                        <a:rPr lang="en-US" sz="1000"/>
                        <a:t>in the user account</a:t>
                      </a:r>
                      <a:endParaRPr sz="1000"/>
                    </a:p>
                    <a:p>
                      <a:pPr indent="0" lvl="0" marL="0" rtl="0" algn="l">
                        <a:lnSpc>
                          <a:spcPct val="115000"/>
                        </a:lnSpc>
                        <a:spcBef>
                          <a:spcPts val="0"/>
                        </a:spcBef>
                        <a:spcAft>
                          <a:spcPts val="0"/>
                        </a:spcAft>
                        <a:buNone/>
                      </a:pPr>
                      <a:r>
                        <a:rPr lang="en-US" sz="1000"/>
                        <a:t>Should be displayed,</a:t>
                      </a:r>
                      <a:endParaRPr sz="1000"/>
                    </a:p>
                    <a:p>
                      <a:pPr indent="0" lvl="0" marL="0" rtl="0" algn="l">
                        <a:lnSpc>
                          <a:spcPct val="115000"/>
                        </a:lnSpc>
                        <a:spcBef>
                          <a:spcPts val="0"/>
                        </a:spcBef>
                        <a:spcAft>
                          <a:spcPts val="0"/>
                        </a:spcAft>
                        <a:buNone/>
                      </a:pPr>
                      <a:r>
                        <a:rPr lang="en-US" sz="1000"/>
                        <a:t>after the deduction of</a:t>
                      </a:r>
                      <a:endParaRPr sz="1000"/>
                    </a:p>
                    <a:p>
                      <a:pPr indent="0" lvl="0" marL="0" rtl="0" algn="l">
                        <a:lnSpc>
                          <a:spcPct val="115000"/>
                        </a:lnSpc>
                        <a:spcBef>
                          <a:spcPts val="0"/>
                        </a:spcBef>
                        <a:spcAft>
                          <a:spcPts val="0"/>
                        </a:spcAft>
                        <a:buNone/>
                      </a:pPr>
                      <a:r>
                        <a:rPr lang="en-US" sz="1000"/>
                        <a:t>Rs5000/-</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2:4"/>
                      </a:ext>
                    </a:extLst>
                  </a:tcPr>
                </a:tc>
                <a:tc>
                  <a:txBody>
                    <a:bodyPr/>
                    <a:lstStyle/>
                    <a:p>
                      <a:pPr indent="0" lvl="0" marL="0" rtl="0" algn="l">
                        <a:lnSpc>
                          <a:spcPct val="115000"/>
                        </a:lnSpc>
                        <a:spcBef>
                          <a:spcPts val="0"/>
                        </a:spcBef>
                        <a:spcAft>
                          <a:spcPts val="0"/>
                        </a:spcAft>
                        <a:buNone/>
                      </a:pPr>
                      <a:r>
                        <a:rPr lang="en-US" sz="1000"/>
                        <a:t>The balance amount</a:t>
                      </a:r>
                      <a:endParaRPr sz="1000"/>
                    </a:p>
                    <a:p>
                      <a:pPr indent="0" lvl="0" marL="0" rtl="0" algn="l">
                        <a:lnSpc>
                          <a:spcPct val="115000"/>
                        </a:lnSpc>
                        <a:spcBef>
                          <a:spcPts val="0"/>
                        </a:spcBef>
                        <a:spcAft>
                          <a:spcPts val="0"/>
                        </a:spcAft>
                        <a:buNone/>
                      </a:pPr>
                      <a:r>
                        <a:rPr lang="en-US" sz="1000"/>
                        <a:t>in the user account</a:t>
                      </a:r>
                      <a:endParaRPr sz="1000"/>
                    </a:p>
                    <a:p>
                      <a:pPr indent="0" lvl="0" marL="0" rtl="0" algn="l">
                        <a:lnSpc>
                          <a:spcPct val="115000"/>
                        </a:lnSpc>
                        <a:spcBef>
                          <a:spcPts val="0"/>
                        </a:spcBef>
                        <a:spcAft>
                          <a:spcPts val="0"/>
                        </a:spcAft>
                        <a:buNone/>
                      </a:pPr>
                      <a:r>
                        <a:rPr lang="en-US" sz="1000"/>
                        <a:t>is displayed correctly,</a:t>
                      </a:r>
                      <a:endParaRPr sz="1000"/>
                    </a:p>
                    <a:p>
                      <a:pPr indent="0" lvl="0" marL="0" rtl="0" algn="l">
                        <a:lnSpc>
                          <a:spcPct val="115000"/>
                        </a:lnSpc>
                        <a:spcBef>
                          <a:spcPts val="0"/>
                        </a:spcBef>
                        <a:spcAft>
                          <a:spcPts val="0"/>
                        </a:spcAft>
                        <a:buNone/>
                      </a:pPr>
                      <a:r>
                        <a:rPr lang="en-US" sz="1000"/>
                        <a:t>with deduction of</a:t>
                      </a:r>
                      <a:endParaRPr sz="1000"/>
                    </a:p>
                    <a:p>
                      <a:pPr indent="0" lvl="0" marL="0" rtl="0" algn="l">
                        <a:lnSpc>
                          <a:spcPct val="115000"/>
                        </a:lnSpc>
                        <a:spcBef>
                          <a:spcPts val="0"/>
                        </a:spcBef>
                        <a:spcAft>
                          <a:spcPts val="0"/>
                        </a:spcAft>
                        <a:buNone/>
                      </a:pPr>
                      <a:r>
                        <a:rPr lang="en-US" sz="1000"/>
                        <a:t>amount Rs5000/-</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2:5"/>
                      </a:ext>
                    </a:extLst>
                  </a:tcPr>
                </a:tc>
                <a:tc>
                  <a:txBody>
                    <a:bodyPr/>
                    <a:lstStyle/>
                    <a:p>
                      <a:pPr indent="0" lvl="0" marL="0" rtl="0" algn="l">
                        <a:lnSpc>
                          <a:spcPct val="115000"/>
                        </a:lnSpc>
                        <a:spcBef>
                          <a:spcPts val="0"/>
                        </a:spcBef>
                        <a:spcAft>
                          <a:spcPts val="0"/>
                        </a:spcAft>
                        <a:buNone/>
                      </a:pPr>
                      <a:r>
                        <a:rPr lang="en-US" sz="1000"/>
                        <a:t>Pass</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2:6"/>
                      </a:ext>
                    </a:extLst>
                  </a:tcPr>
                </a:tc>
              </a:tr>
              <a:tr h="1943100">
                <a:tc>
                  <a:txBody>
                    <a:bodyPr/>
                    <a:lstStyle/>
                    <a:p>
                      <a:pPr indent="0" lvl="0" marL="0" rtl="0" algn="l">
                        <a:lnSpc>
                          <a:spcPct val="115000"/>
                        </a:lnSpc>
                        <a:spcBef>
                          <a:spcPts val="0"/>
                        </a:spcBef>
                        <a:spcAft>
                          <a:spcPts val="0"/>
                        </a:spcAft>
                        <a:buNone/>
                      </a:pPr>
                      <a:r>
                        <a:rPr lang="en-US" sz="1000"/>
                        <a:t>TC-M1-004</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3:0"/>
                      </a:ext>
                    </a:extLst>
                  </a:tcPr>
                </a:tc>
                <a:tc>
                  <a:txBody>
                    <a:bodyPr/>
                    <a:lstStyle/>
                    <a:p>
                      <a:pPr indent="0" lvl="0" marL="0" rtl="0" algn="l">
                        <a:lnSpc>
                          <a:spcPct val="115000"/>
                        </a:lnSpc>
                        <a:spcBef>
                          <a:spcPts val="0"/>
                        </a:spcBef>
                        <a:spcAft>
                          <a:spcPts val="0"/>
                        </a:spcAft>
                        <a:buNone/>
                      </a:pPr>
                      <a:r>
                        <a:rPr lang="en-US" sz="1000"/>
                        <a:t>Checking for Account</a:t>
                      </a:r>
                      <a:endParaRPr sz="1000"/>
                    </a:p>
                    <a:p>
                      <a:pPr indent="0" lvl="0" marL="0" rtl="0" algn="l">
                        <a:lnSpc>
                          <a:spcPct val="115000"/>
                        </a:lnSpc>
                        <a:spcBef>
                          <a:spcPts val="0"/>
                        </a:spcBef>
                        <a:spcAft>
                          <a:spcPts val="0"/>
                        </a:spcAft>
                        <a:buNone/>
                      </a:pPr>
                      <a:r>
                        <a:rPr lang="en-US" sz="1000"/>
                        <a:t>Balance, after complete</a:t>
                      </a:r>
                      <a:endParaRPr sz="1000"/>
                    </a:p>
                    <a:p>
                      <a:pPr indent="0" lvl="0" marL="0" rtl="0" algn="l">
                        <a:lnSpc>
                          <a:spcPct val="115000"/>
                        </a:lnSpc>
                        <a:spcBef>
                          <a:spcPts val="0"/>
                        </a:spcBef>
                        <a:spcAft>
                          <a:spcPts val="0"/>
                        </a:spcAft>
                        <a:buNone/>
                      </a:pPr>
                      <a:r>
                        <a:rPr lang="en-US" sz="1000"/>
                        <a:t>withdrawal.</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3:1"/>
                      </a:ext>
                    </a:extLst>
                  </a:tcPr>
                </a:tc>
                <a:tc>
                  <a:txBody>
                    <a:bodyPr/>
                    <a:lstStyle/>
                    <a:p>
                      <a:pPr indent="0" lvl="0" marL="0" rtl="0" algn="l">
                        <a:lnSpc>
                          <a:spcPct val="115000"/>
                        </a:lnSpc>
                        <a:spcBef>
                          <a:spcPts val="0"/>
                        </a:spcBef>
                        <a:spcAft>
                          <a:spcPts val="0"/>
                        </a:spcAft>
                        <a:buNone/>
                      </a:pPr>
                      <a:r>
                        <a:rPr lang="en-US" sz="1000"/>
                        <a:t>1. Transfer all the amount from</a:t>
                      </a:r>
                      <a:endParaRPr sz="1000"/>
                    </a:p>
                    <a:p>
                      <a:pPr indent="0" lvl="0" marL="0" rtl="0" algn="l">
                        <a:lnSpc>
                          <a:spcPct val="115000"/>
                        </a:lnSpc>
                        <a:spcBef>
                          <a:spcPts val="0"/>
                        </a:spcBef>
                        <a:spcAft>
                          <a:spcPts val="0"/>
                        </a:spcAft>
                        <a:buNone/>
                      </a:pPr>
                      <a:r>
                        <a:rPr lang="en-US" sz="1000"/>
                        <a:t>this account, to another account.</a:t>
                      </a:r>
                      <a:endParaRPr sz="1000"/>
                    </a:p>
                    <a:p>
                      <a:pPr indent="0" lvl="0" marL="0" rtl="0" algn="l">
                        <a:lnSpc>
                          <a:spcPct val="115000"/>
                        </a:lnSpc>
                        <a:spcBef>
                          <a:spcPts val="0"/>
                        </a:spcBef>
                        <a:spcAft>
                          <a:spcPts val="0"/>
                        </a:spcAft>
                        <a:buNone/>
                      </a:pPr>
                      <a:r>
                        <a:rPr lang="en-US" sz="1000"/>
                        <a:t>2. URL should be opened.</a:t>
                      </a:r>
                      <a:endParaRPr sz="1000"/>
                    </a:p>
                    <a:p>
                      <a:pPr indent="0" lvl="0" marL="0" rtl="0" algn="l">
                        <a:lnSpc>
                          <a:spcPct val="115000"/>
                        </a:lnSpc>
                        <a:spcBef>
                          <a:spcPts val="0"/>
                        </a:spcBef>
                        <a:spcAft>
                          <a:spcPts val="0"/>
                        </a:spcAft>
                        <a:buNone/>
                      </a:pPr>
                      <a:r>
                        <a:rPr lang="en-US" sz="1000"/>
                        <a:t>3. User should have a valid</a:t>
                      </a:r>
                      <a:endParaRPr sz="1000"/>
                    </a:p>
                    <a:p>
                      <a:pPr indent="0" lvl="0" marL="0" rtl="0" algn="l">
                        <a:lnSpc>
                          <a:spcPct val="115000"/>
                        </a:lnSpc>
                        <a:spcBef>
                          <a:spcPts val="0"/>
                        </a:spcBef>
                        <a:spcAft>
                          <a:spcPts val="0"/>
                        </a:spcAft>
                        <a:buNone/>
                      </a:pPr>
                      <a:r>
                        <a:rPr lang="en-US" sz="1000"/>
                        <a:t>SBI account.</a:t>
                      </a:r>
                      <a:endParaRPr sz="1000"/>
                    </a:p>
                    <a:p>
                      <a:pPr indent="0" lvl="0" marL="0" rtl="0" algn="l">
                        <a:lnSpc>
                          <a:spcPct val="115000"/>
                        </a:lnSpc>
                        <a:spcBef>
                          <a:spcPts val="0"/>
                        </a:spcBef>
                        <a:spcAft>
                          <a:spcPts val="0"/>
                        </a:spcAft>
                        <a:buNone/>
                      </a:pPr>
                      <a:r>
                        <a:rPr lang="en-US" sz="1000"/>
                        <a:t>4. User should have a valid</a:t>
                      </a:r>
                      <a:endParaRPr sz="1000"/>
                    </a:p>
                    <a:p>
                      <a:pPr indent="0" lvl="0" marL="0" rtl="0" algn="l">
                        <a:lnSpc>
                          <a:spcPct val="115000"/>
                        </a:lnSpc>
                        <a:spcBef>
                          <a:spcPts val="0"/>
                        </a:spcBef>
                        <a:spcAft>
                          <a:spcPts val="0"/>
                        </a:spcAft>
                        <a:buNone/>
                      </a:pPr>
                      <a:r>
                        <a:rPr lang="en-US" sz="1000"/>
                        <a:t>userid and password to login</a:t>
                      </a:r>
                      <a:endParaRPr sz="1000"/>
                    </a:p>
                    <a:p>
                      <a:pPr indent="0" lvl="0" marL="0" rtl="0" algn="l">
                        <a:lnSpc>
                          <a:spcPct val="115000"/>
                        </a:lnSpc>
                        <a:spcBef>
                          <a:spcPts val="0"/>
                        </a:spcBef>
                        <a:spcAft>
                          <a:spcPts val="0"/>
                        </a:spcAft>
                        <a:buNone/>
                      </a:pPr>
                      <a:r>
                        <a:rPr lang="en-US" sz="1000"/>
                        <a:t>into online banking.</a:t>
                      </a:r>
                      <a:endParaRPr sz="1000"/>
                    </a:p>
                    <a:p>
                      <a:pPr indent="0" lvl="0" marL="0" rtl="0" algn="l">
                        <a:lnSpc>
                          <a:spcPct val="115000"/>
                        </a:lnSpc>
                        <a:spcBef>
                          <a:spcPts val="0"/>
                        </a:spcBef>
                        <a:spcAft>
                          <a:spcPts val="0"/>
                        </a:spcAft>
                        <a:buNone/>
                      </a:pPr>
                      <a:r>
                        <a:rPr lang="en-US" sz="1000"/>
                        <a:t>5. Now proceed with Login</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3:2"/>
                      </a:ext>
                    </a:extLst>
                  </a:tcPr>
                </a:tc>
                <a:tc>
                  <a:txBody>
                    <a:bodyPr/>
                    <a:lstStyle/>
                    <a:p>
                      <a:pPr indent="0" lvl="0" marL="0" rtl="0" algn="l">
                        <a:lnSpc>
                          <a:spcPct val="115000"/>
                        </a:lnSpc>
                        <a:spcBef>
                          <a:spcPts val="0"/>
                        </a:spcBef>
                        <a:spcAft>
                          <a:spcPts val="0"/>
                        </a:spcAft>
                        <a:buNone/>
                      </a:pPr>
                      <a:r>
                        <a:rPr lang="en-US" sz="1000"/>
                        <a:t>1. Open the URL "</a:t>
                      </a:r>
                      <a:r>
                        <a:rPr lang="en-US" sz="1000" u="sng">
                          <a:solidFill>
                            <a:schemeClr val="hlink"/>
                          </a:solidFill>
                          <a:hlinkClick r:id="rId6"/>
                        </a:rPr>
                        <a:t>https://www.onlinesbi.sbi/</a:t>
                      </a:r>
                      <a:r>
                        <a:rPr lang="en-US" sz="1000"/>
                        <a:t>".</a:t>
                      </a:r>
                      <a:endParaRPr sz="1000"/>
                    </a:p>
                    <a:p>
                      <a:pPr indent="0" lvl="0" marL="0" rtl="0" algn="l">
                        <a:lnSpc>
                          <a:spcPct val="115000"/>
                        </a:lnSpc>
                        <a:spcBef>
                          <a:spcPts val="0"/>
                        </a:spcBef>
                        <a:spcAft>
                          <a:spcPts val="0"/>
                        </a:spcAft>
                        <a:buNone/>
                      </a:pPr>
                      <a:r>
                        <a:rPr lang="en-US" sz="1000"/>
                        <a:t>2. Click on Login button under "Personal Banking".</a:t>
                      </a:r>
                      <a:endParaRPr sz="1000"/>
                    </a:p>
                    <a:p>
                      <a:pPr indent="0" lvl="0" marL="0" rtl="0" algn="l">
                        <a:lnSpc>
                          <a:spcPct val="115000"/>
                        </a:lnSpc>
                        <a:spcBef>
                          <a:spcPts val="0"/>
                        </a:spcBef>
                        <a:spcAft>
                          <a:spcPts val="0"/>
                        </a:spcAft>
                        <a:buNone/>
                      </a:pPr>
                      <a:r>
                        <a:rPr lang="en-US" sz="1000"/>
                        <a:t>3. Click on "Continue to Login" button.</a:t>
                      </a:r>
                      <a:endParaRPr sz="1000"/>
                    </a:p>
                    <a:p>
                      <a:pPr indent="0" lvl="0" marL="0" rtl="0" algn="l">
                        <a:lnSpc>
                          <a:spcPct val="115000"/>
                        </a:lnSpc>
                        <a:spcBef>
                          <a:spcPts val="0"/>
                        </a:spcBef>
                        <a:spcAft>
                          <a:spcPts val="0"/>
                        </a:spcAft>
                        <a:buNone/>
                      </a:pPr>
                      <a:r>
                        <a:rPr lang="en-US" sz="1000"/>
                        <a:t>4. Enter Userid='uma'.</a:t>
                      </a:r>
                      <a:endParaRPr sz="1000"/>
                    </a:p>
                    <a:p>
                      <a:pPr indent="0" lvl="0" marL="0" rtl="0" algn="l">
                        <a:lnSpc>
                          <a:spcPct val="115000"/>
                        </a:lnSpc>
                        <a:spcBef>
                          <a:spcPts val="0"/>
                        </a:spcBef>
                        <a:spcAft>
                          <a:spcPts val="0"/>
                        </a:spcAft>
                        <a:buNone/>
                      </a:pPr>
                      <a:r>
                        <a:rPr lang="en-US" sz="1000"/>
                        <a:t>5. Enter password.</a:t>
                      </a:r>
                      <a:endParaRPr sz="1000"/>
                    </a:p>
                    <a:p>
                      <a:pPr indent="0" lvl="0" marL="0" rtl="0" algn="l">
                        <a:lnSpc>
                          <a:spcPct val="115000"/>
                        </a:lnSpc>
                        <a:spcBef>
                          <a:spcPts val="0"/>
                        </a:spcBef>
                        <a:spcAft>
                          <a:spcPts val="0"/>
                        </a:spcAft>
                        <a:buNone/>
                      </a:pPr>
                      <a:r>
                        <a:rPr lang="en-US" sz="1000"/>
                        <a:t>6. Enter the Captcha.</a:t>
                      </a:r>
                      <a:endParaRPr sz="1000"/>
                    </a:p>
                    <a:p>
                      <a:pPr indent="0" lvl="0" marL="0" rtl="0" algn="l">
                        <a:lnSpc>
                          <a:spcPct val="115000"/>
                        </a:lnSpc>
                        <a:spcBef>
                          <a:spcPts val="0"/>
                        </a:spcBef>
                        <a:spcAft>
                          <a:spcPts val="0"/>
                        </a:spcAft>
                        <a:buNone/>
                      </a:pPr>
                      <a:r>
                        <a:rPr lang="en-US" sz="1000"/>
                        <a:t>7. Click on Login button. Enter the OTP send to the</a:t>
                      </a:r>
                      <a:endParaRPr sz="1000"/>
                    </a:p>
                    <a:p>
                      <a:pPr indent="0" lvl="0" marL="0" rtl="0" algn="l">
                        <a:lnSpc>
                          <a:spcPct val="115000"/>
                        </a:lnSpc>
                        <a:spcBef>
                          <a:spcPts val="0"/>
                        </a:spcBef>
                        <a:spcAft>
                          <a:spcPts val="0"/>
                        </a:spcAft>
                        <a:buNone/>
                      </a:pPr>
                      <a:r>
                        <a:rPr lang="en-US" sz="1000"/>
                        <a:t>registered mobile number.</a:t>
                      </a:r>
                      <a:endParaRPr sz="1000"/>
                    </a:p>
                    <a:p>
                      <a:pPr indent="0" lvl="0" marL="0" rtl="0" algn="l">
                        <a:lnSpc>
                          <a:spcPct val="115000"/>
                        </a:lnSpc>
                        <a:spcBef>
                          <a:spcPts val="0"/>
                        </a:spcBef>
                        <a:spcAft>
                          <a:spcPts val="0"/>
                        </a:spcAft>
                        <a:buNone/>
                      </a:pPr>
                      <a:r>
                        <a:rPr lang="en-US" sz="1000"/>
                        <a:t>8. Click on submit.</a:t>
                      </a:r>
                      <a:endParaRPr sz="1000"/>
                    </a:p>
                    <a:p>
                      <a:pPr indent="0" lvl="0" marL="0" rtl="0" algn="l">
                        <a:lnSpc>
                          <a:spcPct val="115000"/>
                        </a:lnSpc>
                        <a:spcBef>
                          <a:spcPts val="0"/>
                        </a:spcBef>
                        <a:spcAft>
                          <a:spcPts val="0"/>
                        </a:spcAft>
                        <a:buNone/>
                      </a:pPr>
                      <a:r>
                        <a:rPr lang="en-US" sz="1000"/>
                        <a:t>9. Main Dashboard will be displayed.</a:t>
                      </a:r>
                      <a:endParaRPr sz="1000"/>
                    </a:p>
                    <a:p>
                      <a:pPr indent="0" lvl="0" marL="0" rtl="0" algn="l">
                        <a:lnSpc>
                          <a:spcPct val="115000"/>
                        </a:lnSpc>
                        <a:spcBef>
                          <a:spcPts val="0"/>
                        </a:spcBef>
                        <a:spcAft>
                          <a:spcPts val="0"/>
                        </a:spcAft>
                        <a:buNone/>
                      </a:pPr>
                      <a:r>
                        <a:rPr lang="en-US" sz="1000"/>
                        <a:t>10. A hyperlink showing "Click Here for Balance"</a:t>
                      </a:r>
                      <a:endParaRPr sz="1000"/>
                    </a:p>
                    <a:p>
                      <a:pPr indent="0" lvl="0" marL="0" rtl="0" algn="l">
                        <a:lnSpc>
                          <a:spcPct val="115000"/>
                        </a:lnSpc>
                        <a:spcBef>
                          <a:spcPts val="0"/>
                        </a:spcBef>
                        <a:spcAft>
                          <a:spcPts val="0"/>
                        </a:spcAft>
                        <a:buNone/>
                      </a:pPr>
                      <a:r>
                        <a:rPr lang="en-US" sz="1000"/>
                        <a:t>will be displayed.</a:t>
                      </a:r>
                      <a:endParaRPr sz="1000"/>
                    </a:p>
                    <a:p>
                      <a:pPr indent="0" lvl="0" marL="0" rtl="0" algn="l">
                        <a:lnSpc>
                          <a:spcPct val="115000"/>
                        </a:lnSpc>
                        <a:spcBef>
                          <a:spcPts val="0"/>
                        </a:spcBef>
                        <a:spcAft>
                          <a:spcPts val="0"/>
                        </a:spcAft>
                        <a:buNone/>
                      </a:pPr>
                      <a:r>
                        <a:rPr lang="en-US" sz="1000"/>
                        <a:t>11. Click on that hyperlink.</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3:3"/>
                      </a:ext>
                    </a:extLst>
                  </a:tcPr>
                </a:tc>
                <a:tc>
                  <a:txBody>
                    <a:bodyPr/>
                    <a:lstStyle/>
                    <a:p>
                      <a:pPr indent="0" lvl="0" marL="0" rtl="0" algn="l">
                        <a:lnSpc>
                          <a:spcPct val="115000"/>
                        </a:lnSpc>
                        <a:spcBef>
                          <a:spcPts val="0"/>
                        </a:spcBef>
                        <a:spcAft>
                          <a:spcPts val="0"/>
                        </a:spcAft>
                        <a:buNone/>
                      </a:pPr>
                      <a:r>
                        <a:rPr lang="en-US" sz="1000"/>
                        <a:t>The balance amount</a:t>
                      </a:r>
                      <a:endParaRPr sz="1000"/>
                    </a:p>
                    <a:p>
                      <a:pPr indent="0" lvl="0" marL="0" rtl="0" algn="l">
                        <a:lnSpc>
                          <a:spcPct val="115000"/>
                        </a:lnSpc>
                        <a:spcBef>
                          <a:spcPts val="0"/>
                        </a:spcBef>
                        <a:spcAft>
                          <a:spcPts val="0"/>
                        </a:spcAft>
                        <a:buNone/>
                      </a:pPr>
                      <a:r>
                        <a:rPr lang="en-US" sz="1000"/>
                        <a:t>in the user account</a:t>
                      </a:r>
                      <a:endParaRPr sz="1000"/>
                    </a:p>
                    <a:p>
                      <a:pPr indent="0" lvl="0" marL="0" rtl="0" algn="l">
                        <a:lnSpc>
                          <a:spcPct val="115000"/>
                        </a:lnSpc>
                        <a:spcBef>
                          <a:spcPts val="0"/>
                        </a:spcBef>
                        <a:spcAft>
                          <a:spcPts val="0"/>
                        </a:spcAft>
                        <a:buNone/>
                      </a:pPr>
                      <a:r>
                        <a:rPr lang="en-US" sz="1000"/>
                        <a:t>Should be displayed,</a:t>
                      </a:r>
                      <a:endParaRPr sz="1000"/>
                    </a:p>
                    <a:p>
                      <a:pPr indent="0" lvl="0" marL="0" rtl="0" algn="l">
                        <a:lnSpc>
                          <a:spcPct val="115000"/>
                        </a:lnSpc>
                        <a:spcBef>
                          <a:spcPts val="0"/>
                        </a:spcBef>
                        <a:spcAft>
                          <a:spcPts val="0"/>
                        </a:spcAft>
                        <a:buNone/>
                      </a:pPr>
                      <a:r>
                        <a:rPr lang="en-US" sz="1000"/>
                        <a:t>as '0'.</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3:4"/>
                      </a:ext>
                    </a:extLst>
                  </a:tcPr>
                </a:tc>
                <a:tc>
                  <a:txBody>
                    <a:bodyPr/>
                    <a:lstStyle/>
                    <a:p>
                      <a:pPr indent="0" lvl="0" marL="0" rtl="0" algn="l">
                        <a:lnSpc>
                          <a:spcPct val="115000"/>
                        </a:lnSpc>
                        <a:spcBef>
                          <a:spcPts val="0"/>
                        </a:spcBef>
                        <a:spcAft>
                          <a:spcPts val="0"/>
                        </a:spcAft>
                        <a:buNone/>
                      </a:pPr>
                      <a:r>
                        <a:rPr lang="en-US" sz="1000"/>
                        <a:t>The balance amount</a:t>
                      </a:r>
                      <a:endParaRPr sz="1000"/>
                    </a:p>
                    <a:p>
                      <a:pPr indent="0" lvl="0" marL="0" rtl="0" algn="l">
                        <a:lnSpc>
                          <a:spcPct val="115000"/>
                        </a:lnSpc>
                        <a:spcBef>
                          <a:spcPts val="0"/>
                        </a:spcBef>
                        <a:spcAft>
                          <a:spcPts val="0"/>
                        </a:spcAft>
                        <a:buNone/>
                      </a:pPr>
                      <a:r>
                        <a:rPr lang="en-US" sz="1000"/>
                        <a:t>in the user account</a:t>
                      </a:r>
                      <a:endParaRPr sz="1000"/>
                    </a:p>
                    <a:p>
                      <a:pPr indent="0" lvl="0" marL="0" rtl="0" algn="l">
                        <a:lnSpc>
                          <a:spcPct val="115000"/>
                        </a:lnSpc>
                        <a:spcBef>
                          <a:spcPts val="0"/>
                        </a:spcBef>
                        <a:spcAft>
                          <a:spcPts val="0"/>
                        </a:spcAft>
                        <a:buNone/>
                      </a:pPr>
                      <a:r>
                        <a:rPr lang="en-US" sz="1000"/>
                        <a:t>is displayed,</a:t>
                      </a:r>
                      <a:endParaRPr sz="1000"/>
                    </a:p>
                    <a:p>
                      <a:pPr indent="0" lvl="0" marL="0" rtl="0" algn="l">
                        <a:lnSpc>
                          <a:spcPct val="115000"/>
                        </a:lnSpc>
                        <a:spcBef>
                          <a:spcPts val="0"/>
                        </a:spcBef>
                        <a:spcAft>
                          <a:spcPts val="0"/>
                        </a:spcAft>
                        <a:buNone/>
                      </a:pPr>
                      <a:r>
                        <a:rPr lang="en-US" sz="1000"/>
                        <a:t>as '0'.</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3:5"/>
                      </a:ext>
                    </a:extLst>
                  </a:tcPr>
                </a:tc>
                <a:tc>
                  <a:txBody>
                    <a:bodyPr/>
                    <a:lstStyle/>
                    <a:p>
                      <a:pPr indent="0" lvl="0" marL="0" rtl="0" algn="l">
                        <a:lnSpc>
                          <a:spcPct val="115000"/>
                        </a:lnSpc>
                        <a:spcBef>
                          <a:spcPts val="0"/>
                        </a:spcBef>
                        <a:spcAft>
                          <a:spcPts val="0"/>
                        </a:spcAft>
                        <a:buNone/>
                      </a:pPr>
                      <a:r>
                        <a:rPr lang="en-US" sz="1000"/>
                        <a:t>Pass</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41:13:6"/>
                      </a:ext>
                    </a:extLst>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nvSpPr>
        <p:spPr>
          <a:xfrm>
            <a:off x="1233921" y="1031200"/>
            <a:ext cx="5027400" cy="567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600">
                <a:solidFill>
                  <a:srgbClr val="EBEBEB"/>
                </a:solidFill>
                <a:latin typeface="Verdana"/>
                <a:ea typeface="Verdana"/>
                <a:cs typeface="Verdana"/>
                <a:sym typeface="Verdana"/>
              </a:rPr>
              <a:t>STLC Life cycle</a:t>
            </a:r>
            <a:endParaRPr sz="3600">
              <a:latin typeface="Verdana"/>
              <a:ea typeface="Verdana"/>
              <a:cs typeface="Verdana"/>
              <a:sym typeface="Verdana"/>
            </a:endParaRPr>
          </a:p>
        </p:txBody>
      </p:sp>
      <p:sp>
        <p:nvSpPr>
          <p:cNvPr id="147" name="Google Shape;147;p13"/>
          <p:cNvSpPr txBox="1"/>
          <p:nvPr/>
        </p:nvSpPr>
        <p:spPr>
          <a:xfrm>
            <a:off x="1233925" y="2631700"/>
            <a:ext cx="68175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Verdana"/>
                <a:ea typeface="Verdana"/>
                <a:cs typeface="Verdana"/>
                <a:sym typeface="Verdana"/>
              </a:rPr>
              <a:t>2) Test scenarios for Add/Manage Beneficiary:</a:t>
            </a:r>
            <a:endParaRPr sz="1800">
              <a:latin typeface="Verdana"/>
              <a:ea typeface="Verdana"/>
              <a:cs typeface="Verdana"/>
              <a:sym typeface="Verdana"/>
            </a:endParaRPr>
          </a:p>
        </p:txBody>
      </p:sp>
      <p:sp>
        <p:nvSpPr>
          <p:cNvPr id="148" name="Google Shape;148;p13"/>
          <p:cNvSpPr txBox="1"/>
          <p:nvPr/>
        </p:nvSpPr>
        <p:spPr>
          <a:xfrm>
            <a:off x="1233925" y="3284100"/>
            <a:ext cx="68175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Verdana"/>
                <a:ea typeface="Verdana"/>
                <a:cs typeface="Verdana"/>
                <a:sym typeface="Verdana"/>
              </a:rPr>
              <a:t>3</a:t>
            </a:r>
            <a:r>
              <a:rPr lang="en-US" sz="1800">
                <a:solidFill>
                  <a:srgbClr val="404040"/>
                </a:solidFill>
                <a:latin typeface="Verdana"/>
                <a:ea typeface="Verdana"/>
                <a:cs typeface="Verdana"/>
                <a:sym typeface="Verdana"/>
              </a:rPr>
              <a:t>) Test scenarios for Other Bank Transfers:</a:t>
            </a:r>
            <a:endParaRPr sz="1800">
              <a:latin typeface="Verdana"/>
              <a:ea typeface="Verdana"/>
              <a:cs typeface="Verdana"/>
              <a:sym typeface="Verdana"/>
            </a:endParaRPr>
          </a:p>
        </p:txBody>
      </p:sp>
      <p:sp>
        <p:nvSpPr>
          <p:cNvPr id="149" name="Google Shape;149;p13"/>
          <p:cNvSpPr txBox="1"/>
          <p:nvPr/>
        </p:nvSpPr>
        <p:spPr>
          <a:xfrm>
            <a:off x="1233925" y="3936500"/>
            <a:ext cx="80961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Verdana"/>
                <a:ea typeface="Verdana"/>
                <a:cs typeface="Verdana"/>
                <a:sym typeface="Verdana"/>
              </a:rPr>
              <a:t>4</a:t>
            </a:r>
            <a:r>
              <a:rPr lang="en-US" sz="1800">
                <a:solidFill>
                  <a:srgbClr val="404040"/>
                </a:solidFill>
                <a:latin typeface="Verdana"/>
                <a:ea typeface="Verdana"/>
                <a:cs typeface="Verdana"/>
                <a:sym typeface="Verdana"/>
              </a:rPr>
              <a:t>) Test scenarios for Quick Transfer Without Adding Beneficiary</a:t>
            </a:r>
            <a:endParaRPr sz="1800">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4"/>
          <p:cNvSpPr/>
          <p:nvPr/>
        </p:nvSpPr>
        <p:spPr>
          <a:xfrm>
            <a:off x="10436352" y="0"/>
            <a:ext cx="685800" cy="1143000"/>
          </a:xfrm>
          <a:custGeom>
            <a:rect b="b" l="l" r="r" t="t"/>
            <a:pathLst>
              <a:path extrusionOk="0" h="1143000" w="685800">
                <a:moveTo>
                  <a:pt x="685800" y="0"/>
                </a:moveTo>
                <a:lnTo>
                  <a:pt x="0" y="0"/>
                </a:lnTo>
                <a:lnTo>
                  <a:pt x="0" y="1143000"/>
                </a:lnTo>
                <a:lnTo>
                  <a:pt x="685800" y="1143000"/>
                </a:lnTo>
                <a:lnTo>
                  <a:pt x="685800" y="0"/>
                </a:lnTo>
                <a:close/>
              </a:path>
            </a:pathLst>
          </a:custGeom>
          <a:solidFill>
            <a:srgbClr val="B311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aphicFrame>
        <p:nvGraphicFramePr>
          <p:cNvPr id="155" name="Google Shape;155;p14"/>
          <p:cNvGraphicFramePr/>
          <p:nvPr/>
        </p:nvGraphicFramePr>
        <p:xfrm>
          <a:off x="152400" y="152400"/>
          <a:ext cx="3000000" cy="3000000"/>
        </p:xfrm>
        <a:graphic>
          <a:graphicData uri="http://schemas.openxmlformats.org/drawingml/2006/table">
            <a:tbl>
              <a:tblPr>
                <a:noFill/>
                <a:tableStyleId>{71DF54AA-9A7D-42D6-9AE1-43D2F693391D}</a:tableStyleId>
              </a:tblPr>
              <a:tblGrid>
                <a:gridCol w="847725"/>
                <a:gridCol w="1543050"/>
                <a:gridCol w="1876425"/>
                <a:gridCol w="2905125"/>
                <a:gridCol w="1504950"/>
                <a:gridCol w="1771650"/>
                <a:gridCol w="952500"/>
              </a:tblGrid>
              <a:tr h="333375">
                <a:tc>
                  <a:txBody>
                    <a:bodyPr/>
                    <a:lstStyle/>
                    <a:p>
                      <a:pPr indent="0" lvl="0" marL="0" rtl="0" algn="l">
                        <a:lnSpc>
                          <a:spcPct val="115000"/>
                        </a:lnSpc>
                        <a:spcBef>
                          <a:spcPts val="0"/>
                        </a:spcBef>
                        <a:spcAft>
                          <a:spcPts val="0"/>
                        </a:spcAft>
                        <a:buNone/>
                      </a:pPr>
                      <a:r>
                        <a:rPr b="1" lang="en-US" sz="1000"/>
                        <a:t>Project Name</a:t>
                      </a:r>
                      <a:endParaRPr b="1"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00FF00"/>
                    </a:solidFill>
                    <a:extLst>
                      <a:ext uri="http://customooxmlschemas.google.com/">
                        <go:slidesCustomData xmlns:go="http://customooxmlschemas.google.com/" cellId="155:0:0"/>
                      </a:ext>
                    </a:extLst>
                  </a:tcPr>
                </a:tc>
                <a:tc>
                  <a:txBody>
                    <a:bodyPr/>
                    <a:lstStyle/>
                    <a:p>
                      <a:pPr indent="0" lvl="0" marL="0" rtl="0" algn="l">
                        <a:lnSpc>
                          <a:spcPct val="115000"/>
                        </a:lnSpc>
                        <a:spcBef>
                          <a:spcPts val="0"/>
                        </a:spcBef>
                        <a:spcAft>
                          <a:spcPts val="0"/>
                        </a:spcAft>
                        <a:buNone/>
                      </a:pPr>
                      <a:r>
                        <a:rPr b="1" lang="en-US" sz="1000"/>
                        <a:t>SBI Banking Application</a:t>
                      </a:r>
                      <a:endParaRPr b="1"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0:1"/>
                      </a:ext>
                    </a:extLst>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0:2"/>
                      </a:ext>
                    </a:extLst>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0: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0: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0: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0:6"/>
                      </a:ext>
                    </a:extLst>
                  </a:tcPr>
                </a:tc>
              </a:tr>
              <a:tr h="333375">
                <a:tc>
                  <a:txBody>
                    <a:bodyPr/>
                    <a:lstStyle/>
                    <a:p>
                      <a:pPr indent="0" lvl="0" marL="0" rtl="0" algn="l">
                        <a:lnSpc>
                          <a:spcPct val="115000"/>
                        </a:lnSpc>
                        <a:spcBef>
                          <a:spcPts val="0"/>
                        </a:spcBef>
                        <a:spcAft>
                          <a:spcPts val="0"/>
                        </a:spcAft>
                        <a:buNone/>
                      </a:pPr>
                      <a:r>
                        <a:rPr b="1" lang="en-US" sz="1000"/>
                        <a:t>Module Name</a:t>
                      </a:r>
                      <a:endParaRPr b="1"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00FF00"/>
                    </a:solidFill>
                    <a:extLst>
                      <a:ext uri="http://customooxmlschemas.google.com/">
                        <go:slidesCustomData xmlns:go="http://customooxmlschemas.google.com/" cellId="155:1:0"/>
                      </a:ext>
                    </a:extLst>
                  </a:tcPr>
                </a:tc>
                <a:tc>
                  <a:txBody>
                    <a:bodyPr/>
                    <a:lstStyle/>
                    <a:p>
                      <a:pPr indent="0" lvl="0" marL="0" rtl="0" algn="l">
                        <a:lnSpc>
                          <a:spcPct val="115000"/>
                        </a:lnSpc>
                        <a:spcBef>
                          <a:spcPts val="0"/>
                        </a:spcBef>
                        <a:spcAft>
                          <a:spcPts val="0"/>
                        </a:spcAft>
                        <a:buNone/>
                      </a:pPr>
                      <a:r>
                        <a:rPr b="1" lang="en-US" sz="1000"/>
                        <a:t>Add/Manage Beneficiary</a:t>
                      </a:r>
                      <a:endParaRPr b="1"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6"/>
                      </a:ext>
                    </a:extLst>
                  </a:tcPr>
                </a:tc>
              </a:tr>
              <a:tr h="200025">
                <a:tc>
                  <a:txBody>
                    <a:bodyPr/>
                    <a:lstStyle/>
                    <a:p>
                      <a:pPr indent="0" lvl="0" marL="0" rtl="0" algn="l">
                        <a:lnSpc>
                          <a:spcPct val="115000"/>
                        </a:lnSpc>
                        <a:spcBef>
                          <a:spcPts val="0"/>
                        </a:spcBef>
                        <a:spcAft>
                          <a:spcPts val="0"/>
                        </a:spcAft>
                        <a:buNone/>
                      </a:pPr>
                      <a:r>
                        <a:rPr b="1" lang="en-US" sz="1000"/>
                        <a:t>Reported By</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00FF00"/>
                    </a:solidFill>
                    <a:extLst>
                      <a:ext uri="http://customooxmlschemas.google.com/">
                        <go:slidesCustomData xmlns:go="http://customooxmlschemas.google.com/" cellId="155:2:0"/>
                      </a:ext>
                    </a:extLst>
                  </a:tcPr>
                </a:tc>
                <a:tc>
                  <a:txBody>
                    <a:bodyPr/>
                    <a:lstStyle/>
                    <a:p>
                      <a:pPr indent="0" lvl="0" marL="0" rtl="0" algn="l">
                        <a:lnSpc>
                          <a:spcPct val="115000"/>
                        </a:lnSpc>
                        <a:spcBef>
                          <a:spcPts val="0"/>
                        </a:spcBef>
                        <a:spcAft>
                          <a:spcPts val="0"/>
                        </a:spcAft>
                        <a:buNone/>
                      </a:pPr>
                      <a:r>
                        <a:rPr b="1" lang="en-US" sz="1000"/>
                        <a:t>Uma</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2: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2: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2: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2: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2: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2:6"/>
                      </a:ext>
                    </a:extLst>
                  </a:tcPr>
                </a:tc>
              </a:tr>
              <a:tr h="200025">
                <a:tc>
                  <a:txBody>
                    <a:bodyPr/>
                    <a:lstStyle/>
                    <a:p>
                      <a:pPr indent="0" lvl="0" marL="0" rtl="0" algn="l">
                        <a:lnSpc>
                          <a:spcPct val="115000"/>
                        </a:lnSpc>
                        <a:spcBef>
                          <a:spcPts val="0"/>
                        </a:spcBef>
                        <a:spcAft>
                          <a:spcPts val="0"/>
                        </a:spcAft>
                        <a:buNone/>
                      </a:pPr>
                      <a:r>
                        <a:rPr b="1" lang="en-US" sz="1000"/>
                        <a:t>Start Date</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00FF00"/>
                    </a:solidFill>
                    <a:extLst>
                      <a:ext uri="http://customooxmlschemas.google.com/">
                        <go:slidesCustomData xmlns:go="http://customooxmlschemas.google.com/" cellId="155:3:0"/>
                      </a:ext>
                    </a:extLst>
                  </a:tcPr>
                </a:tc>
                <a:tc>
                  <a:txBody>
                    <a:bodyPr/>
                    <a:lstStyle/>
                    <a:p>
                      <a:pPr indent="0" lvl="0" marL="0" rtl="0" algn="l">
                        <a:lnSpc>
                          <a:spcPct val="115000"/>
                        </a:lnSpc>
                        <a:spcBef>
                          <a:spcPts val="0"/>
                        </a:spcBef>
                        <a:spcAft>
                          <a:spcPts val="0"/>
                        </a:spcAft>
                        <a:buNone/>
                      </a:pPr>
                      <a:r>
                        <a:rPr b="1" lang="en-US" sz="1000"/>
                        <a:t>11-12-2023</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3: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3: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3: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3: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3: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3:6"/>
                      </a:ext>
                    </a:extLst>
                  </a:tcPr>
                </a:tc>
              </a:tr>
              <a:tr h="200025">
                <a:tc>
                  <a:txBody>
                    <a:bodyPr/>
                    <a:lstStyle/>
                    <a:p>
                      <a:pPr indent="0" lvl="0" marL="0" rtl="0" algn="l">
                        <a:lnSpc>
                          <a:spcPct val="115000"/>
                        </a:lnSpc>
                        <a:spcBef>
                          <a:spcPts val="0"/>
                        </a:spcBef>
                        <a:spcAft>
                          <a:spcPts val="0"/>
                        </a:spcAft>
                        <a:buNone/>
                      </a:pPr>
                      <a:r>
                        <a:rPr b="1" lang="en-US" sz="1000"/>
                        <a:t>End Date</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00FF00"/>
                    </a:solidFill>
                    <a:extLst>
                      <a:ext uri="http://customooxmlschemas.google.com/">
                        <go:slidesCustomData xmlns:go="http://customooxmlschemas.google.com/" cellId="155:4:0"/>
                      </a:ext>
                    </a:extLst>
                  </a:tcPr>
                </a:tc>
                <a:tc>
                  <a:txBody>
                    <a:bodyPr/>
                    <a:lstStyle/>
                    <a:p>
                      <a:pPr indent="0" lvl="0" marL="0" rtl="0" algn="l">
                        <a:lnSpc>
                          <a:spcPct val="115000"/>
                        </a:lnSpc>
                        <a:spcBef>
                          <a:spcPts val="0"/>
                        </a:spcBef>
                        <a:spcAft>
                          <a:spcPts val="0"/>
                        </a:spcAft>
                        <a:buNone/>
                      </a:pPr>
                      <a:r>
                        <a:rPr b="1" lang="en-US" sz="1000"/>
                        <a:t>18-12-2023</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4: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4: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4: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4: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4: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4:6"/>
                      </a:ext>
                    </a:extLst>
                  </a:tcPr>
                </a:tc>
              </a:tr>
              <a:tr h="200025">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5:0"/>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5: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5: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5: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5: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5: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5:6"/>
                      </a:ext>
                    </a:extLst>
                  </a:tcPr>
                </a:tc>
              </a:tr>
              <a:tr h="200025">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6:0"/>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6:1"/>
                      </a:ext>
                    </a:extLst>
                  </a:tcPr>
                </a:tc>
                <a:tc>
                  <a:txBody>
                    <a:bodyPr/>
                    <a:lstStyle/>
                    <a:p>
                      <a:pPr indent="0" lvl="0" marL="0" rtl="0" algn="l">
                        <a:lnSpc>
                          <a:spcPct val="115000"/>
                        </a:lnSpc>
                        <a:spcBef>
                          <a:spcPts val="0"/>
                        </a:spcBef>
                        <a:spcAft>
                          <a:spcPts val="0"/>
                        </a:spcAft>
                        <a:buNone/>
                      </a:pPr>
                      <a:r>
                        <a:rPr b="1" lang="en-US" sz="1000"/>
                        <a:t>Test Scenario TS-002</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6:2"/>
                      </a:ext>
                    </a:extLst>
                  </a:tcPr>
                </a:tc>
                <a:tc>
                  <a:txBody>
                    <a:bodyPr/>
                    <a:lstStyle/>
                    <a:p>
                      <a:pPr indent="0" lvl="0" marL="0" rtl="0" algn="l">
                        <a:lnSpc>
                          <a:spcPct val="115000"/>
                        </a:lnSpc>
                        <a:spcBef>
                          <a:spcPts val="0"/>
                        </a:spcBef>
                        <a:spcAft>
                          <a:spcPts val="0"/>
                        </a:spcAft>
                        <a:buNone/>
                      </a:pPr>
                      <a:r>
                        <a:rPr b="1" lang="en-US" sz="1000"/>
                        <a:t>Add/Manage Beneficiary</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6: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6: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6: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6:6"/>
                      </a:ext>
                    </a:extLst>
                  </a:tcPr>
                </a:tc>
              </a:tr>
              <a:tr h="200025">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7:0"/>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7: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7: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7: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7: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7: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7:6"/>
                      </a:ext>
                    </a:extLst>
                  </a:tcPr>
                </a:tc>
              </a:tr>
              <a:tr h="200025">
                <a:tc>
                  <a:txBody>
                    <a:bodyPr/>
                    <a:lstStyle/>
                    <a:p>
                      <a:pPr indent="0" lvl="0" marL="0" rtl="0" algn="l">
                        <a:lnSpc>
                          <a:spcPct val="115000"/>
                        </a:lnSpc>
                        <a:spcBef>
                          <a:spcPts val="0"/>
                        </a:spcBef>
                        <a:spcAft>
                          <a:spcPts val="0"/>
                        </a:spcAft>
                        <a:buNone/>
                      </a:pPr>
                      <a:r>
                        <a:rPr b="1" lang="en-US" sz="1000"/>
                        <a:t>Test case Id</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8:0"/>
                      </a:ext>
                    </a:extLst>
                  </a:tcPr>
                </a:tc>
                <a:tc>
                  <a:txBody>
                    <a:bodyPr/>
                    <a:lstStyle/>
                    <a:p>
                      <a:pPr indent="0" lvl="0" marL="0" rtl="0" algn="l">
                        <a:lnSpc>
                          <a:spcPct val="115000"/>
                        </a:lnSpc>
                        <a:spcBef>
                          <a:spcPts val="0"/>
                        </a:spcBef>
                        <a:spcAft>
                          <a:spcPts val="0"/>
                        </a:spcAft>
                        <a:buNone/>
                      </a:pPr>
                      <a:r>
                        <a:rPr b="1" lang="en-US" sz="1000"/>
                        <a:t>Test Case Description</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8:1"/>
                      </a:ext>
                    </a:extLst>
                  </a:tcPr>
                </a:tc>
                <a:tc>
                  <a:txBody>
                    <a:bodyPr/>
                    <a:lstStyle/>
                    <a:p>
                      <a:pPr indent="0" lvl="0" marL="0" rtl="0" algn="l">
                        <a:lnSpc>
                          <a:spcPct val="115000"/>
                        </a:lnSpc>
                        <a:spcBef>
                          <a:spcPts val="0"/>
                        </a:spcBef>
                        <a:spcAft>
                          <a:spcPts val="0"/>
                        </a:spcAft>
                        <a:buNone/>
                      </a:pPr>
                      <a:r>
                        <a:rPr b="1" lang="en-US" sz="1000"/>
                        <a:t>Pre requisite</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8:2"/>
                      </a:ext>
                    </a:extLst>
                  </a:tcPr>
                </a:tc>
                <a:tc>
                  <a:txBody>
                    <a:bodyPr/>
                    <a:lstStyle/>
                    <a:p>
                      <a:pPr indent="0" lvl="0" marL="0" rtl="0" algn="l">
                        <a:lnSpc>
                          <a:spcPct val="115000"/>
                        </a:lnSpc>
                        <a:spcBef>
                          <a:spcPts val="0"/>
                        </a:spcBef>
                        <a:spcAft>
                          <a:spcPts val="0"/>
                        </a:spcAft>
                        <a:buNone/>
                      </a:pPr>
                      <a:r>
                        <a:rPr b="1" lang="en-US" sz="1000"/>
                        <a:t>Test Steps</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8:3"/>
                      </a:ext>
                    </a:extLst>
                  </a:tcPr>
                </a:tc>
                <a:tc>
                  <a:txBody>
                    <a:bodyPr/>
                    <a:lstStyle/>
                    <a:p>
                      <a:pPr indent="0" lvl="0" marL="0" rtl="0" algn="l">
                        <a:lnSpc>
                          <a:spcPct val="115000"/>
                        </a:lnSpc>
                        <a:spcBef>
                          <a:spcPts val="0"/>
                        </a:spcBef>
                        <a:spcAft>
                          <a:spcPts val="0"/>
                        </a:spcAft>
                        <a:buNone/>
                      </a:pPr>
                      <a:r>
                        <a:rPr b="1" lang="en-US" sz="1000"/>
                        <a:t>Expected Result</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8:4"/>
                      </a:ext>
                    </a:extLst>
                  </a:tcPr>
                </a:tc>
                <a:tc>
                  <a:txBody>
                    <a:bodyPr/>
                    <a:lstStyle/>
                    <a:p>
                      <a:pPr indent="0" lvl="0" marL="0" rtl="0" algn="l">
                        <a:lnSpc>
                          <a:spcPct val="115000"/>
                        </a:lnSpc>
                        <a:spcBef>
                          <a:spcPts val="0"/>
                        </a:spcBef>
                        <a:spcAft>
                          <a:spcPts val="0"/>
                        </a:spcAft>
                        <a:buNone/>
                      </a:pPr>
                      <a:r>
                        <a:rPr b="1" lang="en-US" sz="1000"/>
                        <a:t>Actual Result</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8:5"/>
                      </a:ext>
                    </a:extLst>
                  </a:tcPr>
                </a:tc>
                <a:tc>
                  <a:txBody>
                    <a:bodyPr/>
                    <a:lstStyle/>
                    <a:p>
                      <a:pPr indent="0" lvl="0" marL="0" rtl="0" algn="l">
                        <a:lnSpc>
                          <a:spcPct val="115000"/>
                        </a:lnSpc>
                        <a:spcBef>
                          <a:spcPts val="0"/>
                        </a:spcBef>
                        <a:spcAft>
                          <a:spcPts val="0"/>
                        </a:spcAft>
                        <a:buNone/>
                      </a:pPr>
                      <a:r>
                        <a:rPr b="1" lang="en-US" sz="1000"/>
                        <a:t>Test Status</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8:6"/>
                      </a:ext>
                    </a:extLst>
                  </a:tcPr>
                </a:tc>
              </a:tr>
              <a:tr h="2524125">
                <a:tc>
                  <a:txBody>
                    <a:bodyPr/>
                    <a:lstStyle/>
                    <a:p>
                      <a:pPr indent="0" lvl="0" marL="0" rtl="0" algn="l">
                        <a:lnSpc>
                          <a:spcPct val="115000"/>
                        </a:lnSpc>
                        <a:spcBef>
                          <a:spcPts val="0"/>
                        </a:spcBef>
                        <a:spcAft>
                          <a:spcPts val="0"/>
                        </a:spcAft>
                        <a:buNone/>
                      </a:pPr>
                      <a:r>
                        <a:rPr lang="en-US" sz="1000"/>
                        <a:t>TC-M2-001</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9:0"/>
                      </a:ext>
                    </a:extLst>
                  </a:tcPr>
                </a:tc>
                <a:tc>
                  <a:txBody>
                    <a:bodyPr/>
                    <a:lstStyle/>
                    <a:p>
                      <a:pPr indent="0" lvl="0" marL="0" rtl="0" algn="l">
                        <a:lnSpc>
                          <a:spcPct val="115000"/>
                        </a:lnSpc>
                        <a:spcBef>
                          <a:spcPts val="0"/>
                        </a:spcBef>
                        <a:spcAft>
                          <a:spcPts val="0"/>
                        </a:spcAft>
                        <a:buNone/>
                      </a:pPr>
                      <a:r>
                        <a:rPr lang="en-US" sz="1000"/>
                        <a:t>Add a new beneficiary</a:t>
                      </a:r>
                      <a:endParaRPr sz="1000"/>
                    </a:p>
                    <a:p>
                      <a:pPr indent="0" lvl="0" marL="0" rtl="0" algn="l">
                        <a:lnSpc>
                          <a:spcPct val="115000"/>
                        </a:lnSpc>
                        <a:spcBef>
                          <a:spcPts val="0"/>
                        </a:spcBef>
                        <a:spcAft>
                          <a:spcPts val="0"/>
                        </a:spcAft>
                        <a:buNone/>
                      </a:pPr>
                      <a:r>
                        <a:rPr lang="en-US" sz="1000"/>
                        <a:t>with valid details.</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9:1"/>
                      </a:ext>
                    </a:extLst>
                  </a:tcPr>
                </a:tc>
                <a:tc>
                  <a:txBody>
                    <a:bodyPr/>
                    <a:lstStyle/>
                    <a:p>
                      <a:pPr indent="0" lvl="0" marL="0" rtl="0" algn="l">
                        <a:lnSpc>
                          <a:spcPct val="115000"/>
                        </a:lnSpc>
                        <a:spcBef>
                          <a:spcPts val="0"/>
                        </a:spcBef>
                        <a:spcAft>
                          <a:spcPts val="0"/>
                        </a:spcAft>
                        <a:buNone/>
                      </a:pPr>
                      <a:r>
                        <a:rPr lang="en-US" sz="1000"/>
                        <a:t>1. URL should be opened.</a:t>
                      </a:r>
                      <a:endParaRPr sz="1000"/>
                    </a:p>
                    <a:p>
                      <a:pPr indent="0" lvl="0" marL="0" rtl="0" algn="l">
                        <a:lnSpc>
                          <a:spcPct val="115000"/>
                        </a:lnSpc>
                        <a:spcBef>
                          <a:spcPts val="0"/>
                        </a:spcBef>
                        <a:spcAft>
                          <a:spcPts val="0"/>
                        </a:spcAft>
                        <a:buNone/>
                      </a:pPr>
                      <a:r>
                        <a:rPr lang="en-US" sz="1000"/>
                        <a:t>2. User should have a valid</a:t>
                      </a:r>
                      <a:endParaRPr sz="1000"/>
                    </a:p>
                    <a:p>
                      <a:pPr indent="0" lvl="0" marL="0" rtl="0" algn="l">
                        <a:lnSpc>
                          <a:spcPct val="115000"/>
                        </a:lnSpc>
                        <a:spcBef>
                          <a:spcPts val="0"/>
                        </a:spcBef>
                        <a:spcAft>
                          <a:spcPts val="0"/>
                        </a:spcAft>
                        <a:buNone/>
                      </a:pPr>
                      <a:r>
                        <a:rPr lang="en-US" sz="1000"/>
                        <a:t>SBI account.</a:t>
                      </a:r>
                      <a:endParaRPr sz="1000"/>
                    </a:p>
                    <a:p>
                      <a:pPr indent="0" lvl="0" marL="0" rtl="0" algn="l">
                        <a:lnSpc>
                          <a:spcPct val="115000"/>
                        </a:lnSpc>
                        <a:spcBef>
                          <a:spcPts val="0"/>
                        </a:spcBef>
                        <a:spcAft>
                          <a:spcPts val="0"/>
                        </a:spcAft>
                        <a:buNone/>
                      </a:pPr>
                      <a:r>
                        <a:rPr lang="en-US" sz="1000"/>
                        <a:t>3. User should have a valid</a:t>
                      </a:r>
                      <a:endParaRPr sz="1000"/>
                    </a:p>
                    <a:p>
                      <a:pPr indent="0" lvl="0" marL="0" rtl="0" algn="l">
                        <a:lnSpc>
                          <a:spcPct val="115000"/>
                        </a:lnSpc>
                        <a:spcBef>
                          <a:spcPts val="0"/>
                        </a:spcBef>
                        <a:spcAft>
                          <a:spcPts val="0"/>
                        </a:spcAft>
                        <a:buNone/>
                      </a:pPr>
                      <a:r>
                        <a:rPr lang="en-US" sz="1000"/>
                        <a:t>userid and password to login</a:t>
                      </a:r>
                      <a:endParaRPr sz="1000"/>
                    </a:p>
                    <a:p>
                      <a:pPr indent="0" lvl="0" marL="0" rtl="0" algn="l">
                        <a:lnSpc>
                          <a:spcPct val="115000"/>
                        </a:lnSpc>
                        <a:spcBef>
                          <a:spcPts val="0"/>
                        </a:spcBef>
                        <a:spcAft>
                          <a:spcPts val="0"/>
                        </a:spcAft>
                        <a:buNone/>
                      </a:pPr>
                      <a:r>
                        <a:rPr lang="en-US" sz="1000"/>
                        <a:t>into online banking.</a:t>
                      </a:r>
                      <a:endParaRPr sz="1000"/>
                    </a:p>
                    <a:p>
                      <a:pPr indent="0" lvl="0" marL="0" rtl="0" algn="l">
                        <a:lnSpc>
                          <a:spcPct val="115000"/>
                        </a:lnSpc>
                        <a:spcBef>
                          <a:spcPts val="0"/>
                        </a:spcBef>
                        <a:spcAft>
                          <a:spcPts val="0"/>
                        </a:spcAft>
                        <a:buNone/>
                      </a:pPr>
                      <a:r>
                        <a:rPr lang="en-US" sz="1000"/>
                        <a:t>4. User Login successfully.</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9:2"/>
                      </a:ext>
                    </a:extLst>
                  </a:tcPr>
                </a:tc>
                <a:tc>
                  <a:txBody>
                    <a:bodyPr/>
                    <a:lstStyle/>
                    <a:p>
                      <a:pPr indent="0" lvl="0" marL="0" rtl="0" algn="l">
                        <a:lnSpc>
                          <a:spcPct val="115000"/>
                        </a:lnSpc>
                        <a:spcBef>
                          <a:spcPts val="0"/>
                        </a:spcBef>
                        <a:spcAft>
                          <a:spcPts val="0"/>
                        </a:spcAft>
                        <a:buNone/>
                      </a:pPr>
                      <a:r>
                        <a:rPr lang="en-US" sz="1000"/>
                        <a:t>1. The main dashboard is displayed.</a:t>
                      </a:r>
                      <a:endParaRPr sz="1000"/>
                    </a:p>
                    <a:p>
                      <a:pPr indent="0" lvl="0" marL="0" rtl="0" algn="l">
                        <a:lnSpc>
                          <a:spcPct val="115000"/>
                        </a:lnSpc>
                        <a:spcBef>
                          <a:spcPts val="0"/>
                        </a:spcBef>
                        <a:spcAft>
                          <a:spcPts val="0"/>
                        </a:spcAft>
                        <a:buNone/>
                      </a:pPr>
                      <a:r>
                        <a:rPr lang="en-US" sz="1000"/>
                        <a:t>2. Move mouse to " Payment/transfers".</a:t>
                      </a:r>
                      <a:endParaRPr sz="1000"/>
                    </a:p>
                    <a:p>
                      <a:pPr indent="0" lvl="0" marL="0" rtl="0" algn="l">
                        <a:lnSpc>
                          <a:spcPct val="115000"/>
                        </a:lnSpc>
                        <a:spcBef>
                          <a:spcPts val="0"/>
                        </a:spcBef>
                        <a:spcAft>
                          <a:spcPts val="0"/>
                        </a:spcAft>
                        <a:buNone/>
                      </a:pPr>
                      <a:r>
                        <a:rPr lang="en-US" sz="1000"/>
                        <a:t>3. Click on "Add/Manage Beneficiary".</a:t>
                      </a:r>
                      <a:endParaRPr sz="1000"/>
                    </a:p>
                    <a:p>
                      <a:pPr indent="0" lvl="0" marL="0" rtl="0" algn="l">
                        <a:lnSpc>
                          <a:spcPct val="115000"/>
                        </a:lnSpc>
                        <a:spcBef>
                          <a:spcPts val="0"/>
                        </a:spcBef>
                        <a:spcAft>
                          <a:spcPts val="0"/>
                        </a:spcAft>
                        <a:buNone/>
                      </a:pPr>
                      <a:r>
                        <a:rPr lang="en-US" sz="1000"/>
                        <a:t>4. Enter Profile Password and click on 'submit'.</a:t>
                      </a:r>
                      <a:endParaRPr sz="1000"/>
                    </a:p>
                    <a:p>
                      <a:pPr indent="0" lvl="0" marL="0" rtl="0" algn="l">
                        <a:lnSpc>
                          <a:spcPct val="115000"/>
                        </a:lnSpc>
                        <a:spcBef>
                          <a:spcPts val="0"/>
                        </a:spcBef>
                        <a:spcAft>
                          <a:spcPts val="0"/>
                        </a:spcAft>
                        <a:buNone/>
                      </a:pPr>
                      <a:r>
                        <a:rPr lang="en-US" sz="1000"/>
                        <a:t>5. Click on "Other Bank Beneficiary" link.</a:t>
                      </a:r>
                      <a:endParaRPr sz="1000"/>
                    </a:p>
                    <a:p>
                      <a:pPr indent="0" lvl="0" marL="0" rtl="0" algn="l">
                        <a:lnSpc>
                          <a:spcPct val="115000"/>
                        </a:lnSpc>
                        <a:spcBef>
                          <a:spcPts val="0"/>
                        </a:spcBef>
                        <a:spcAft>
                          <a:spcPts val="0"/>
                        </a:spcAft>
                        <a:buNone/>
                      </a:pPr>
                      <a:r>
                        <a:rPr lang="en-US" sz="1000"/>
                        <a:t>6. Beneficary Dashboard will be displayed.</a:t>
                      </a:r>
                      <a:endParaRPr sz="1000"/>
                    </a:p>
                    <a:p>
                      <a:pPr indent="0" lvl="0" marL="0" rtl="0" algn="l">
                        <a:lnSpc>
                          <a:spcPct val="115000"/>
                        </a:lnSpc>
                        <a:spcBef>
                          <a:spcPts val="0"/>
                        </a:spcBef>
                        <a:spcAft>
                          <a:spcPts val="0"/>
                        </a:spcAft>
                        <a:buNone/>
                      </a:pPr>
                      <a:r>
                        <a:rPr lang="en-US" sz="1000"/>
                        <a:t>7. Enter beneficiary name, in the name textbox.</a:t>
                      </a:r>
                      <a:endParaRPr sz="1000"/>
                    </a:p>
                    <a:p>
                      <a:pPr indent="0" lvl="0" marL="0" rtl="0" algn="l">
                        <a:lnSpc>
                          <a:spcPct val="115000"/>
                        </a:lnSpc>
                        <a:spcBef>
                          <a:spcPts val="0"/>
                        </a:spcBef>
                        <a:spcAft>
                          <a:spcPts val="0"/>
                        </a:spcAft>
                        <a:buNone/>
                      </a:pPr>
                      <a:r>
                        <a:rPr lang="en-US" sz="1000"/>
                        <a:t>8. Enter account number in the account number textbox</a:t>
                      </a:r>
                      <a:endParaRPr sz="1000"/>
                    </a:p>
                    <a:p>
                      <a:pPr indent="0" lvl="0" marL="0" rtl="0" algn="l">
                        <a:lnSpc>
                          <a:spcPct val="115000"/>
                        </a:lnSpc>
                        <a:spcBef>
                          <a:spcPts val="0"/>
                        </a:spcBef>
                        <a:spcAft>
                          <a:spcPts val="0"/>
                        </a:spcAft>
                        <a:buNone/>
                      </a:pPr>
                      <a:r>
                        <a:rPr lang="en-US" sz="1000"/>
                        <a:t>9. Enter the same account number in "Confirm</a:t>
                      </a:r>
                      <a:endParaRPr sz="1000"/>
                    </a:p>
                    <a:p>
                      <a:pPr indent="0" lvl="0" marL="0" rtl="0" algn="l">
                        <a:lnSpc>
                          <a:spcPct val="115000"/>
                        </a:lnSpc>
                        <a:spcBef>
                          <a:spcPts val="0"/>
                        </a:spcBef>
                        <a:spcAft>
                          <a:spcPts val="0"/>
                        </a:spcAft>
                        <a:buNone/>
                      </a:pPr>
                      <a:r>
                        <a:rPr lang="en-US" sz="1000"/>
                        <a:t>account number" text box.</a:t>
                      </a:r>
                      <a:endParaRPr sz="1000"/>
                    </a:p>
                    <a:p>
                      <a:pPr indent="0" lvl="0" marL="0" rtl="0" algn="l">
                        <a:lnSpc>
                          <a:spcPct val="115000"/>
                        </a:lnSpc>
                        <a:spcBef>
                          <a:spcPts val="0"/>
                        </a:spcBef>
                        <a:spcAft>
                          <a:spcPts val="0"/>
                        </a:spcAft>
                        <a:buNone/>
                      </a:pPr>
                      <a:r>
                        <a:rPr lang="en-US" sz="1000"/>
                        <a:t>10. Enter Other Banks Transfer Limit (INR).</a:t>
                      </a:r>
                      <a:endParaRPr sz="1000"/>
                    </a:p>
                    <a:p>
                      <a:pPr indent="0" lvl="0" marL="0" rtl="0" algn="l">
                        <a:lnSpc>
                          <a:spcPct val="115000"/>
                        </a:lnSpc>
                        <a:spcBef>
                          <a:spcPts val="0"/>
                        </a:spcBef>
                        <a:spcAft>
                          <a:spcPts val="0"/>
                        </a:spcAft>
                        <a:buNone/>
                      </a:pPr>
                      <a:r>
                        <a:rPr lang="en-US" sz="1000"/>
                        <a:t>11. Select the IFSCode option.</a:t>
                      </a:r>
                      <a:endParaRPr sz="1000"/>
                    </a:p>
                    <a:p>
                      <a:pPr indent="0" lvl="0" marL="0" rtl="0" algn="l">
                        <a:lnSpc>
                          <a:spcPct val="115000"/>
                        </a:lnSpc>
                        <a:spcBef>
                          <a:spcPts val="0"/>
                        </a:spcBef>
                        <a:spcAft>
                          <a:spcPts val="0"/>
                        </a:spcAft>
                        <a:buNone/>
                      </a:pPr>
                      <a:r>
                        <a:rPr lang="en-US" sz="1000"/>
                        <a:t>12. Enter the IFSC code in the text box.</a:t>
                      </a:r>
                      <a:endParaRPr sz="1000"/>
                    </a:p>
                    <a:p>
                      <a:pPr indent="0" lvl="0" marL="0" rtl="0" algn="l">
                        <a:lnSpc>
                          <a:spcPct val="115000"/>
                        </a:lnSpc>
                        <a:spcBef>
                          <a:spcPts val="0"/>
                        </a:spcBef>
                        <a:spcAft>
                          <a:spcPts val="0"/>
                        </a:spcAft>
                        <a:buNone/>
                      </a:pPr>
                      <a:r>
                        <a:rPr lang="en-US" sz="1000"/>
                        <a:t>13. Click the check box next to</a:t>
                      </a:r>
                      <a:endParaRPr sz="1000"/>
                    </a:p>
                    <a:p>
                      <a:pPr indent="0" lvl="0" marL="0" rtl="0" algn="l">
                        <a:lnSpc>
                          <a:spcPct val="115000"/>
                        </a:lnSpc>
                        <a:spcBef>
                          <a:spcPts val="0"/>
                        </a:spcBef>
                        <a:spcAft>
                          <a:spcPts val="0"/>
                        </a:spcAft>
                        <a:buNone/>
                      </a:pPr>
                      <a:r>
                        <a:rPr lang="en-US" sz="1000"/>
                        <a:t>I accept the Terms and Conditions.</a:t>
                      </a:r>
                      <a:endParaRPr sz="1000"/>
                    </a:p>
                    <a:p>
                      <a:pPr indent="0" lvl="0" marL="0" rtl="0" algn="l">
                        <a:lnSpc>
                          <a:spcPct val="115000"/>
                        </a:lnSpc>
                        <a:spcBef>
                          <a:spcPts val="0"/>
                        </a:spcBef>
                        <a:spcAft>
                          <a:spcPts val="0"/>
                        </a:spcAft>
                        <a:buNone/>
                      </a:pPr>
                      <a:r>
                        <a:rPr lang="en-US" sz="1000"/>
                        <a:t>14. Click on 'Submit' button.</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9:3"/>
                      </a:ext>
                    </a:extLst>
                  </a:tcPr>
                </a:tc>
                <a:tc>
                  <a:txBody>
                    <a:bodyPr/>
                    <a:lstStyle/>
                    <a:p>
                      <a:pPr indent="0" lvl="0" marL="0" rtl="0" algn="l">
                        <a:lnSpc>
                          <a:spcPct val="115000"/>
                        </a:lnSpc>
                        <a:spcBef>
                          <a:spcPts val="0"/>
                        </a:spcBef>
                        <a:spcAft>
                          <a:spcPts val="0"/>
                        </a:spcAft>
                        <a:buNone/>
                      </a:pPr>
                      <a:r>
                        <a:rPr lang="en-US" sz="1000"/>
                        <a:t>The Beneficiary is added</a:t>
                      </a:r>
                      <a:endParaRPr sz="1000"/>
                    </a:p>
                    <a:p>
                      <a:pPr indent="0" lvl="0" marL="0" rtl="0" algn="l">
                        <a:lnSpc>
                          <a:spcPct val="115000"/>
                        </a:lnSpc>
                        <a:spcBef>
                          <a:spcPts val="0"/>
                        </a:spcBef>
                        <a:spcAft>
                          <a:spcPts val="0"/>
                        </a:spcAft>
                        <a:buNone/>
                      </a:pPr>
                      <a:r>
                        <a:rPr lang="en-US" sz="1000"/>
                        <a:t>successfully and</a:t>
                      </a:r>
                      <a:endParaRPr sz="1000"/>
                    </a:p>
                    <a:p>
                      <a:pPr indent="0" lvl="0" marL="0" rtl="0" algn="l">
                        <a:lnSpc>
                          <a:spcPct val="115000"/>
                        </a:lnSpc>
                        <a:spcBef>
                          <a:spcPts val="0"/>
                        </a:spcBef>
                        <a:spcAft>
                          <a:spcPts val="0"/>
                        </a:spcAft>
                        <a:buNone/>
                      </a:pPr>
                      <a:r>
                        <a:rPr lang="en-US" sz="1000"/>
                        <a:t>a OTP should</a:t>
                      </a:r>
                      <a:endParaRPr sz="1000"/>
                    </a:p>
                    <a:p>
                      <a:pPr indent="0" lvl="0" marL="0" rtl="0" algn="l">
                        <a:lnSpc>
                          <a:spcPct val="115000"/>
                        </a:lnSpc>
                        <a:spcBef>
                          <a:spcPts val="0"/>
                        </a:spcBef>
                        <a:spcAft>
                          <a:spcPts val="0"/>
                        </a:spcAft>
                        <a:buNone/>
                      </a:pPr>
                      <a:r>
                        <a:rPr lang="en-US" sz="1000"/>
                        <a:t>be sent to the registered</a:t>
                      </a:r>
                      <a:endParaRPr sz="1000"/>
                    </a:p>
                    <a:p>
                      <a:pPr indent="0" lvl="0" marL="0" rtl="0" algn="l">
                        <a:lnSpc>
                          <a:spcPct val="115000"/>
                        </a:lnSpc>
                        <a:spcBef>
                          <a:spcPts val="0"/>
                        </a:spcBef>
                        <a:spcAft>
                          <a:spcPts val="0"/>
                        </a:spcAft>
                        <a:buNone/>
                      </a:pPr>
                      <a:r>
                        <a:rPr lang="en-US" sz="1000"/>
                        <a:t>mobile number to approve this</a:t>
                      </a:r>
                      <a:endParaRPr sz="1000"/>
                    </a:p>
                    <a:p>
                      <a:pPr indent="0" lvl="0" marL="0" rtl="0" algn="l">
                        <a:lnSpc>
                          <a:spcPct val="115000"/>
                        </a:lnSpc>
                        <a:spcBef>
                          <a:spcPts val="0"/>
                        </a:spcBef>
                        <a:spcAft>
                          <a:spcPts val="0"/>
                        </a:spcAft>
                        <a:buNone/>
                      </a:pPr>
                      <a:r>
                        <a:rPr lang="en-US" sz="1000"/>
                        <a:t>newly added beneficiary.</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9:4"/>
                      </a:ext>
                    </a:extLst>
                  </a:tcPr>
                </a:tc>
                <a:tc>
                  <a:txBody>
                    <a:bodyPr/>
                    <a:lstStyle/>
                    <a:p>
                      <a:pPr indent="0" lvl="0" marL="0" rtl="0" algn="l">
                        <a:lnSpc>
                          <a:spcPct val="115000"/>
                        </a:lnSpc>
                        <a:spcBef>
                          <a:spcPts val="0"/>
                        </a:spcBef>
                        <a:spcAft>
                          <a:spcPts val="0"/>
                        </a:spcAft>
                        <a:buNone/>
                      </a:pPr>
                      <a:r>
                        <a:rPr lang="en-US" sz="1000"/>
                        <a:t>The Beneficiary is added</a:t>
                      </a:r>
                      <a:endParaRPr sz="1000"/>
                    </a:p>
                    <a:p>
                      <a:pPr indent="0" lvl="0" marL="0" rtl="0" algn="l">
                        <a:lnSpc>
                          <a:spcPct val="115000"/>
                        </a:lnSpc>
                        <a:spcBef>
                          <a:spcPts val="0"/>
                        </a:spcBef>
                        <a:spcAft>
                          <a:spcPts val="0"/>
                        </a:spcAft>
                        <a:buNone/>
                      </a:pPr>
                      <a:r>
                        <a:rPr lang="en-US" sz="1000"/>
                        <a:t>successfully and a OTP is</a:t>
                      </a:r>
                      <a:endParaRPr sz="1000"/>
                    </a:p>
                    <a:p>
                      <a:pPr indent="0" lvl="0" marL="0" rtl="0" algn="l">
                        <a:lnSpc>
                          <a:spcPct val="115000"/>
                        </a:lnSpc>
                        <a:spcBef>
                          <a:spcPts val="0"/>
                        </a:spcBef>
                        <a:spcAft>
                          <a:spcPts val="0"/>
                        </a:spcAft>
                        <a:buNone/>
                      </a:pPr>
                      <a:r>
                        <a:rPr lang="en-US" sz="1000"/>
                        <a:t>received in the registered</a:t>
                      </a:r>
                      <a:endParaRPr sz="1000"/>
                    </a:p>
                    <a:p>
                      <a:pPr indent="0" lvl="0" marL="0" rtl="0" algn="l">
                        <a:lnSpc>
                          <a:spcPct val="115000"/>
                        </a:lnSpc>
                        <a:spcBef>
                          <a:spcPts val="0"/>
                        </a:spcBef>
                        <a:spcAft>
                          <a:spcPts val="0"/>
                        </a:spcAft>
                        <a:buNone/>
                      </a:pPr>
                      <a:r>
                        <a:rPr lang="en-US" sz="1000"/>
                        <a:t>mobile number to approve this</a:t>
                      </a:r>
                      <a:endParaRPr sz="1000"/>
                    </a:p>
                    <a:p>
                      <a:pPr indent="0" lvl="0" marL="0" rtl="0" algn="l">
                        <a:lnSpc>
                          <a:spcPct val="115000"/>
                        </a:lnSpc>
                        <a:spcBef>
                          <a:spcPts val="0"/>
                        </a:spcBef>
                        <a:spcAft>
                          <a:spcPts val="0"/>
                        </a:spcAft>
                        <a:buNone/>
                      </a:pPr>
                      <a:r>
                        <a:rPr lang="en-US" sz="1000"/>
                        <a:t>newly added beneficiary.</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9:5"/>
                      </a:ext>
                    </a:extLst>
                  </a:tcPr>
                </a:tc>
                <a:tc>
                  <a:txBody>
                    <a:bodyPr/>
                    <a:lstStyle/>
                    <a:p>
                      <a:pPr indent="0" lvl="0" marL="0" rtl="0" algn="l">
                        <a:lnSpc>
                          <a:spcPct val="115000"/>
                        </a:lnSpc>
                        <a:spcBef>
                          <a:spcPts val="0"/>
                        </a:spcBef>
                        <a:spcAft>
                          <a:spcPts val="0"/>
                        </a:spcAft>
                        <a:buNone/>
                      </a:pPr>
                      <a:r>
                        <a:rPr lang="en-US" sz="1000"/>
                        <a:t>Pass</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9:6"/>
                      </a:ext>
                    </a:extLst>
                  </a:tcPr>
                </a:tc>
              </a:tr>
              <a:tr h="2676525">
                <a:tc>
                  <a:txBody>
                    <a:bodyPr/>
                    <a:lstStyle/>
                    <a:p>
                      <a:pPr indent="0" lvl="0" marL="0" rtl="0" algn="l">
                        <a:lnSpc>
                          <a:spcPct val="115000"/>
                        </a:lnSpc>
                        <a:spcBef>
                          <a:spcPts val="0"/>
                        </a:spcBef>
                        <a:spcAft>
                          <a:spcPts val="0"/>
                        </a:spcAft>
                        <a:buNone/>
                      </a:pPr>
                      <a:r>
                        <a:rPr lang="en-US" sz="1000"/>
                        <a:t>TC-M2-002</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0:0"/>
                      </a:ext>
                    </a:extLst>
                  </a:tcPr>
                </a:tc>
                <a:tc>
                  <a:txBody>
                    <a:bodyPr/>
                    <a:lstStyle/>
                    <a:p>
                      <a:pPr indent="0" lvl="0" marL="0" rtl="0" algn="l">
                        <a:lnSpc>
                          <a:spcPct val="115000"/>
                        </a:lnSpc>
                        <a:spcBef>
                          <a:spcPts val="0"/>
                        </a:spcBef>
                        <a:spcAft>
                          <a:spcPts val="0"/>
                        </a:spcAft>
                        <a:buNone/>
                      </a:pPr>
                      <a:r>
                        <a:rPr lang="en-US" sz="1000"/>
                        <a:t>Add a new beneficiary</a:t>
                      </a:r>
                      <a:endParaRPr sz="1000"/>
                    </a:p>
                    <a:p>
                      <a:pPr indent="0" lvl="0" marL="0" rtl="0" algn="l">
                        <a:lnSpc>
                          <a:spcPct val="115000"/>
                        </a:lnSpc>
                        <a:spcBef>
                          <a:spcPts val="0"/>
                        </a:spcBef>
                        <a:spcAft>
                          <a:spcPts val="0"/>
                        </a:spcAft>
                        <a:buNone/>
                      </a:pPr>
                      <a:r>
                        <a:rPr lang="en-US" sz="1000"/>
                        <a:t>with invalid beneficiary</a:t>
                      </a:r>
                      <a:endParaRPr sz="1000"/>
                    </a:p>
                    <a:p>
                      <a:pPr indent="0" lvl="0" marL="0" rtl="0" algn="l">
                        <a:lnSpc>
                          <a:spcPct val="115000"/>
                        </a:lnSpc>
                        <a:spcBef>
                          <a:spcPts val="0"/>
                        </a:spcBef>
                        <a:spcAft>
                          <a:spcPts val="0"/>
                        </a:spcAft>
                        <a:buNone/>
                      </a:pPr>
                      <a:r>
                        <a:rPr lang="en-US" sz="1000"/>
                        <a:t>name. (beneficiary name</a:t>
                      </a:r>
                      <a:endParaRPr sz="1000"/>
                    </a:p>
                    <a:p>
                      <a:pPr indent="0" lvl="0" marL="0" rtl="0" algn="l">
                        <a:lnSpc>
                          <a:spcPct val="115000"/>
                        </a:lnSpc>
                        <a:spcBef>
                          <a:spcPts val="0"/>
                        </a:spcBef>
                        <a:spcAft>
                          <a:spcPts val="0"/>
                        </a:spcAft>
                        <a:buNone/>
                      </a:pPr>
                      <a:r>
                        <a:rPr lang="en-US" sz="1000"/>
                        <a:t>with special</a:t>
                      </a:r>
                      <a:endParaRPr sz="1000"/>
                    </a:p>
                    <a:p>
                      <a:pPr indent="0" lvl="0" marL="0" rtl="0" algn="l">
                        <a:lnSpc>
                          <a:spcPct val="115000"/>
                        </a:lnSpc>
                        <a:spcBef>
                          <a:spcPts val="0"/>
                        </a:spcBef>
                        <a:spcAft>
                          <a:spcPts val="0"/>
                        </a:spcAft>
                        <a:buNone/>
                      </a:pPr>
                      <a:r>
                        <a:rPr lang="en-US" sz="1000"/>
                        <a:t>characters)</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0:1"/>
                      </a:ext>
                    </a:extLst>
                  </a:tcPr>
                </a:tc>
                <a:tc>
                  <a:txBody>
                    <a:bodyPr/>
                    <a:lstStyle/>
                    <a:p>
                      <a:pPr indent="0" lvl="0" marL="0" rtl="0" algn="l">
                        <a:lnSpc>
                          <a:spcPct val="115000"/>
                        </a:lnSpc>
                        <a:spcBef>
                          <a:spcPts val="0"/>
                        </a:spcBef>
                        <a:spcAft>
                          <a:spcPts val="0"/>
                        </a:spcAft>
                        <a:buNone/>
                      </a:pPr>
                      <a:r>
                        <a:rPr lang="en-US" sz="1000"/>
                        <a:t>1. URL should be opened.</a:t>
                      </a:r>
                      <a:endParaRPr sz="1000"/>
                    </a:p>
                    <a:p>
                      <a:pPr indent="0" lvl="0" marL="0" rtl="0" algn="l">
                        <a:lnSpc>
                          <a:spcPct val="115000"/>
                        </a:lnSpc>
                        <a:spcBef>
                          <a:spcPts val="0"/>
                        </a:spcBef>
                        <a:spcAft>
                          <a:spcPts val="0"/>
                        </a:spcAft>
                        <a:buNone/>
                      </a:pPr>
                      <a:r>
                        <a:rPr lang="en-US" sz="1000"/>
                        <a:t>2. User should have a valid</a:t>
                      </a:r>
                      <a:endParaRPr sz="1000"/>
                    </a:p>
                    <a:p>
                      <a:pPr indent="0" lvl="0" marL="0" rtl="0" algn="l">
                        <a:lnSpc>
                          <a:spcPct val="115000"/>
                        </a:lnSpc>
                        <a:spcBef>
                          <a:spcPts val="0"/>
                        </a:spcBef>
                        <a:spcAft>
                          <a:spcPts val="0"/>
                        </a:spcAft>
                        <a:buNone/>
                      </a:pPr>
                      <a:r>
                        <a:rPr lang="en-US" sz="1000"/>
                        <a:t>SBI account.</a:t>
                      </a:r>
                      <a:endParaRPr sz="1000"/>
                    </a:p>
                    <a:p>
                      <a:pPr indent="0" lvl="0" marL="0" rtl="0" algn="l">
                        <a:lnSpc>
                          <a:spcPct val="115000"/>
                        </a:lnSpc>
                        <a:spcBef>
                          <a:spcPts val="0"/>
                        </a:spcBef>
                        <a:spcAft>
                          <a:spcPts val="0"/>
                        </a:spcAft>
                        <a:buNone/>
                      </a:pPr>
                      <a:r>
                        <a:rPr lang="en-US" sz="1000"/>
                        <a:t>3. User should have a valid</a:t>
                      </a:r>
                      <a:endParaRPr sz="1000"/>
                    </a:p>
                    <a:p>
                      <a:pPr indent="0" lvl="0" marL="0" rtl="0" algn="l">
                        <a:lnSpc>
                          <a:spcPct val="115000"/>
                        </a:lnSpc>
                        <a:spcBef>
                          <a:spcPts val="0"/>
                        </a:spcBef>
                        <a:spcAft>
                          <a:spcPts val="0"/>
                        </a:spcAft>
                        <a:buNone/>
                      </a:pPr>
                      <a:r>
                        <a:rPr lang="en-US" sz="1000"/>
                        <a:t>userid and password to login</a:t>
                      </a:r>
                      <a:endParaRPr sz="1000"/>
                    </a:p>
                    <a:p>
                      <a:pPr indent="0" lvl="0" marL="0" rtl="0" algn="l">
                        <a:lnSpc>
                          <a:spcPct val="115000"/>
                        </a:lnSpc>
                        <a:spcBef>
                          <a:spcPts val="0"/>
                        </a:spcBef>
                        <a:spcAft>
                          <a:spcPts val="0"/>
                        </a:spcAft>
                        <a:buNone/>
                      </a:pPr>
                      <a:r>
                        <a:rPr lang="en-US" sz="1000"/>
                        <a:t>into online banking.</a:t>
                      </a:r>
                      <a:endParaRPr sz="1000"/>
                    </a:p>
                    <a:p>
                      <a:pPr indent="0" lvl="0" marL="0" rtl="0" algn="l">
                        <a:lnSpc>
                          <a:spcPct val="115000"/>
                        </a:lnSpc>
                        <a:spcBef>
                          <a:spcPts val="0"/>
                        </a:spcBef>
                        <a:spcAft>
                          <a:spcPts val="0"/>
                        </a:spcAft>
                        <a:buNone/>
                      </a:pPr>
                      <a:r>
                        <a:rPr lang="en-US" sz="1000"/>
                        <a:t>4. User Login successfully.</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0:2"/>
                      </a:ext>
                    </a:extLst>
                  </a:tcPr>
                </a:tc>
                <a:tc>
                  <a:txBody>
                    <a:bodyPr/>
                    <a:lstStyle/>
                    <a:p>
                      <a:pPr indent="0" lvl="0" marL="0" rtl="0" algn="l">
                        <a:lnSpc>
                          <a:spcPct val="115000"/>
                        </a:lnSpc>
                        <a:spcBef>
                          <a:spcPts val="0"/>
                        </a:spcBef>
                        <a:spcAft>
                          <a:spcPts val="0"/>
                        </a:spcAft>
                        <a:buNone/>
                      </a:pPr>
                      <a:r>
                        <a:rPr lang="en-US" sz="1000"/>
                        <a:t>1. The main dashboard is displayed.</a:t>
                      </a:r>
                      <a:endParaRPr sz="1000"/>
                    </a:p>
                    <a:p>
                      <a:pPr indent="0" lvl="0" marL="0" rtl="0" algn="l">
                        <a:lnSpc>
                          <a:spcPct val="115000"/>
                        </a:lnSpc>
                        <a:spcBef>
                          <a:spcPts val="0"/>
                        </a:spcBef>
                        <a:spcAft>
                          <a:spcPts val="0"/>
                        </a:spcAft>
                        <a:buNone/>
                      </a:pPr>
                      <a:r>
                        <a:rPr lang="en-US" sz="1000"/>
                        <a:t>2. Move mouse to " Payment/transfers".</a:t>
                      </a:r>
                      <a:endParaRPr sz="1000"/>
                    </a:p>
                    <a:p>
                      <a:pPr indent="0" lvl="0" marL="0" rtl="0" algn="l">
                        <a:lnSpc>
                          <a:spcPct val="115000"/>
                        </a:lnSpc>
                        <a:spcBef>
                          <a:spcPts val="0"/>
                        </a:spcBef>
                        <a:spcAft>
                          <a:spcPts val="0"/>
                        </a:spcAft>
                        <a:buNone/>
                      </a:pPr>
                      <a:r>
                        <a:rPr lang="en-US" sz="1000"/>
                        <a:t>3. Click on "Add/Manage Beneficiary".</a:t>
                      </a:r>
                      <a:endParaRPr sz="1000"/>
                    </a:p>
                    <a:p>
                      <a:pPr indent="0" lvl="0" marL="0" rtl="0" algn="l">
                        <a:lnSpc>
                          <a:spcPct val="115000"/>
                        </a:lnSpc>
                        <a:spcBef>
                          <a:spcPts val="0"/>
                        </a:spcBef>
                        <a:spcAft>
                          <a:spcPts val="0"/>
                        </a:spcAft>
                        <a:buNone/>
                      </a:pPr>
                      <a:r>
                        <a:rPr lang="en-US" sz="1000"/>
                        <a:t>4. Enter Profile Password and click on 'submit'.</a:t>
                      </a:r>
                      <a:endParaRPr sz="1000"/>
                    </a:p>
                    <a:p>
                      <a:pPr indent="0" lvl="0" marL="0" rtl="0" algn="l">
                        <a:lnSpc>
                          <a:spcPct val="115000"/>
                        </a:lnSpc>
                        <a:spcBef>
                          <a:spcPts val="0"/>
                        </a:spcBef>
                        <a:spcAft>
                          <a:spcPts val="0"/>
                        </a:spcAft>
                        <a:buNone/>
                      </a:pPr>
                      <a:r>
                        <a:rPr lang="en-US" sz="1000"/>
                        <a:t>5. Click on "Other Bank Beneficiary" link.</a:t>
                      </a:r>
                      <a:endParaRPr sz="1000"/>
                    </a:p>
                    <a:p>
                      <a:pPr indent="0" lvl="0" marL="0" rtl="0" algn="l">
                        <a:lnSpc>
                          <a:spcPct val="115000"/>
                        </a:lnSpc>
                        <a:spcBef>
                          <a:spcPts val="0"/>
                        </a:spcBef>
                        <a:spcAft>
                          <a:spcPts val="0"/>
                        </a:spcAft>
                        <a:buNone/>
                      </a:pPr>
                      <a:r>
                        <a:rPr lang="en-US" sz="1000"/>
                        <a:t>6. Beneficary Dashboard will be displayed.</a:t>
                      </a:r>
                      <a:endParaRPr sz="1000"/>
                    </a:p>
                    <a:p>
                      <a:pPr indent="0" lvl="0" marL="0" rtl="0" algn="l">
                        <a:lnSpc>
                          <a:spcPct val="115000"/>
                        </a:lnSpc>
                        <a:spcBef>
                          <a:spcPts val="0"/>
                        </a:spcBef>
                        <a:spcAft>
                          <a:spcPts val="0"/>
                        </a:spcAft>
                        <a:buNone/>
                      </a:pPr>
                      <a:r>
                        <a:rPr lang="en-US" sz="1000"/>
                        <a:t>7. Enter Special characters in</a:t>
                      </a:r>
                      <a:endParaRPr sz="1000"/>
                    </a:p>
                    <a:p>
                      <a:pPr indent="0" lvl="0" marL="0" rtl="0" algn="l">
                        <a:lnSpc>
                          <a:spcPct val="115000"/>
                        </a:lnSpc>
                        <a:spcBef>
                          <a:spcPts val="0"/>
                        </a:spcBef>
                        <a:spcAft>
                          <a:spcPts val="0"/>
                        </a:spcAft>
                        <a:buNone/>
                      </a:pPr>
                      <a:r>
                        <a:rPr lang="en-US" sz="1000"/>
                        <a:t>beneficiary name, in the name textbox.</a:t>
                      </a:r>
                      <a:endParaRPr sz="1000"/>
                    </a:p>
                    <a:p>
                      <a:pPr indent="0" lvl="0" marL="0" rtl="0" algn="l">
                        <a:lnSpc>
                          <a:spcPct val="115000"/>
                        </a:lnSpc>
                        <a:spcBef>
                          <a:spcPts val="0"/>
                        </a:spcBef>
                        <a:spcAft>
                          <a:spcPts val="0"/>
                        </a:spcAft>
                        <a:buNone/>
                      </a:pPr>
                      <a:r>
                        <a:rPr lang="en-US" sz="1000"/>
                        <a:t>8. Enter account number in the account number textbox</a:t>
                      </a:r>
                      <a:endParaRPr sz="1000"/>
                    </a:p>
                    <a:p>
                      <a:pPr indent="0" lvl="0" marL="0" rtl="0" algn="l">
                        <a:lnSpc>
                          <a:spcPct val="115000"/>
                        </a:lnSpc>
                        <a:spcBef>
                          <a:spcPts val="0"/>
                        </a:spcBef>
                        <a:spcAft>
                          <a:spcPts val="0"/>
                        </a:spcAft>
                        <a:buNone/>
                      </a:pPr>
                      <a:r>
                        <a:rPr lang="en-US" sz="1000"/>
                        <a:t>9. Enter the same account number in "Confirm</a:t>
                      </a:r>
                      <a:endParaRPr sz="1000"/>
                    </a:p>
                    <a:p>
                      <a:pPr indent="0" lvl="0" marL="0" rtl="0" algn="l">
                        <a:lnSpc>
                          <a:spcPct val="115000"/>
                        </a:lnSpc>
                        <a:spcBef>
                          <a:spcPts val="0"/>
                        </a:spcBef>
                        <a:spcAft>
                          <a:spcPts val="0"/>
                        </a:spcAft>
                        <a:buNone/>
                      </a:pPr>
                      <a:r>
                        <a:rPr lang="en-US" sz="1000"/>
                        <a:t>account number" text box.</a:t>
                      </a:r>
                      <a:endParaRPr sz="1000"/>
                    </a:p>
                    <a:p>
                      <a:pPr indent="0" lvl="0" marL="0" rtl="0" algn="l">
                        <a:lnSpc>
                          <a:spcPct val="115000"/>
                        </a:lnSpc>
                        <a:spcBef>
                          <a:spcPts val="0"/>
                        </a:spcBef>
                        <a:spcAft>
                          <a:spcPts val="0"/>
                        </a:spcAft>
                        <a:buNone/>
                      </a:pPr>
                      <a:r>
                        <a:rPr lang="en-US" sz="1000"/>
                        <a:t>10. Enter Other Banks Transfer Limit (INR).</a:t>
                      </a:r>
                      <a:endParaRPr sz="1000"/>
                    </a:p>
                    <a:p>
                      <a:pPr indent="0" lvl="0" marL="0" rtl="0" algn="l">
                        <a:lnSpc>
                          <a:spcPct val="115000"/>
                        </a:lnSpc>
                        <a:spcBef>
                          <a:spcPts val="0"/>
                        </a:spcBef>
                        <a:spcAft>
                          <a:spcPts val="0"/>
                        </a:spcAft>
                        <a:buNone/>
                      </a:pPr>
                      <a:r>
                        <a:rPr lang="en-US" sz="1000"/>
                        <a:t>11. Select the IFSCode option.</a:t>
                      </a:r>
                      <a:endParaRPr sz="1000"/>
                    </a:p>
                    <a:p>
                      <a:pPr indent="0" lvl="0" marL="0" rtl="0" algn="l">
                        <a:lnSpc>
                          <a:spcPct val="115000"/>
                        </a:lnSpc>
                        <a:spcBef>
                          <a:spcPts val="0"/>
                        </a:spcBef>
                        <a:spcAft>
                          <a:spcPts val="0"/>
                        </a:spcAft>
                        <a:buNone/>
                      </a:pPr>
                      <a:r>
                        <a:rPr lang="en-US" sz="1000"/>
                        <a:t>12. Enter the IFSC code in the text box.</a:t>
                      </a:r>
                      <a:endParaRPr sz="1000"/>
                    </a:p>
                    <a:p>
                      <a:pPr indent="0" lvl="0" marL="0" rtl="0" algn="l">
                        <a:lnSpc>
                          <a:spcPct val="115000"/>
                        </a:lnSpc>
                        <a:spcBef>
                          <a:spcPts val="0"/>
                        </a:spcBef>
                        <a:spcAft>
                          <a:spcPts val="0"/>
                        </a:spcAft>
                        <a:buNone/>
                      </a:pPr>
                      <a:r>
                        <a:rPr lang="en-US" sz="1000"/>
                        <a:t>13. Click the check box next to</a:t>
                      </a:r>
                      <a:endParaRPr sz="1000"/>
                    </a:p>
                    <a:p>
                      <a:pPr indent="0" lvl="0" marL="0" rtl="0" algn="l">
                        <a:lnSpc>
                          <a:spcPct val="115000"/>
                        </a:lnSpc>
                        <a:spcBef>
                          <a:spcPts val="0"/>
                        </a:spcBef>
                        <a:spcAft>
                          <a:spcPts val="0"/>
                        </a:spcAft>
                        <a:buNone/>
                      </a:pPr>
                      <a:r>
                        <a:rPr lang="en-US" sz="1000"/>
                        <a:t>I accept the Terms and Conditions.</a:t>
                      </a:r>
                      <a:endParaRPr sz="1000"/>
                    </a:p>
                    <a:p>
                      <a:pPr indent="0" lvl="0" marL="0" rtl="0" algn="l">
                        <a:lnSpc>
                          <a:spcPct val="115000"/>
                        </a:lnSpc>
                        <a:spcBef>
                          <a:spcPts val="0"/>
                        </a:spcBef>
                        <a:spcAft>
                          <a:spcPts val="0"/>
                        </a:spcAft>
                        <a:buNone/>
                      </a:pPr>
                      <a:r>
                        <a:rPr lang="en-US" sz="1000"/>
                        <a:t>14. Click on Submit button.</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0:3"/>
                      </a:ext>
                    </a:extLst>
                  </a:tcPr>
                </a:tc>
                <a:tc>
                  <a:txBody>
                    <a:bodyPr/>
                    <a:lstStyle/>
                    <a:p>
                      <a:pPr indent="0" lvl="0" marL="0" rtl="0" algn="l">
                        <a:lnSpc>
                          <a:spcPct val="115000"/>
                        </a:lnSpc>
                        <a:spcBef>
                          <a:spcPts val="0"/>
                        </a:spcBef>
                        <a:spcAft>
                          <a:spcPts val="0"/>
                        </a:spcAft>
                        <a:buNone/>
                      </a:pPr>
                      <a:r>
                        <a:rPr lang="en-US" sz="1000"/>
                        <a:t>"Enter only alphanumeric</a:t>
                      </a:r>
                      <a:endParaRPr sz="1000"/>
                    </a:p>
                    <a:p>
                      <a:pPr indent="0" lvl="0" marL="0" rtl="0" algn="l">
                        <a:lnSpc>
                          <a:spcPct val="115000"/>
                        </a:lnSpc>
                        <a:spcBef>
                          <a:spcPts val="0"/>
                        </a:spcBef>
                        <a:spcAft>
                          <a:spcPts val="0"/>
                        </a:spcAft>
                        <a:buNone/>
                      </a:pPr>
                      <a:r>
                        <a:rPr lang="en-US" sz="1000"/>
                        <a:t>characters in beneficiary</a:t>
                      </a:r>
                      <a:endParaRPr sz="1000"/>
                    </a:p>
                    <a:p>
                      <a:pPr indent="0" lvl="0" marL="0" rtl="0" algn="l">
                        <a:lnSpc>
                          <a:spcPct val="115000"/>
                        </a:lnSpc>
                        <a:spcBef>
                          <a:spcPts val="0"/>
                        </a:spcBef>
                        <a:spcAft>
                          <a:spcPts val="0"/>
                        </a:spcAft>
                        <a:buNone/>
                      </a:pPr>
                      <a:r>
                        <a:rPr lang="en-US" sz="1000"/>
                        <a:t>name" error message</a:t>
                      </a:r>
                      <a:endParaRPr sz="1000"/>
                    </a:p>
                    <a:p>
                      <a:pPr indent="0" lvl="0" marL="0" rtl="0" algn="l">
                        <a:lnSpc>
                          <a:spcPct val="115000"/>
                        </a:lnSpc>
                        <a:spcBef>
                          <a:spcPts val="0"/>
                        </a:spcBef>
                        <a:spcAft>
                          <a:spcPts val="0"/>
                        </a:spcAft>
                        <a:buNone/>
                      </a:pPr>
                      <a:r>
                        <a:rPr lang="en-US" sz="1000"/>
                        <a:t>should be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0:4"/>
                      </a:ext>
                    </a:extLst>
                  </a:tcPr>
                </a:tc>
                <a:tc>
                  <a:txBody>
                    <a:bodyPr/>
                    <a:lstStyle/>
                    <a:p>
                      <a:pPr indent="0" lvl="0" marL="0" rtl="0" algn="l">
                        <a:lnSpc>
                          <a:spcPct val="115000"/>
                        </a:lnSpc>
                        <a:spcBef>
                          <a:spcPts val="0"/>
                        </a:spcBef>
                        <a:spcAft>
                          <a:spcPts val="0"/>
                        </a:spcAft>
                        <a:buNone/>
                      </a:pPr>
                      <a:r>
                        <a:rPr lang="en-US" sz="1000"/>
                        <a:t>"Enter only alphanumeric</a:t>
                      </a:r>
                      <a:endParaRPr sz="1000"/>
                    </a:p>
                    <a:p>
                      <a:pPr indent="0" lvl="0" marL="0" rtl="0" algn="l">
                        <a:lnSpc>
                          <a:spcPct val="115000"/>
                        </a:lnSpc>
                        <a:spcBef>
                          <a:spcPts val="0"/>
                        </a:spcBef>
                        <a:spcAft>
                          <a:spcPts val="0"/>
                        </a:spcAft>
                        <a:buNone/>
                      </a:pPr>
                      <a:r>
                        <a:rPr lang="en-US" sz="1000"/>
                        <a:t>characters in beneficiary</a:t>
                      </a:r>
                      <a:endParaRPr sz="1000"/>
                    </a:p>
                    <a:p>
                      <a:pPr indent="0" lvl="0" marL="0" rtl="0" algn="l">
                        <a:lnSpc>
                          <a:spcPct val="115000"/>
                        </a:lnSpc>
                        <a:spcBef>
                          <a:spcPts val="0"/>
                        </a:spcBef>
                        <a:spcAft>
                          <a:spcPts val="0"/>
                        </a:spcAft>
                        <a:buNone/>
                      </a:pPr>
                      <a:r>
                        <a:rPr lang="en-US" sz="1000"/>
                        <a:t>name" error message</a:t>
                      </a:r>
                      <a:endParaRPr sz="1000"/>
                    </a:p>
                    <a:p>
                      <a:pPr indent="0" lvl="0" marL="0" rtl="0" algn="l">
                        <a:lnSpc>
                          <a:spcPct val="115000"/>
                        </a:lnSpc>
                        <a:spcBef>
                          <a:spcPts val="0"/>
                        </a:spcBef>
                        <a:spcAft>
                          <a:spcPts val="0"/>
                        </a:spcAft>
                        <a:buNone/>
                      </a:pPr>
                      <a:r>
                        <a:rPr lang="en-US" sz="1000"/>
                        <a:t>is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0:5"/>
                      </a:ext>
                    </a:extLst>
                  </a:tcPr>
                </a:tc>
                <a:tc>
                  <a:txBody>
                    <a:bodyPr/>
                    <a:lstStyle/>
                    <a:p>
                      <a:pPr indent="0" lvl="0" marL="0" rtl="0" algn="l">
                        <a:lnSpc>
                          <a:spcPct val="115000"/>
                        </a:lnSpc>
                        <a:spcBef>
                          <a:spcPts val="0"/>
                        </a:spcBef>
                        <a:spcAft>
                          <a:spcPts val="0"/>
                        </a:spcAft>
                        <a:buNone/>
                      </a:pPr>
                      <a:r>
                        <a:rPr lang="en-US" sz="1000"/>
                        <a:t>Pass</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0:6"/>
                      </a:ext>
                    </a:extLst>
                  </a:tcPr>
                </a:tc>
              </a:tr>
              <a:tr h="2524125">
                <a:tc>
                  <a:txBody>
                    <a:bodyPr/>
                    <a:lstStyle/>
                    <a:p>
                      <a:pPr indent="0" lvl="0" marL="0" rtl="0" algn="l">
                        <a:lnSpc>
                          <a:spcPct val="115000"/>
                        </a:lnSpc>
                        <a:spcBef>
                          <a:spcPts val="0"/>
                        </a:spcBef>
                        <a:spcAft>
                          <a:spcPts val="0"/>
                        </a:spcAft>
                        <a:buNone/>
                      </a:pPr>
                      <a:r>
                        <a:rPr lang="en-US" sz="1000"/>
                        <a:t>TC-M2-003</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1:0"/>
                      </a:ext>
                    </a:extLst>
                  </a:tcPr>
                </a:tc>
                <a:tc>
                  <a:txBody>
                    <a:bodyPr/>
                    <a:lstStyle/>
                    <a:p>
                      <a:pPr indent="0" lvl="0" marL="0" rtl="0" algn="l">
                        <a:lnSpc>
                          <a:spcPct val="115000"/>
                        </a:lnSpc>
                        <a:spcBef>
                          <a:spcPts val="0"/>
                        </a:spcBef>
                        <a:spcAft>
                          <a:spcPts val="0"/>
                        </a:spcAft>
                        <a:buNone/>
                      </a:pPr>
                      <a:r>
                        <a:rPr lang="en-US" sz="1000"/>
                        <a:t>Add a new beneficiary</a:t>
                      </a:r>
                      <a:endParaRPr sz="1000"/>
                    </a:p>
                    <a:p>
                      <a:pPr indent="0" lvl="0" marL="0" rtl="0" algn="l">
                        <a:lnSpc>
                          <a:spcPct val="115000"/>
                        </a:lnSpc>
                        <a:spcBef>
                          <a:spcPts val="0"/>
                        </a:spcBef>
                        <a:spcAft>
                          <a:spcPts val="0"/>
                        </a:spcAft>
                        <a:buNone/>
                      </a:pPr>
                      <a:r>
                        <a:rPr lang="en-US" sz="1000"/>
                        <a:t>with invalid IFSC</a:t>
                      </a:r>
                      <a:endParaRPr sz="1000"/>
                    </a:p>
                    <a:p>
                      <a:pPr indent="0" lvl="0" marL="0" rtl="0" algn="l">
                        <a:lnSpc>
                          <a:spcPct val="115000"/>
                        </a:lnSpc>
                        <a:spcBef>
                          <a:spcPts val="0"/>
                        </a:spcBef>
                        <a:spcAft>
                          <a:spcPts val="0"/>
                        </a:spcAft>
                        <a:buNone/>
                      </a:pPr>
                      <a:r>
                        <a:rPr lang="en-US" sz="1000"/>
                        <a:t>code. (IFSC code</a:t>
                      </a:r>
                      <a:endParaRPr sz="1000"/>
                    </a:p>
                    <a:p>
                      <a:pPr indent="0" lvl="0" marL="0" rtl="0" algn="l">
                        <a:lnSpc>
                          <a:spcPct val="115000"/>
                        </a:lnSpc>
                        <a:spcBef>
                          <a:spcPts val="0"/>
                        </a:spcBef>
                        <a:spcAft>
                          <a:spcPts val="0"/>
                        </a:spcAft>
                        <a:buNone/>
                      </a:pPr>
                      <a:r>
                        <a:rPr lang="en-US" sz="1000"/>
                        <a:t>with special</a:t>
                      </a:r>
                      <a:endParaRPr sz="1000"/>
                    </a:p>
                    <a:p>
                      <a:pPr indent="0" lvl="0" marL="0" rtl="0" algn="l">
                        <a:lnSpc>
                          <a:spcPct val="115000"/>
                        </a:lnSpc>
                        <a:spcBef>
                          <a:spcPts val="0"/>
                        </a:spcBef>
                        <a:spcAft>
                          <a:spcPts val="0"/>
                        </a:spcAft>
                        <a:buNone/>
                      </a:pPr>
                      <a:r>
                        <a:rPr lang="en-US" sz="1000"/>
                        <a:t>characters)</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1:1"/>
                      </a:ext>
                    </a:extLst>
                  </a:tcPr>
                </a:tc>
                <a:tc>
                  <a:txBody>
                    <a:bodyPr/>
                    <a:lstStyle/>
                    <a:p>
                      <a:pPr indent="0" lvl="0" marL="0" rtl="0" algn="l">
                        <a:lnSpc>
                          <a:spcPct val="115000"/>
                        </a:lnSpc>
                        <a:spcBef>
                          <a:spcPts val="0"/>
                        </a:spcBef>
                        <a:spcAft>
                          <a:spcPts val="0"/>
                        </a:spcAft>
                        <a:buNone/>
                      </a:pPr>
                      <a:r>
                        <a:rPr lang="en-US" sz="1000"/>
                        <a:t>1. URL should be opened.</a:t>
                      </a:r>
                      <a:endParaRPr sz="1000"/>
                    </a:p>
                    <a:p>
                      <a:pPr indent="0" lvl="0" marL="0" rtl="0" algn="l">
                        <a:lnSpc>
                          <a:spcPct val="115000"/>
                        </a:lnSpc>
                        <a:spcBef>
                          <a:spcPts val="0"/>
                        </a:spcBef>
                        <a:spcAft>
                          <a:spcPts val="0"/>
                        </a:spcAft>
                        <a:buNone/>
                      </a:pPr>
                      <a:r>
                        <a:rPr lang="en-US" sz="1000"/>
                        <a:t>2. User should have a valid</a:t>
                      </a:r>
                      <a:endParaRPr sz="1000"/>
                    </a:p>
                    <a:p>
                      <a:pPr indent="0" lvl="0" marL="0" rtl="0" algn="l">
                        <a:lnSpc>
                          <a:spcPct val="115000"/>
                        </a:lnSpc>
                        <a:spcBef>
                          <a:spcPts val="0"/>
                        </a:spcBef>
                        <a:spcAft>
                          <a:spcPts val="0"/>
                        </a:spcAft>
                        <a:buNone/>
                      </a:pPr>
                      <a:r>
                        <a:rPr lang="en-US" sz="1000"/>
                        <a:t>SBI account.</a:t>
                      </a:r>
                      <a:endParaRPr sz="1000"/>
                    </a:p>
                    <a:p>
                      <a:pPr indent="0" lvl="0" marL="0" rtl="0" algn="l">
                        <a:lnSpc>
                          <a:spcPct val="115000"/>
                        </a:lnSpc>
                        <a:spcBef>
                          <a:spcPts val="0"/>
                        </a:spcBef>
                        <a:spcAft>
                          <a:spcPts val="0"/>
                        </a:spcAft>
                        <a:buNone/>
                      </a:pPr>
                      <a:r>
                        <a:rPr lang="en-US" sz="1000"/>
                        <a:t>3. User should have a valid</a:t>
                      </a:r>
                      <a:endParaRPr sz="1000"/>
                    </a:p>
                    <a:p>
                      <a:pPr indent="0" lvl="0" marL="0" rtl="0" algn="l">
                        <a:lnSpc>
                          <a:spcPct val="115000"/>
                        </a:lnSpc>
                        <a:spcBef>
                          <a:spcPts val="0"/>
                        </a:spcBef>
                        <a:spcAft>
                          <a:spcPts val="0"/>
                        </a:spcAft>
                        <a:buNone/>
                      </a:pPr>
                      <a:r>
                        <a:rPr lang="en-US" sz="1000"/>
                        <a:t>userid and password to login</a:t>
                      </a:r>
                      <a:endParaRPr sz="1000"/>
                    </a:p>
                    <a:p>
                      <a:pPr indent="0" lvl="0" marL="0" rtl="0" algn="l">
                        <a:lnSpc>
                          <a:spcPct val="115000"/>
                        </a:lnSpc>
                        <a:spcBef>
                          <a:spcPts val="0"/>
                        </a:spcBef>
                        <a:spcAft>
                          <a:spcPts val="0"/>
                        </a:spcAft>
                        <a:buNone/>
                      </a:pPr>
                      <a:r>
                        <a:rPr lang="en-US" sz="1000"/>
                        <a:t>into online banking.</a:t>
                      </a:r>
                      <a:endParaRPr sz="1000"/>
                    </a:p>
                    <a:p>
                      <a:pPr indent="0" lvl="0" marL="0" rtl="0" algn="l">
                        <a:lnSpc>
                          <a:spcPct val="115000"/>
                        </a:lnSpc>
                        <a:spcBef>
                          <a:spcPts val="0"/>
                        </a:spcBef>
                        <a:spcAft>
                          <a:spcPts val="0"/>
                        </a:spcAft>
                        <a:buNone/>
                      </a:pPr>
                      <a:r>
                        <a:rPr lang="en-US" sz="1000"/>
                        <a:t>4. User Login successfully.</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1:2"/>
                      </a:ext>
                    </a:extLst>
                  </a:tcPr>
                </a:tc>
                <a:tc>
                  <a:txBody>
                    <a:bodyPr/>
                    <a:lstStyle/>
                    <a:p>
                      <a:pPr indent="0" lvl="0" marL="0" rtl="0" algn="l">
                        <a:lnSpc>
                          <a:spcPct val="115000"/>
                        </a:lnSpc>
                        <a:spcBef>
                          <a:spcPts val="0"/>
                        </a:spcBef>
                        <a:spcAft>
                          <a:spcPts val="0"/>
                        </a:spcAft>
                        <a:buNone/>
                      </a:pPr>
                      <a:r>
                        <a:rPr lang="en-US" sz="1000"/>
                        <a:t>1. The main dashboard is displayed.</a:t>
                      </a:r>
                      <a:endParaRPr sz="1000"/>
                    </a:p>
                    <a:p>
                      <a:pPr indent="0" lvl="0" marL="0" rtl="0" algn="l">
                        <a:lnSpc>
                          <a:spcPct val="115000"/>
                        </a:lnSpc>
                        <a:spcBef>
                          <a:spcPts val="0"/>
                        </a:spcBef>
                        <a:spcAft>
                          <a:spcPts val="0"/>
                        </a:spcAft>
                        <a:buNone/>
                      </a:pPr>
                      <a:r>
                        <a:rPr lang="en-US" sz="1000"/>
                        <a:t>2. Move mouse to " Payment/transfers".</a:t>
                      </a:r>
                      <a:endParaRPr sz="1000"/>
                    </a:p>
                    <a:p>
                      <a:pPr indent="0" lvl="0" marL="0" rtl="0" algn="l">
                        <a:lnSpc>
                          <a:spcPct val="115000"/>
                        </a:lnSpc>
                        <a:spcBef>
                          <a:spcPts val="0"/>
                        </a:spcBef>
                        <a:spcAft>
                          <a:spcPts val="0"/>
                        </a:spcAft>
                        <a:buNone/>
                      </a:pPr>
                      <a:r>
                        <a:rPr lang="en-US" sz="1000"/>
                        <a:t>3. Click on "Add/Manage Beneficiary".</a:t>
                      </a:r>
                      <a:endParaRPr sz="1000"/>
                    </a:p>
                    <a:p>
                      <a:pPr indent="0" lvl="0" marL="0" rtl="0" algn="l">
                        <a:lnSpc>
                          <a:spcPct val="115000"/>
                        </a:lnSpc>
                        <a:spcBef>
                          <a:spcPts val="0"/>
                        </a:spcBef>
                        <a:spcAft>
                          <a:spcPts val="0"/>
                        </a:spcAft>
                        <a:buNone/>
                      </a:pPr>
                      <a:r>
                        <a:rPr lang="en-US" sz="1000"/>
                        <a:t>4. Enter Profile Password and click on 'submit'.</a:t>
                      </a:r>
                      <a:endParaRPr sz="1000"/>
                    </a:p>
                    <a:p>
                      <a:pPr indent="0" lvl="0" marL="0" rtl="0" algn="l">
                        <a:lnSpc>
                          <a:spcPct val="115000"/>
                        </a:lnSpc>
                        <a:spcBef>
                          <a:spcPts val="0"/>
                        </a:spcBef>
                        <a:spcAft>
                          <a:spcPts val="0"/>
                        </a:spcAft>
                        <a:buNone/>
                      </a:pPr>
                      <a:r>
                        <a:rPr lang="en-US" sz="1000"/>
                        <a:t>5. Click on "Other Bank Beneficiary" link.</a:t>
                      </a:r>
                      <a:endParaRPr sz="1000"/>
                    </a:p>
                    <a:p>
                      <a:pPr indent="0" lvl="0" marL="0" rtl="0" algn="l">
                        <a:lnSpc>
                          <a:spcPct val="115000"/>
                        </a:lnSpc>
                        <a:spcBef>
                          <a:spcPts val="0"/>
                        </a:spcBef>
                        <a:spcAft>
                          <a:spcPts val="0"/>
                        </a:spcAft>
                        <a:buNone/>
                      </a:pPr>
                      <a:r>
                        <a:rPr lang="en-US" sz="1000"/>
                        <a:t>6. Beneficary Dashboard will be displayed.</a:t>
                      </a:r>
                      <a:endParaRPr sz="1000"/>
                    </a:p>
                    <a:p>
                      <a:pPr indent="0" lvl="0" marL="0" rtl="0" algn="l">
                        <a:lnSpc>
                          <a:spcPct val="115000"/>
                        </a:lnSpc>
                        <a:spcBef>
                          <a:spcPts val="0"/>
                        </a:spcBef>
                        <a:spcAft>
                          <a:spcPts val="0"/>
                        </a:spcAft>
                        <a:buNone/>
                      </a:pPr>
                      <a:r>
                        <a:rPr lang="en-US" sz="1000"/>
                        <a:t>7. Enter beneficiary name, in the name textbox.</a:t>
                      </a:r>
                      <a:endParaRPr sz="1000"/>
                    </a:p>
                    <a:p>
                      <a:pPr indent="0" lvl="0" marL="0" rtl="0" algn="l">
                        <a:lnSpc>
                          <a:spcPct val="115000"/>
                        </a:lnSpc>
                        <a:spcBef>
                          <a:spcPts val="0"/>
                        </a:spcBef>
                        <a:spcAft>
                          <a:spcPts val="0"/>
                        </a:spcAft>
                        <a:buNone/>
                      </a:pPr>
                      <a:r>
                        <a:rPr lang="en-US" sz="1000"/>
                        <a:t>8. Enter account number in the account number textbox</a:t>
                      </a:r>
                      <a:endParaRPr sz="1000"/>
                    </a:p>
                    <a:p>
                      <a:pPr indent="0" lvl="0" marL="0" rtl="0" algn="l">
                        <a:lnSpc>
                          <a:spcPct val="115000"/>
                        </a:lnSpc>
                        <a:spcBef>
                          <a:spcPts val="0"/>
                        </a:spcBef>
                        <a:spcAft>
                          <a:spcPts val="0"/>
                        </a:spcAft>
                        <a:buNone/>
                      </a:pPr>
                      <a:r>
                        <a:rPr lang="en-US" sz="1000"/>
                        <a:t>9. Enter the same account number in "Confirm</a:t>
                      </a:r>
                      <a:endParaRPr sz="1000"/>
                    </a:p>
                    <a:p>
                      <a:pPr indent="0" lvl="0" marL="0" rtl="0" algn="l">
                        <a:lnSpc>
                          <a:spcPct val="115000"/>
                        </a:lnSpc>
                        <a:spcBef>
                          <a:spcPts val="0"/>
                        </a:spcBef>
                        <a:spcAft>
                          <a:spcPts val="0"/>
                        </a:spcAft>
                        <a:buNone/>
                      </a:pPr>
                      <a:r>
                        <a:rPr lang="en-US" sz="1000"/>
                        <a:t>account number" text box.</a:t>
                      </a:r>
                      <a:endParaRPr sz="1000"/>
                    </a:p>
                    <a:p>
                      <a:pPr indent="0" lvl="0" marL="0" rtl="0" algn="l">
                        <a:lnSpc>
                          <a:spcPct val="115000"/>
                        </a:lnSpc>
                        <a:spcBef>
                          <a:spcPts val="0"/>
                        </a:spcBef>
                        <a:spcAft>
                          <a:spcPts val="0"/>
                        </a:spcAft>
                        <a:buNone/>
                      </a:pPr>
                      <a:r>
                        <a:rPr lang="en-US" sz="1000"/>
                        <a:t>10. Enter Other Banks Transfer Limit (INR).</a:t>
                      </a:r>
                      <a:endParaRPr sz="1000"/>
                    </a:p>
                    <a:p>
                      <a:pPr indent="0" lvl="0" marL="0" rtl="0" algn="l">
                        <a:lnSpc>
                          <a:spcPct val="115000"/>
                        </a:lnSpc>
                        <a:spcBef>
                          <a:spcPts val="0"/>
                        </a:spcBef>
                        <a:spcAft>
                          <a:spcPts val="0"/>
                        </a:spcAft>
                        <a:buNone/>
                      </a:pPr>
                      <a:r>
                        <a:rPr lang="en-US" sz="1000"/>
                        <a:t>11. Select the IFSCode option.</a:t>
                      </a:r>
                      <a:endParaRPr sz="1000"/>
                    </a:p>
                    <a:p>
                      <a:pPr indent="0" lvl="0" marL="0" rtl="0" algn="l">
                        <a:lnSpc>
                          <a:spcPct val="115000"/>
                        </a:lnSpc>
                        <a:spcBef>
                          <a:spcPts val="0"/>
                        </a:spcBef>
                        <a:spcAft>
                          <a:spcPts val="0"/>
                        </a:spcAft>
                        <a:buNone/>
                      </a:pPr>
                      <a:r>
                        <a:rPr lang="en-US" sz="1000"/>
                        <a:t>12. Enter an invalid IFSC code in the text box.</a:t>
                      </a:r>
                      <a:endParaRPr sz="1000"/>
                    </a:p>
                    <a:p>
                      <a:pPr indent="0" lvl="0" marL="0" rtl="0" algn="l">
                        <a:lnSpc>
                          <a:spcPct val="115000"/>
                        </a:lnSpc>
                        <a:spcBef>
                          <a:spcPts val="0"/>
                        </a:spcBef>
                        <a:spcAft>
                          <a:spcPts val="0"/>
                        </a:spcAft>
                        <a:buNone/>
                      </a:pPr>
                      <a:r>
                        <a:rPr lang="en-US" sz="1000"/>
                        <a:t>13. Click the check box next to</a:t>
                      </a:r>
                      <a:endParaRPr sz="1000"/>
                    </a:p>
                    <a:p>
                      <a:pPr indent="0" lvl="0" marL="0" rtl="0" algn="l">
                        <a:lnSpc>
                          <a:spcPct val="115000"/>
                        </a:lnSpc>
                        <a:spcBef>
                          <a:spcPts val="0"/>
                        </a:spcBef>
                        <a:spcAft>
                          <a:spcPts val="0"/>
                        </a:spcAft>
                        <a:buNone/>
                      </a:pPr>
                      <a:r>
                        <a:rPr lang="en-US" sz="1000"/>
                        <a:t>I accept the Terms and Conditions.</a:t>
                      </a:r>
                      <a:endParaRPr sz="1000"/>
                    </a:p>
                    <a:p>
                      <a:pPr indent="0" lvl="0" marL="0" rtl="0" algn="l">
                        <a:lnSpc>
                          <a:spcPct val="115000"/>
                        </a:lnSpc>
                        <a:spcBef>
                          <a:spcPts val="0"/>
                        </a:spcBef>
                        <a:spcAft>
                          <a:spcPts val="0"/>
                        </a:spcAft>
                        <a:buNone/>
                      </a:pPr>
                      <a:r>
                        <a:rPr lang="en-US" sz="1000"/>
                        <a:t>14. Click on Submit button.</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1:3"/>
                      </a:ext>
                    </a:extLst>
                  </a:tcPr>
                </a:tc>
                <a:tc>
                  <a:txBody>
                    <a:bodyPr/>
                    <a:lstStyle/>
                    <a:p>
                      <a:pPr indent="0" lvl="0" marL="0" rtl="0" algn="l">
                        <a:lnSpc>
                          <a:spcPct val="115000"/>
                        </a:lnSpc>
                        <a:spcBef>
                          <a:spcPts val="0"/>
                        </a:spcBef>
                        <a:spcAft>
                          <a:spcPts val="0"/>
                        </a:spcAft>
                        <a:buNone/>
                      </a:pPr>
                      <a:r>
                        <a:rPr lang="en-US" sz="1000"/>
                        <a:t>Enter a valid "IFSC code"</a:t>
                      </a:r>
                      <a:endParaRPr sz="1000"/>
                    </a:p>
                    <a:p>
                      <a:pPr indent="0" lvl="0" marL="0" rtl="0" algn="l">
                        <a:lnSpc>
                          <a:spcPct val="115000"/>
                        </a:lnSpc>
                        <a:spcBef>
                          <a:spcPts val="0"/>
                        </a:spcBef>
                        <a:spcAft>
                          <a:spcPts val="0"/>
                        </a:spcAft>
                        <a:buNone/>
                      </a:pPr>
                      <a:r>
                        <a:rPr lang="en-US" sz="1000"/>
                        <a:t>error message should</a:t>
                      </a:r>
                      <a:endParaRPr sz="1000"/>
                    </a:p>
                    <a:p>
                      <a:pPr indent="0" lvl="0" marL="0" rtl="0" algn="l">
                        <a:lnSpc>
                          <a:spcPct val="115000"/>
                        </a:lnSpc>
                        <a:spcBef>
                          <a:spcPts val="0"/>
                        </a:spcBef>
                        <a:spcAft>
                          <a:spcPts val="0"/>
                        </a:spcAft>
                        <a:buNone/>
                      </a:pPr>
                      <a:r>
                        <a:rPr lang="en-US" sz="1000"/>
                        <a:t>be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1:4"/>
                      </a:ext>
                    </a:extLst>
                  </a:tcPr>
                </a:tc>
                <a:tc>
                  <a:txBody>
                    <a:bodyPr/>
                    <a:lstStyle/>
                    <a:p>
                      <a:pPr indent="0" lvl="0" marL="0" rtl="0" algn="l">
                        <a:lnSpc>
                          <a:spcPct val="115000"/>
                        </a:lnSpc>
                        <a:spcBef>
                          <a:spcPts val="0"/>
                        </a:spcBef>
                        <a:spcAft>
                          <a:spcPts val="0"/>
                        </a:spcAft>
                        <a:buNone/>
                      </a:pPr>
                      <a:r>
                        <a:rPr lang="en-US" sz="1000"/>
                        <a:t>Enter a valid "IFSC code"</a:t>
                      </a:r>
                      <a:endParaRPr sz="1000"/>
                    </a:p>
                    <a:p>
                      <a:pPr indent="0" lvl="0" marL="0" rtl="0" algn="l">
                        <a:lnSpc>
                          <a:spcPct val="115000"/>
                        </a:lnSpc>
                        <a:spcBef>
                          <a:spcPts val="0"/>
                        </a:spcBef>
                        <a:spcAft>
                          <a:spcPts val="0"/>
                        </a:spcAft>
                        <a:buNone/>
                      </a:pPr>
                      <a:r>
                        <a:rPr lang="en-US" sz="1000"/>
                        <a:t>error message is</a:t>
                      </a:r>
                      <a:endParaRPr sz="1000"/>
                    </a:p>
                    <a:p>
                      <a:pPr indent="0" lvl="0" marL="0" rtl="0" algn="l">
                        <a:lnSpc>
                          <a:spcPct val="115000"/>
                        </a:lnSpc>
                        <a:spcBef>
                          <a:spcPts val="0"/>
                        </a:spcBef>
                        <a:spcAft>
                          <a:spcPts val="0"/>
                        </a:spcAft>
                        <a:buNone/>
                      </a:pPr>
                      <a:r>
                        <a:rPr lang="en-US" sz="1000"/>
                        <a:t>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1:5"/>
                      </a:ext>
                    </a:extLst>
                  </a:tcPr>
                </a:tc>
                <a:tc>
                  <a:txBody>
                    <a:bodyPr/>
                    <a:lstStyle/>
                    <a:p>
                      <a:pPr indent="0" lvl="0" marL="0" rtl="0" algn="l">
                        <a:lnSpc>
                          <a:spcPct val="115000"/>
                        </a:lnSpc>
                        <a:spcBef>
                          <a:spcPts val="0"/>
                        </a:spcBef>
                        <a:spcAft>
                          <a:spcPts val="0"/>
                        </a:spcAft>
                        <a:buNone/>
                      </a:pPr>
                      <a:r>
                        <a:rPr lang="en-US" sz="1000"/>
                        <a:t>Pass</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1:6"/>
                      </a:ext>
                    </a:extLst>
                  </a:tcPr>
                </a:tc>
              </a:tr>
              <a:tr h="2524125">
                <a:tc>
                  <a:txBody>
                    <a:bodyPr/>
                    <a:lstStyle/>
                    <a:p>
                      <a:pPr indent="0" lvl="0" marL="0" rtl="0" algn="l">
                        <a:lnSpc>
                          <a:spcPct val="115000"/>
                        </a:lnSpc>
                        <a:spcBef>
                          <a:spcPts val="0"/>
                        </a:spcBef>
                        <a:spcAft>
                          <a:spcPts val="0"/>
                        </a:spcAft>
                        <a:buNone/>
                      </a:pPr>
                      <a:r>
                        <a:rPr lang="en-US" sz="1000"/>
                        <a:t>TC-M2-004</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2:0"/>
                      </a:ext>
                    </a:extLst>
                  </a:tcPr>
                </a:tc>
                <a:tc>
                  <a:txBody>
                    <a:bodyPr/>
                    <a:lstStyle/>
                    <a:p>
                      <a:pPr indent="0" lvl="0" marL="0" rtl="0" algn="l">
                        <a:lnSpc>
                          <a:spcPct val="115000"/>
                        </a:lnSpc>
                        <a:spcBef>
                          <a:spcPts val="0"/>
                        </a:spcBef>
                        <a:spcAft>
                          <a:spcPts val="0"/>
                        </a:spcAft>
                        <a:buNone/>
                      </a:pPr>
                      <a:r>
                        <a:rPr lang="en-US" sz="1000"/>
                        <a:t>Add a duplicate</a:t>
                      </a:r>
                      <a:endParaRPr sz="1000"/>
                    </a:p>
                    <a:p>
                      <a:pPr indent="0" lvl="0" marL="0" rtl="0" algn="l">
                        <a:lnSpc>
                          <a:spcPct val="115000"/>
                        </a:lnSpc>
                        <a:spcBef>
                          <a:spcPts val="0"/>
                        </a:spcBef>
                        <a:spcAft>
                          <a:spcPts val="0"/>
                        </a:spcAft>
                        <a:buNone/>
                      </a:pPr>
                      <a:r>
                        <a:rPr lang="en-US" sz="1000"/>
                        <a:t>beneficiary details</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2:1"/>
                      </a:ext>
                    </a:extLst>
                  </a:tcPr>
                </a:tc>
                <a:tc>
                  <a:txBody>
                    <a:bodyPr/>
                    <a:lstStyle/>
                    <a:p>
                      <a:pPr indent="0" lvl="0" marL="0" rtl="0" algn="l">
                        <a:lnSpc>
                          <a:spcPct val="115000"/>
                        </a:lnSpc>
                        <a:spcBef>
                          <a:spcPts val="0"/>
                        </a:spcBef>
                        <a:spcAft>
                          <a:spcPts val="0"/>
                        </a:spcAft>
                        <a:buNone/>
                      </a:pPr>
                      <a:r>
                        <a:rPr lang="en-US" sz="1000"/>
                        <a:t>1. URL should be opened.</a:t>
                      </a:r>
                      <a:endParaRPr sz="1000"/>
                    </a:p>
                    <a:p>
                      <a:pPr indent="0" lvl="0" marL="0" rtl="0" algn="l">
                        <a:lnSpc>
                          <a:spcPct val="115000"/>
                        </a:lnSpc>
                        <a:spcBef>
                          <a:spcPts val="0"/>
                        </a:spcBef>
                        <a:spcAft>
                          <a:spcPts val="0"/>
                        </a:spcAft>
                        <a:buNone/>
                      </a:pPr>
                      <a:r>
                        <a:rPr lang="en-US" sz="1000"/>
                        <a:t>2. User should have a valid</a:t>
                      </a:r>
                      <a:endParaRPr sz="1000"/>
                    </a:p>
                    <a:p>
                      <a:pPr indent="0" lvl="0" marL="0" rtl="0" algn="l">
                        <a:lnSpc>
                          <a:spcPct val="115000"/>
                        </a:lnSpc>
                        <a:spcBef>
                          <a:spcPts val="0"/>
                        </a:spcBef>
                        <a:spcAft>
                          <a:spcPts val="0"/>
                        </a:spcAft>
                        <a:buNone/>
                      </a:pPr>
                      <a:r>
                        <a:rPr lang="en-US" sz="1000"/>
                        <a:t>SBI account.</a:t>
                      </a:r>
                      <a:endParaRPr sz="1000"/>
                    </a:p>
                    <a:p>
                      <a:pPr indent="0" lvl="0" marL="0" rtl="0" algn="l">
                        <a:lnSpc>
                          <a:spcPct val="115000"/>
                        </a:lnSpc>
                        <a:spcBef>
                          <a:spcPts val="0"/>
                        </a:spcBef>
                        <a:spcAft>
                          <a:spcPts val="0"/>
                        </a:spcAft>
                        <a:buNone/>
                      </a:pPr>
                      <a:r>
                        <a:rPr lang="en-US" sz="1000"/>
                        <a:t>3. User should have a valid</a:t>
                      </a:r>
                      <a:endParaRPr sz="1000"/>
                    </a:p>
                    <a:p>
                      <a:pPr indent="0" lvl="0" marL="0" rtl="0" algn="l">
                        <a:lnSpc>
                          <a:spcPct val="115000"/>
                        </a:lnSpc>
                        <a:spcBef>
                          <a:spcPts val="0"/>
                        </a:spcBef>
                        <a:spcAft>
                          <a:spcPts val="0"/>
                        </a:spcAft>
                        <a:buNone/>
                      </a:pPr>
                      <a:r>
                        <a:rPr lang="en-US" sz="1000"/>
                        <a:t>userid and password to login</a:t>
                      </a:r>
                      <a:endParaRPr sz="1000"/>
                    </a:p>
                    <a:p>
                      <a:pPr indent="0" lvl="0" marL="0" rtl="0" algn="l">
                        <a:lnSpc>
                          <a:spcPct val="115000"/>
                        </a:lnSpc>
                        <a:spcBef>
                          <a:spcPts val="0"/>
                        </a:spcBef>
                        <a:spcAft>
                          <a:spcPts val="0"/>
                        </a:spcAft>
                        <a:buNone/>
                      </a:pPr>
                      <a:r>
                        <a:rPr lang="en-US" sz="1000"/>
                        <a:t>into online banking.</a:t>
                      </a:r>
                      <a:endParaRPr sz="1000"/>
                    </a:p>
                    <a:p>
                      <a:pPr indent="0" lvl="0" marL="0" rtl="0" algn="l">
                        <a:lnSpc>
                          <a:spcPct val="115000"/>
                        </a:lnSpc>
                        <a:spcBef>
                          <a:spcPts val="0"/>
                        </a:spcBef>
                        <a:spcAft>
                          <a:spcPts val="0"/>
                        </a:spcAft>
                        <a:buNone/>
                      </a:pPr>
                      <a:r>
                        <a:rPr lang="en-US" sz="1000"/>
                        <a:t>4. User Login successfully.</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2:2"/>
                      </a:ext>
                    </a:extLst>
                  </a:tcPr>
                </a:tc>
                <a:tc>
                  <a:txBody>
                    <a:bodyPr/>
                    <a:lstStyle/>
                    <a:p>
                      <a:pPr indent="0" lvl="0" marL="0" rtl="0" algn="l">
                        <a:lnSpc>
                          <a:spcPct val="115000"/>
                        </a:lnSpc>
                        <a:spcBef>
                          <a:spcPts val="0"/>
                        </a:spcBef>
                        <a:spcAft>
                          <a:spcPts val="0"/>
                        </a:spcAft>
                        <a:buNone/>
                      </a:pPr>
                      <a:r>
                        <a:rPr lang="en-US" sz="1000"/>
                        <a:t>1. The main dashboard is displayed.</a:t>
                      </a:r>
                      <a:endParaRPr sz="1000"/>
                    </a:p>
                    <a:p>
                      <a:pPr indent="0" lvl="0" marL="0" rtl="0" algn="l">
                        <a:lnSpc>
                          <a:spcPct val="115000"/>
                        </a:lnSpc>
                        <a:spcBef>
                          <a:spcPts val="0"/>
                        </a:spcBef>
                        <a:spcAft>
                          <a:spcPts val="0"/>
                        </a:spcAft>
                        <a:buNone/>
                      </a:pPr>
                      <a:r>
                        <a:rPr lang="en-US" sz="1000"/>
                        <a:t>2. Move mouse to " Payment/transfers".</a:t>
                      </a:r>
                      <a:endParaRPr sz="1000"/>
                    </a:p>
                    <a:p>
                      <a:pPr indent="0" lvl="0" marL="0" rtl="0" algn="l">
                        <a:lnSpc>
                          <a:spcPct val="115000"/>
                        </a:lnSpc>
                        <a:spcBef>
                          <a:spcPts val="0"/>
                        </a:spcBef>
                        <a:spcAft>
                          <a:spcPts val="0"/>
                        </a:spcAft>
                        <a:buNone/>
                      </a:pPr>
                      <a:r>
                        <a:rPr lang="en-US" sz="1000"/>
                        <a:t>3. Click on "Add/Manage Beneficiary".</a:t>
                      </a:r>
                      <a:endParaRPr sz="1000"/>
                    </a:p>
                    <a:p>
                      <a:pPr indent="0" lvl="0" marL="0" rtl="0" algn="l">
                        <a:lnSpc>
                          <a:spcPct val="115000"/>
                        </a:lnSpc>
                        <a:spcBef>
                          <a:spcPts val="0"/>
                        </a:spcBef>
                        <a:spcAft>
                          <a:spcPts val="0"/>
                        </a:spcAft>
                        <a:buNone/>
                      </a:pPr>
                      <a:r>
                        <a:rPr lang="en-US" sz="1000"/>
                        <a:t>4. Enter Profile Password and click on 'submit'.</a:t>
                      </a:r>
                      <a:endParaRPr sz="1000"/>
                    </a:p>
                    <a:p>
                      <a:pPr indent="0" lvl="0" marL="0" rtl="0" algn="l">
                        <a:lnSpc>
                          <a:spcPct val="115000"/>
                        </a:lnSpc>
                        <a:spcBef>
                          <a:spcPts val="0"/>
                        </a:spcBef>
                        <a:spcAft>
                          <a:spcPts val="0"/>
                        </a:spcAft>
                        <a:buNone/>
                      </a:pPr>
                      <a:r>
                        <a:rPr lang="en-US" sz="1000"/>
                        <a:t>5. Click on "Other Bank Beneficiary" link.</a:t>
                      </a:r>
                      <a:endParaRPr sz="1000"/>
                    </a:p>
                    <a:p>
                      <a:pPr indent="0" lvl="0" marL="0" rtl="0" algn="l">
                        <a:lnSpc>
                          <a:spcPct val="115000"/>
                        </a:lnSpc>
                        <a:spcBef>
                          <a:spcPts val="0"/>
                        </a:spcBef>
                        <a:spcAft>
                          <a:spcPts val="0"/>
                        </a:spcAft>
                        <a:buNone/>
                      </a:pPr>
                      <a:r>
                        <a:rPr lang="en-US" sz="1000"/>
                        <a:t>6. Beneficary Dashboard will be displayed.</a:t>
                      </a:r>
                      <a:endParaRPr sz="1000"/>
                    </a:p>
                    <a:p>
                      <a:pPr indent="0" lvl="0" marL="0" rtl="0" algn="l">
                        <a:lnSpc>
                          <a:spcPct val="115000"/>
                        </a:lnSpc>
                        <a:spcBef>
                          <a:spcPts val="0"/>
                        </a:spcBef>
                        <a:spcAft>
                          <a:spcPts val="0"/>
                        </a:spcAft>
                        <a:buNone/>
                      </a:pPr>
                      <a:r>
                        <a:rPr lang="en-US" sz="1000"/>
                        <a:t>7. Enter beneficiary name, in the name textbox.</a:t>
                      </a:r>
                      <a:endParaRPr sz="1000"/>
                    </a:p>
                    <a:p>
                      <a:pPr indent="0" lvl="0" marL="0" rtl="0" algn="l">
                        <a:lnSpc>
                          <a:spcPct val="115000"/>
                        </a:lnSpc>
                        <a:spcBef>
                          <a:spcPts val="0"/>
                        </a:spcBef>
                        <a:spcAft>
                          <a:spcPts val="0"/>
                        </a:spcAft>
                        <a:buNone/>
                      </a:pPr>
                      <a:r>
                        <a:rPr lang="en-US" sz="1000"/>
                        <a:t>8. Enter account number in the account number textbox</a:t>
                      </a:r>
                      <a:endParaRPr sz="1000"/>
                    </a:p>
                    <a:p>
                      <a:pPr indent="0" lvl="0" marL="0" rtl="0" algn="l">
                        <a:lnSpc>
                          <a:spcPct val="115000"/>
                        </a:lnSpc>
                        <a:spcBef>
                          <a:spcPts val="0"/>
                        </a:spcBef>
                        <a:spcAft>
                          <a:spcPts val="0"/>
                        </a:spcAft>
                        <a:buNone/>
                      </a:pPr>
                      <a:r>
                        <a:rPr lang="en-US" sz="1000"/>
                        <a:t>9. Enter the same account number in "Confirm</a:t>
                      </a:r>
                      <a:endParaRPr sz="1000"/>
                    </a:p>
                    <a:p>
                      <a:pPr indent="0" lvl="0" marL="0" rtl="0" algn="l">
                        <a:lnSpc>
                          <a:spcPct val="115000"/>
                        </a:lnSpc>
                        <a:spcBef>
                          <a:spcPts val="0"/>
                        </a:spcBef>
                        <a:spcAft>
                          <a:spcPts val="0"/>
                        </a:spcAft>
                        <a:buNone/>
                      </a:pPr>
                      <a:r>
                        <a:rPr lang="en-US" sz="1000"/>
                        <a:t>account number" text box.</a:t>
                      </a:r>
                      <a:endParaRPr sz="1000"/>
                    </a:p>
                    <a:p>
                      <a:pPr indent="0" lvl="0" marL="0" rtl="0" algn="l">
                        <a:lnSpc>
                          <a:spcPct val="115000"/>
                        </a:lnSpc>
                        <a:spcBef>
                          <a:spcPts val="0"/>
                        </a:spcBef>
                        <a:spcAft>
                          <a:spcPts val="0"/>
                        </a:spcAft>
                        <a:buNone/>
                      </a:pPr>
                      <a:r>
                        <a:rPr lang="en-US" sz="1000"/>
                        <a:t>10. Enter Other Banks Transfer Limit (INR).</a:t>
                      </a:r>
                      <a:endParaRPr sz="1000"/>
                    </a:p>
                    <a:p>
                      <a:pPr indent="0" lvl="0" marL="0" rtl="0" algn="l">
                        <a:lnSpc>
                          <a:spcPct val="115000"/>
                        </a:lnSpc>
                        <a:spcBef>
                          <a:spcPts val="0"/>
                        </a:spcBef>
                        <a:spcAft>
                          <a:spcPts val="0"/>
                        </a:spcAft>
                        <a:buNone/>
                      </a:pPr>
                      <a:r>
                        <a:rPr lang="en-US" sz="1000"/>
                        <a:t>11. Select the IFSCode option.</a:t>
                      </a:r>
                      <a:endParaRPr sz="1000"/>
                    </a:p>
                    <a:p>
                      <a:pPr indent="0" lvl="0" marL="0" rtl="0" algn="l">
                        <a:lnSpc>
                          <a:spcPct val="115000"/>
                        </a:lnSpc>
                        <a:spcBef>
                          <a:spcPts val="0"/>
                        </a:spcBef>
                        <a:spcAft>
                          <a:spcPts val="0"/>
                        </a:spcAft>
                        <a:buNone/>
                      </a:pPr>
                      <a:r>
                        <a:rPr lang="en-US" sz="1000"/>
                        <a:t>12. Enter the IFSC code in the text box.</a:t>
                      </a:r>
                      <a:endParaRPr sz="1000"/>
                    </a:p>
                    <a:p>
                      <a:pPr indent="0" lvl="0" marL="0" rtl="0" algn="l">
                        <a:lnSpc>
                          <a:spcPct val="115000"/>
                        </a:lnSpc>
                        <a:spcBef>
                          <a:spcPts val="0"/>
                        </a:spcBef>
                        <a:spcAft>
                          <a:spcPts val="0"/>
                        </a:spcAft>
                        <a:buNone/>
                      </a:pPr>
                      <a:r>
                        <a:rPr lang="en-US" sz="1000"/>
                        <a:t>13. Click the check box next to</a:t>
                      </a:r>
                      <a:endParaRPr sz="1000"/>
                    </a:p>
                    <a:p>
                      <a:pPr indent="0" lvl="0" marL="0" rtl="0" algn="l">
                        <a:lnSpc>
                          <a:spcPct val="115000"/>
                        </a:lnSpc>
                        <a:spcBef>
                          <a:spcPts val="0"/>
                        </a:spcBef>
                        <a:spcAft>
                          <a:spcPts val="0"/>
                        </a:spcAft>
                        <a:buNone/>
                      </a:pPr>
                      <a:r>
                        <a:rPr lang="en-US" sz="1000"/>
                        <a:t>I accept the Terms and Conditions.</a:t>
                      </a:r>
                      <a:endParaRPr sz="1000"/>
                    </a:p>
                    <a:p>
                      <a:pPr indent="0" lvl="0" marL="0" rtl="0" algn="l">
                        <a:lnSpc>
                          <a:spcPct val="115000"/>
                        </a:lnSpc>
                        <a:spcBef>
                          <a:spcPts val="0"/>
                        </a:spcBef>
                        <a:spcAft>
                          <a:spcPts val="0"/>
                        </a:spcAft>
                        <a:buNone/>
                      </a:pPr>
                      <a:r>
                        <a:rPr lang="en-US" sz="1000"/>
                        <a:t>14. Click on Submit button.</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2:3"/>
                      </a:ext>
                    </a:extLst>
                  </a:tcPr>
                </a:tc>
                <a:tc>
                  <a:txBody>
                    <a:bodyPr/>
                    <a:lstStyle/>
                    <a:p>
                      <a:pPr indent="0" lvl="0" marL="0" rtl="0" algn="l">
                        <a:lnSpc>
                          <a:spcPct val="115000"/>
                        </a:lnSpc>
                        <a:spcBef>
                          <a:spcPts val="0"/>
                        </a:spcBef>
                        <a:spcAft>
                          <a:spcPts val="0"/>
                        </a:spcAft>
                        <a:buNone/>
                      </a:pPr>
                      <a:r>
                        <a:rPr lang="en-US" sz="1000"/>
                        <a:t>Beneficiary already exists</a:t>
                      </a:r>
                      <a:endParaRPr sz="1000"/>
                    </a:p>
                    <a:p>
                      <a:pPr indent="0" lvl="0" marL="0" rtl="0" algn="l">
                        <a:lnSpc>
                          <a:spcPct val="115000"/>
                        </a:lnSpc>
                        <a:spcBef>
                          <a:spcPts val="0"/>
                        </a:spcBef>
                        <a:spcAft>
                          <a:spcPts val="0"/>
                        </a:spcAft>
                        <a:buNone/>
                      </a:pPr>
                      <a:r>
                        <a:rPr lang="en-US" sz="1000"/>
                        <a:t>message should</a:t>
                      </a:r>
                      <a:endParaRPr sz="1000"/>
                    </a:p>
                    <a:p>
                      <a:pPr indent="0" lvl="0" marL="0" rtl="0" algn="l">
                        <a:lnSpc>
                          <a:spcPct val="115000"/>
                        </a:lnSpc>
                        <a:spcBef>
                          <a:spcPts val="0"/>
                        </a:spcBef>
                        <a:spcAft>
                          <a:spcPts val="0"/>
                        </a:spcAft>
                        <a:buNone/>
                      </a:pPr>
                      <a:r>
                        <a:rPr lang="en-US" sz="1000"/>
                        <a:t>be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2:4"/>
                      </a:ext>
                    </a:extLst>
                  </a:tcPr>
                </a:tc>
                <a:tc>
                  <a:txBody>
                    <a:bodyPr/>
                    <a:lstStyle/>
                    <a:p>
                      <a:pPr indent="0" lvl="0" marL="0" rtl="0" algn="l">
                        <a:lnSpc>
                          <a:spcPct val="115000"/>
                        </a:lnSpc>
                        <a:spcBef>
                          <a:spcPts val="0"/>
                        </a:spcBef>
                        <a:spcAft>
                          <a:spcPts val="0"/>
                        </a:spcAft>
                        <a:buNone/>
                      </a:pPr>
                      <a:r>
                        <a:rPr lang="en-US" sz="1000"/>
                        <a:t>Beneficiary already exists</a:t>
                      </a:r>
                      <a:endParaRPr sz="1000"/>
                    </a:p>
                    <a:p>
                      <a:pPr indent="0" lvl="0" marL="0" rtl="0" algn="l">
                        <a:lnSpc>
                          <a:spcPct val="115000"/>
                        </a:lnSpc>
                        <a:spcBef>
                          <a:spcPts val="0"/>
                        </a:spcBef>
                        <a:spcAft>
                          <a:spcPts val="0"/>
                        </a:spcAft>
                        <a:buNone/>
                      </a:pPr>
                      <a:r>
                        <a:rPr lang="en-US" sz="1000"/>
                        <a:t>message is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2:5"/>
                      </a:ext>
                    </a:extLst>
                  </a:tcPr>
                </a:tc>
                <a:tc>
                  <a:txBody>
                    <a:bodyPr/>
                    <a:lstStyle/>
                    <a:p>
                      <a:pPr indent="0" lvl="0" marL="0" rtl="0" algn="l">
                        <a:lnSpc>
                          <a:spcPct val="115000"/>
                        </a:lnSpc>
                        <a:spcBef>
                          <a:spcPts val="0"/>
                        </a:spcBef>
                        <a:spcAft>
                          <a:spcPts val="0"/>
                        </a:spcAft>
                        <a:buNone/>
                      </a:pPr>
                      <a:r>
                        <a:rPr lang="en-US" sz="1000"/>
                        <a:t>Pass</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55:12:6"/>
                      </a:ext>
                    </a:extLst>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graphicFrame>
        <p:nvGraphicFramePr>
          <p:cNvPr id="160" name="Google Shape;160;g2a7ec4fca7c_2_6"/>
          <p:cNvGraphicFramePr/>
          <p:nvPr/>
        </p:nvGraphicFramePr>
        <p:xfrm>
          <a:off x="152400" y="152400"/>
          <a:ext cx="3000000" cy="3000000"/>
        </p:xfrm>
        <a:graphic>
          <a:graphicData uri="http://schemas.openxmlformats.org/drawingml/2006/table">
            <a:tbl>
              <a:tblPr>
                <a:noFill/>
                <a:tableStyleId>{71DF54AA-9A7D-42D6-9AE1-43D2F693391D}</a:tableStyleId>
              </a:tblPr>
              <a:tblGrid>
                <a:gridCol w="847725"/>
                <a:gridCol w="1543050"/>
                <a:gridCol w="1733550"/>
                <a:gridCol w="2905125"/>
                <a:gridCol w="1905000"/>
                <a:gridCol w="1771650"/>
                <a:gridCol w="952500"/>
              </a:tblGrid>
              <a:tr h="333375">
                <a:tc>
                  <a:txBody>
                    <a:bodyPr/>
                    <a:lstStyle/>
                    <a:p>
                      <a:pPr indent="0" lvl="0" marL="0" rtl="0" algn="l">
                        <a:lnSpc>
                          <a:spcPct val="115000"/>
                        </a:lnSpc>
                        <a:spcBef>
                          <a:spcPts val="0"/>
                        </a:spcBef>
                        <a:spcAft>
                          <a:spcPts val="0"/>
                        </a:spcAft>
                        <a:buNone/>
                      </a:pPr>
                      <a:r>
                        <a:rPr b="1" lang="en-US" sz="1000"/>
                        <a:t>Project Name</a:t>
                      </a:r>
                      <a:endParaRPr b="1"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00FF00"/>
                    </a:solidFill>
                    <a:extLst>
                      <a:ext uri="http://customooxmlschemas.google.com/">
                        <go:slidesCustomData xmlns:go="http://customooxmlschemas.google.com/" cellId="160:0:0"/>
                      </a:ext>
                    </a:extLst>
                  </a:tcPr>
                </a:tc>
                <a:tc>
                  <a:txBody>
                    <a:bodyPr/>
                    <a:lstStyle/>
                    <a:p>
                      <a:pPr indent="0" lvl="0" marL="0" rtl="0" algn="l">
                        <a:lnSpc>
                          <a:spcPct val="115000"/>
                        </a:lnSpc>
                        <a:spcBef>
                          <a:spcPts val="0"/>
                        </a:spcBef>
                        <a:spcAft>
                          <a:spcPts val="0"/>
                        </a:spcAft>
                        <a:buNone/>
                      </a:pPr>
                      <a:r>
                        <a:rPr b="1" lang="en-US" sz="1000"/>
                        <a:t>SBI Banking Application</a:t>
                      </a:r>
                      <a:endParaRPr b="1"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0:1"/>
                      </a:ext>
                    </a:extLst>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0:2"/>
                      </a:ext>
                    </a:extLst>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0: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0: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0: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0:6"/>
                      </a:ext>
                    </a:extLst>
                  </a:tcPr>
                </a:tc>
              </a:tr>
              <a:tr h="333375">
                <a:tc>
                  <a:txBody>
                    <a:bodyPr/>
                    <a:lstStyle/>
                    <a:p>
                      <a:pPr indent="0" lvl="0" marL="0" rtl="0" algn="l">
                        <a:lnSpc>
                          <a:spcPct val="115000"/>
                        </a:lnSpc>
                        <a:spcBef>
                          <a:spcPts val="0"/>
                        </a:spcBef>
                        <a:spcAft>
                          <a:spcPts val="0"/>
                        </a:spcAft>
                        <a:buNone/>
                      </a:pPr>
                      <a:r>
                        <a:rPr b="1" lang="en-US" sz="1000"/>
                        <a:t>Module Name</a:t>
                      </a:r>
                      <a:endParaRPr b="1"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00FF00"/>
                    </a:solidFill>
                    <a:extLst>
                      <a:ext uri="http://customooxmlschemas.google.com/">
                        <go:slidesCustomData xmlns:go="http://customooxmlschemas.google.com/" cellId="160:1:0"/>
                      </a:ext>
                    </a:extLst>
                  </a:tcPr>
                </a:tc>
                <a:tc>
                  <a:txBody>
                    <a:bodyPr/>
                    <a:lstStyle/>
                    <a:p>
                      <a:pPr indent="0" lvl="0" marL="0" rtl="0" algn="l">
                        <a:lnSpc>
                          <a:spcPct val="115000"/>
                        </a:lnSpc>
                        <a:spcBef>
                          <a:spcPts val="0"/>
                        </a:spcBef>
                        <a:spcAft>
                          <a:spcPts val="0"/>
                        </a:spcAft>
                        <a:buNone/>
                      </a:pPr>
                      <a:r>
                        <a:rPr b="1" lang="en-US" sz="1000"/>
                        <a:t>Other Bank Transfer</a:t>
                      </a:r>
                      <a:endParaRPr b="1"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6"/>
                      </a:ext>
                    </a:extLst>
                  </a:tcPr>
                </a:tc>
              </a:tr>
              <a:tr h="200025">
                <a:tc>
                  <a:txBody>
                    <a:bodyPr/>
                    <a:lstStyle/>
                    <a:p>
                      <a:pPr indent="0" lvl="0" marL="0" rtl="0" algn="l">
                        <a:lnSpc>
                          <a:spcPct val="115000"/>
                        </a:lnSpc>
                        <a:spcBef>
                          <a:spcPts val="0"/>
                        </a:spcBef>
                        <a:spcAft>
                          <a:spcPts val="0"/>
                        </a:spcAft>
                        <a:buNone/>
                      </a:pPr>
                      <a:r>
                        <a:rPr b="1" lang="en-US" sz="1000"/>
                        <a:t>Reported By</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00FF00"/>
                    </a:solidFill>
                    <a:extLst>
                      <a:ext uri="http://customooxmlschemas.google.com/">
                        <go:slidesCustomData xmlns:go="http://customooxmlschemas.google.com/" cellId="160:2:0"/>
                      </a:ext>
                    </a:extLst>
                  </a:tcPr>
                </a:tc>
                <a:tc>
                  <a:txBody>
                    <a:bodyPr/>
                    <a:lstStyle/>
                    <a:p>
                      <a:pPr indent="0" lvl="0" marL="0" rtl="0" algn="l">
                        <a:lnSpc>
                          <a:spcPct val="115000"/>
                        </a:lnSpc>
                        <a:spcBef>
                          <a:spcPts val="0"/>
                        </a:spcBef>
                        <a:spcAft>
                          <a:spcPts val="0"/>
                        </a:spcAft>
                        <a:buNone/>
                      </a:pPr>
                      <a:r>
                        <a:rPr b="1" lang="en-US" sz="1000"/>
                        <a:t>Uma</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2: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2: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2: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2: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2: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2:6"/>
                      </a:ext>
                    </a:extLst>
                  </a:tcPr>
                </a:tc>
              </a:tr>
              <a:tr h="200025">
                <a:tc>
                  <a:txBody>
                    <a:bodyPr/>
                    <a:lstStyle/>
                    <a:p>
                      <a:pPr indent="0" lvl="0" marL="0" rtl="0" algn="l">
                        <a:lnSpc>
                          <a:spcPct val="115000"/>
                        </a:lnSpc>
                        <a:spcBef>
                          <a:spcPts val="0"/>
                        </a:spcBef>
                        <a:spcAft>
                          <a:spcPts val="0"/>
                        </a:spcAft>
                        <a:buNone/>
                      </a:pPr>
                      <a:r>
                        <a:rPr b="1" lang="en-US" sz="1000"/>
                        <a:t>Start Date</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00FF00"/>
                    </a:solidFill>
                    <a:extLst>
                      <a:ext uri="http://customooxmlschemas.google.com/">
                        <go:slidesCustomData xmlns:go="http://customooxmlschemas.google.com/" cellId="160:3:0"/>
                      </a:ext>
                    </a:extLst>
                  </a:tcPr>
                </a:tc>
                <a:tc>
                  <a:txBody>
                    <a:bodyPr/>
                    <a:lstStyle/>
                    <a:p>
                      <a:pPr indent="0" lvl="0" marL="0" rtl="0" algn="l">
                        <a:lnSpc>
                          <a:spcPct val="115000"/>
                        </a:lnSpc>
                        <a:spcBef>
                          <a:spcPts val="0"/>
                        </a:spcBef>
                        <a:spcAft>
                          <a:spcPts val="0"/>
                        </a:spcAft>
                        <a:buNone/>
                      </a:pPr>
                      <a:r>
                        <a:rPr b="1" lang="en-US" sz="1000"/>
                        <a:t>11-12-2023</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3: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3: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3: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3: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3: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3:6"/>
                      </a:ext>
                    </a:extLst>
                  </a:tcPr>
                </a:tc>
              </a:tr>
              <a:tr h="200025">
                <a:tc>
                  <a:txBody>
                    <a:bodyPr/>
                    <a:lstStyle/>
                    <a:p>
                      <a:pPr indent="0" lvl="0" marL="0" rtl="0" algn="l">
                        <a:lnSpc>
                          <a:spcPct val="115000"/>
                        </a:lnSpc>
                        <a:spcBef>
                          <a:spcPts val="0"/>
                        </a:spcBef>
                        <a:spcAft>
                          <a:spcPts val="0"/>
                        </a:spcAft>
                        <a:buNone/>
                      </a:pPr>
                      <a:r>
                        <a:rPr b="1" lang="en-US" sz="1000"/>
                        <a:t>End Date</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00FF00"/>
                    </a:solidFill>
                    <a:extLst>
                      <a:ext uri="http://customooxmlschemas.google.com/">
                        <go:slidesCustomData xmlns:go="http://customooxmlschemas.google.com/" cellId="160:4:0"/>
                      </a:ext>
                    </a:extLst>
                  </a:tcPr>
                </a:tc>
                <a:tc>
                  <a:txBody>
                    <a:bodyPr/>
                    <a:lstStyle/>
                    <a:p>
                      <a:pPr indent="0" lvl="0" marL="0" rtl="0" algn="l">
                        <a:lnSpc>
                          <a:spcPct val="115000"/>
                        </a:lnSpc>
                        <a:spcBef>
                          <a:spcPts val="0"/>
                        </a:spcBef>
                        <a:spcAft>
                          <a:spcPts val="0"/>
                        </a:spcAft>
                        <a:buNone/>
                      </a:pPr>
                      <a:r>
                        <a:rPr b="1" lang="en-US" sz="1000"/>
                        <a:t>18-12-2023</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4: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4: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4: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4: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4: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4:6"/>
                      </a:ext>
                    </a:extLst>
                  </a:tcPr>
                </a:tc>
              </a:tr>
              <a:tr h="200025">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5:0"/>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5: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5: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5: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5: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5: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5:6"/>
                      </a:ext>
                    </a:extLst>
                  </a:tcPr>
                </a:tc>
              </a:tr>
              <a:tr h="200025">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6:0"/>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6:1"/>
                      </a:ext>
                    </a:extLst>
                  </a:tcPr>
                </a:tc>
                <a:tc>
                  <a:txBody>
                    <a:bodyPr/>
                    <a:lstStyle/>
                    <a:p>
                      <a:pPr indent="0" lvl="0" marL="0" rtl="0" algn="l">
                        <a:lnSpc>
                          <a:spcPct val="115000"/>
                        </a:lnSpc>
                        <a:spcBef>
                          <a:spcPts val="0"/>
                        </a:spcBef>
                        <a:spcAft>
                          <a:spcPts val="0"/>
                        </a:spcAft>
                        <a:buNone/>
                      </a:pPr>
                      <a:r>
                        <a:rPr b="1" lang="en-US" sz="1000"/>
                        <a:t>Test Scenario TS-003</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6:2"/>
                      </a:ext>
                    </a:extLst>
                  </a:tcPr>
                </a:tc>
                <a:tc>
                  <a:txBody>
                    <a:bodyPr/>
                    <a:lstStyle/>
                    <a:p>
                      <a:pPr indent="0" lvl="0" marL="0" rtl="0" algn="l">
                        <a:lnSpc>
                          <a:spcPct val="115000"/>
                        </a:lnSpc>
                        <a:spcBef>
                          <a:spcPts val="0"/>
                        </a:spcBef>
                        <a:spcAft>
                          <a:spcPts val="0"/>
                        </a:spcAft>
                        <a:buNone/>
                      </a:pPr>
                      <a:r>
                        <a:rPr b="1" lang="en-US" sz="1000"/>
                        <a:t>Other Bank Transfer</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6: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6: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6: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6:6"/>
                      </a:ext>
                    </a:extLst>
                  </a:tcPr>
                </a:tc>
              </a:tr>
              <a:tr h="200025">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7:0"/>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7: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7: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7: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7: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7: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7:6"/>
                      </a:ext>
                    </a:extLst>
                  </a:tcPr>
                </a:tc>
              </a:tr>
              <a:tr h="200025">
                <a:tc>
                  <a:txBody>
                    <a:bodyPr/>
                    <a:lstStyle/>
                    <a:p>
                      <a:pPr indent="0" lvl="0" marL="0" rtl="0" algn="l">
                        <a:lnSpc>
                          <a:spcPct val="115000"/>
                        </a:lnSpc>
                        <a:spcBef>
                          <a:spcPts val="0"/>
                        </a:spcBef>
                        <a:spcAft>
                          <a:spcPts val="0"/>
                        </a:spcAft>
                        <a:buNone/>
                      </a:pPr>
                      <a:r>
                        <a:rPr b="1" lang="en-US" sz="1000"/>
                        <a:t>Test case Id</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8:0"/>
                      </a:ext>
                    </a:extLst>
                  </a:tcPr>
                </a:tc>
                <a:tc>
                  <a:txBody>
                    <a:bodyPr/>
                    <a:lstStyle/>
                    <a:p>
                      <a:pPr indent="0" lvl="0" marL="0" rtl="0" algn="l">
                        <a:lnSpc>
                          <a:spcPct val="115000"/>
                        </a:lnSpc>
                        <a:spcBef>
                          <a:spcPts val="0"/>
                        </a:spcBef>
                        <a:spcAft>
                          <a:spcPts val="0"/>
                        </a:spcAft>
                        <a:buNone/>
                      </a:pPr>
                      <a:r>
                        <a:rPr b="1" lang="en-US" sz="1000"/>
                        <a:t>Test Case Description</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8:1"/>
                      </a:ext>
                    </a:extLst>
                  </a:tcPr>
                </a:tc>
                <a:tc>
                  <a:txBody>
                    <a:bodyPr/>
                    <a:lstStyle/>
                    <a:p>
                      <a:pPr indent="0" lvl="0" marL="0" rtl="0" algn="l">
                        <a:lnSpc>
                          <a:spcPct val="115000"/>
                        </a:lnSpc>
                        <a:spcBef>
                          <a:spcPts val="0"/>
                        </a:spcBef>
                        <a:spcAft>
                          <a:spcPts val="0"/>
                        </a:spcAft>
                        <a:buNone/>
                      </a:pPr>
                      <a:r>
                        <a:rPr b="1" lang="en-US" sz="1000"/>
                        <a:t>Pre requisite</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8:2"/>
                      </a:ext>
                    </a:extLst>
                  </a:tcPr>
                </a:tc>
                <a:tc>
                  <a:txBody>
                    <a:bodyPr/>
                    <a:lstStyle/>
                    <a:p>
                      <a:pPr indent="0" lvl="0" marL="0" rtl="0" algn="l">
                        <a:lnSpc>
                          <a:spcPct val="115000"/>
                        </a:lnSpc>
                        <a:spcBef>
                          <a:spcPts val="0"/>
                        </a:spcBef>
                        <a:spcAft>
                          <a:spcPts val="0"/>
                        </a:spcAft>
                        <a:buNone/>
                      </a:pPr>
                      <a:r>
                        <a:rPr b="1" lang="en-US" sz="1000"/>
                        <a:t>Test Steps</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8:3"/>
                      </a:ext>
                    </a:extLst>
                  </a:tcPr>
                </a:tc>
                <a:tc>
                  <a:txBody>
                    <a:bodyPr/>
                    <a:lstStyle/>
                    <a:p>
                      <a:pPr indent="0" lvl="0" marL="0" rtl="0" algn="l">
                        <a:lnSpc>
                          <a:spcPct val="115000"/>
                        </a:lnSpc>
                        <a:spcBef>
                          <a:spcPts val="0"/>
                        </a:spcBef>
                        <a:spcAft>
                          <a:spcPts val="0"/>
                        </a:spcAft>
                        <a:buNone/>
                      </a:pPr>
                      <a:r>
                        <a:rPr b="1" lang="en-US" sz="1000"/>
                        <a:t>Expected Result</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8:4"/>
                      </a:ext>
                    </a:extLst>
                  </a:tcPr>
                </a:tc>
                <a:tc>
                  <a:txBody>
                    <a:bodyPr/>
                    <a:lstStyle/>
                    <a:p>
                      <a:pPr indent="0" lvl="0" marL="0" rtl="0" algn="l">
                        <a:lnSpc>
                          <a:spcPct val="115000"/>
                        </a:lnSpc>
                        <a:spcBef>
                          <a:spcPts val="0"/>
                        </a:spcBef>
                        <a:spcAft>
                          <a:spcPts val="0"/>
                        </a:spcAft>
                        <a:buNone/>
                      </a:pPr>
                      <a:r>
                        <a:rPr b="1" lang="en-US" sz="1000"/>
                        <a:t>Actual Result</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8:5"/>
                      </a:ext>
                    </a:extLst>
                  </a:tcPr>
                </a:tc>
                <a:tc>
                  <a:txBody>
                    <a:bodyPr/>
                    <a:lstStyle/>
                    <a:p>
                      <a:pPr indent="0" lvl="0" marL="0" rtl="0" algn="l">
                        <a:lnSpc>
                          <a:spcPct val="115000"/>
                        </a:lnSpc>
                        <a:spcBef>
                          <a:spcPts val="0"/>
                        </a:spcBef>
                        <a:spcAft>
                          <a:spcPts val="0"/>
                        </a:spcAft>
                        <a:buNone/>
                      </a:pPr>
                      <a:r>
                        <a:rPr b="1" lang="en-US" sz="1000"/>
                        <a:t>Test Status</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8:6"/>
                      </a:ext>
                    </a:extLst>
                  </a:tcPr>
                </a:tc>
              </a:tr>
              <a:tr h="2381250">
                <a:tc>
                  <a:txBody>
                    <a:bodyPr/>
                    <a:lstStyle/>
                    <a:p>
                      <a:pPr indent="0" lvl="0" marL="0" rtl="0" algn="l">
                        <a:lnSpc>
                          <a:spcPct val="115000"/>
                        </a:lnSpc>
                        <a:spcBef>
                          <a:spcPts val="0"/>
                        </a:spcBef>
                        <a:spcAft>
                          <a:spcPts val="0"/>
                        </a:spcAft>
                        <a:buNone/>
                      </a:pPr>
                      <a:r>
                        <a:rPr lang="en-US" sz="1000"/>
                        <a:t>TC-M3-001</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9:0"/>
                      </a:ext>
                    </a:extLst>
                  </a:tcPr>
                </a:tc>
                <a:tc>
                  <a:txBody>
                    <a:bodyPr/>
                    <a:lstStyle/>
                    <a:p>
                      <a:pPr indent="0" lvl="0" marL="0" rtl="0" algn="l">
                        <a:lnSpc>
                          <a:spcPct val="115000"/>
                        </a:lnSpc>
                        <a:spcBef>
                          <a:spcPts val="0"/>
                        </a:spcBef>
                        <a:spcAft>
                          <a:spcPts val="0"/>
                        </a:spcAft>
                        <a:buNone/>
                      </a:pPr>
                      <a:r>
                        <a:rPr lang="en-US" sz="1000"/>
                        <a:t>Other Bank Transfers</a:t>
                      </a:r>
                      <a:endParaRPr sz="1000"/>
                    </a:p>
                    <a:p>
                      <a:pPr indent="0" lvl="0" marL="0" rtl="0" algn="l">
                        <a:lnSpc>
                          <a:spcPct val="115000"/>
                        </a:lnSpc>
                        <a:spcBef>
                          <a:spcPts val="0"/>
                        </a:spcBef>
                        <a:spcAft>
                          <a:spcPts val="0"/>
                        </a:spcAft>
                        <a:buNone/>
                      </a:pPr>
                      <a:r>
                        <a:rPr lang="en-US" sz="1000"/>
                        <a:t>(Checking IMPS</a:t>
                      </a:r>
                      <a:endParaRPr sz="1000"/>
                    </a:p>
                    <a:p>
                      <a:pPr indent="0" lvl="0" marL="0" rtl="0" algn="l">
                        <a:lnSpc>
                          <a:spcPct val="115000"/>
                        </a:lnSpc>
                        <a:spcBef>
                          <a:spcPts val="0"/>
                        </a:spcBef>
                        <a:spcAft>
                          <a:spcPts val="0"/>
                        </a:spcAft>
                        <a:buNone/>
                      </a:pPr>
                      <a:r>
                        <a:rPr lang="en-US" sz="1000"/>
                        <a:t>fund transfer)</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9:1"/>
                      </a:ext>
                    </a:extLst>
                  </a:tcPr>
                </a:tc>
                <a:tc>
                  <a:txBody>
                    <a:bodyPr/>
                    <a:lstStyle/>
                    <a:p>
                      <a:pPr indent="0" lvl="0" marL="0" rtl="0" algn="l">
                        <a:lnSpc>
                          <a:spcPct val="115000"/>
                        </a:lnSpc>
                        <a:spcBef>
                          <a:spcPts val="0"/>
                        </a:spcBef>
                        <a:spcAft>
                          <a:spcPts val="0"/>
                        </a:spcAft>
                        <a:buNone/>
                      </a:pPr>
                      <a:r>
                        <a:rPr lang="en-US" sz="1000"/>
                        <a:t>1. URL should be opened.</a:t>
                      </a:r>
                      <a:endParaRPr sz="1000"/>
                    </a:p>
                    <a:p>
                      <a:pPr indent="0" lvl="0" marL="0" rtl="0" algn="l">
                        <a:lnSpc>
                          <a:spcPct val="115000"/>
                        </a:lnSpc>
                        <a:spcBef>
                          <a:spcPts val="0"/>
                        </a:spcBef>
                        <a:spcAft>
                          <a:spcPts val="0"/>
                        </a:spcAft>
                        <a:buNone/>
                      </a:pPr>
                      <a:r>
                        <a:rPr lang="en-US" sz="1000"/>
                        <a:t>2. User should have a valid</a:t>
                      </a:r>
                      <a:endParaRPr sz="1000"/>
                    </a:p>
                    <a:p>
                      <a:pPr indent="0" lvl="0" marL="0" rtl="0" algn="l">
                        <a:lnSpc>
                          <a:spcPct val="115000"/>
                        </a:lnSpc>
                        <a:spcBef>
                          <a:spcPts val="0"/>
                        </a:spcBef>
                        <a:spcAft>
                          <a:spcPts val="0"/>
                        </a:spcAft>
                        <a:buNone/>
                      </a:pPr>
                      <a:r>
                        <a:rPr lang="en-US" sz="1000"/>
                        <a:t>SBI account.</a:t>
                      </a:r>
                      <a:endParaRPr sz="1000"/>
                    </a:p>
                    <a:p>
                      <a:pPr indent="0" lvl="0" marL="0" rtl="0" algn="l">
                        <a:lnSpc>
                          <a:spcPct val="115000"/>
                        </a:lnSpc>
                        <a:spcBef>
                          <a:spcPts val="0"/>
                        </a:spcBef>
                        <a:spcAft>
                          <a:spcPts val="0"/>
                        </a:spcAft>
                        <a:buNone/>
                      </a:pPr>
                      <a:r>
                        <a:rPr lang="en-US" sz="1000"/>
                        <a:t>3. User should have a valid</a:t>
                      </a:r>
                      <a:endParaRPr sz="1000"/>
                    </a:p>
                    <a:p>
                      <a:pPr indent="0" lvl="0" marL="0" rtl="0" algn="l">
                        <a:lnSpc>
                          <a:spcPct val="115000"/>
                        </a:lnSpc>
                        <a:spcBef>
                          <a:spcPts val="0"/>
                        </a:spcBef>
                        <a:spcAft>
                          <a:spcPts val="0"/>
                        </a:spcAft>
                        <a:buNone/>
                      </a:pPr>
                      <a:r>
                        <a:rPr lang="en-US" sz="1000"/>
                        <a:t>userid and password to login</a:t>
                      </a:r>
                      <a:endParaRPr sz="1000"/>
                    </a:p>
                    <a:p>
                      <a:pPr indent="0" lvl="0" marL="0" rtl="0" algn="l">
                        <a:lnSpc>
                          <a:spcPct val="115000"/>
                        </a:lnSpc>
                        <a:spcBef>
                          <a:spcPts val="0"/>
                        </a:spcBef>
                        <a:spcAft>
                          <a:spcPts val="0"/>
                        </a:spcAft>
                        <a:buNone/>
                      </a:pPr>
                      <a:r>
                        <a:rPr lang="en-US" sz="1000"/>
                        <a:t>into online banking.</a:t>
                      </a:r>
                      <a:endParaRPr sz="1000"/>
                    </a:p>
                    <a:p>
                      <a:pPr indent="0" lvl="0" marL="0" rtl="0" algn="l">
                        <a:lnSpc>
                          <a:spcPct val="115000"/>
                        </a:lnSpc>
                        <a:spcBef>
                          <a:spcPts val="0"/>
                        </a:spcBef>
                        <a:spcAft>
                          <a:spcPts val="0"/>
                        </a:spcAft>
                        <a:buNone/>
                      </a:pPr>
                      <a:r>
                        <a:rPr lang="en-US" sz="1000"/>
                        <a:t>4. User Login successfully.</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9:2"/>
                      </a:ext>
                    </a:extLst>
                  </a:tcPr>
                </a:tc>
                <a:tc>
                  <a:txBody>
                    <a:bodyPr/>
                    <a:lstStyle/>
                    <a:p>
                      <a:pPr indent="0" lvl="0" marL="0" rtl="0" algn="l">
                        <a:lnSpc>
                          <a:spcPct val="115000"/>
                        </a:lnSpc>
                        <a:spcBef>
                          <a:spcPts val="0"/>
                        </a:spcBef>
                        <a:spcAft>
                          <a:spcPts val="0"/>
                        </a:spcAft>
                        <a:buNone/>
                      </a:pPr>
                      <a:r>
                        <a:rPr lang="en-US" sz="1000"/>
                        <a:t>1. The main dashboard is displayed.</a:t>
                      </a:r>
                      <a:endParaRPr sz="1000"/>
                    </a:p>
                    <a:p>
                      <a:pPr indent="0" lvl="0" marL="0" rtl="0" algn="l">
                        <a:lnSpc>
                          <a:spcPct val="115000"/>
                        </a:lnSpc>
                        <a:spcBef>
                          <a:spcPts val="0"/>
                        </a:spcBef>
                        <a:spcAft>
                          <a:spcPts val="0"/>
                        </a:spcAft>
                        <a:buNone/>
                      </a:pPr>
                      <a:r>
                        <a:rPr lang="en-US" sz="1000"/>
                        <a:t>2. Move mouse to " Payment/transfers".</a:t>
                      </a:r>
                      <a:endParaRPr sz="1000"/>
                    </a:p>
                    <a:p>
                      <a:pPr indent="0" lvl="0" marL="0" rtl="0" algn="l">
                        <a:lnSpc>
                          <a:spcPct val="115000"/>
                        </a:lnSpc>
                        <a:spcBef>
                          <a:spcPts val="0"/>
                        </a:spcBef>
                        <a:spcAft>
                          <a:spcPts val="0"/>
                        </a:spcAft>
                        <a:buNone/>
                      </a:pPr>
                      <a:r>
                        <a:rPr lang="en-US" sz="1000"/>
                        <a:t>3. Click on "Other Bank Beneficiary" link.</a:t>
                      </a:r>
                      <a:endParaRPr sz="1000"/>
                    </a:p>
                    <a:p>
                      <a:pPr indent="0" lvl="0" marL="0" rtl="0" algn="l">
                        <a:lnSpc>
                          <a:spcPct val="115000"/>
                        </a:lnSpc>
                        <a:spcBef>
                          <a:spcPts val="0"/>
                        </a:spcBef>
                        <a:spcAft>
                          <a:spcPts val="0"/>
                        </a:spcAft>
                        <a:buNone/>
                      </a:pPr>
                      <a:r>
                        <a:rPr lang="en-US" sz="1000"/>
                        <a:t>4. Beneficary Dashboard will be displayed.</a:t>
                      </a:r>
                      <a:endParaRPr sz="1000"/>
                    </a:p>
                    <a:p>
                      <a:pPr indent="0" lvl="0" marL="0" rtl="0" algn="l">
                        <a:lnSpc>
                          <a:spcPct val="115000"/>
                        </a:lnSpc>
                        <a:spcBef>
                          <a:spcPts val="0"/>
                        </a:spcBef>
                        <a:spcAft>
                          <a:spcPts val="0"/>
                        </a:spcAft>
                        <a:buNone/>
                      </a:pPr>
                      <a:r>
                        <a:rPr lang="en-US" sz="1000"/>
                        <a:t>5. Select "IMPS" option</a:t>
                      </a:r>
                      <a:endParaRPr sz="1000"/>
                    </a:p>
                    <a:p>
                      <a:pPr indent="0" lvl="0" marL="0" rtl="0" algn="l">
                        <a:lnSpc>
                          <a:spcPct val="115000"/>
                        </a:lnSpc>
                        <a:spcBef>
                          <a:spcPts val="0"/>
                        </a:spcBef>
                        <a:spcAft>
                          <a:spcPts val="0"/>
                        </a:spcAft>
                        <a:buNone/>
                      </a:pPr>
                      <a:r>
                        <a:rPr lang="en-US" sz="1000"/>
                        <a:t>6. Enter the amount to be transfered.</a:t>
                      </a:r>
                      <a:endParaRPr sz="1000"/>
                    </a:p>
                    <a:p>
                      <a:pPr indent="0" lvl="0" marL="0" rtl="0" algn="l">
                        <a:lnSpc>
                          <a:spcPct val="115000"/>
                        </a:lnSpc>
                        <a:spcBef>
                          <a:spcPts val="0"/>
                        </a:spcBef>
                        <a:spcAft>
                          <a:spcPts val="0"/>
                        </a:spcAft>
                        <a:buNone/>
                      </a:pPr>
                      <a:r>
                        <a:rPr lang="en-US" sz="1000"/>
                        <a:t>7. Select the reason for the transfer from</a:t>
                      </a:r>
                      <a:endParaRPr sz="1000"/>
                    </a:p>
                    <a:p>
                      <a:pPr indent="0" lvl="0" marL="0" rtl="0" algn="l">
                        <a:lnSpc>
                          <a:spcPct val="115000"/>
                        </a:lnSpc>
                        <a:spcBef>
                          <a:spcPts val="0"/>
                        </a:spcBef>
                        <a:spcAft>
                          <a:spcPts val="0"/>
                        </a:spcAft>
                        <a:buNone/>
                      </a:pPr>
                      <a:r>
                        <a:rPr lang="en-US" sz="1000"/>
                        <a:t>the drop down box.</a:t>
                      </a:r>
                      <a:endParaRPr sz="1000"/>
                    </a:p>
                    <a:p>
                      <a:pPr indent="0" lvl="0" marL="0" rtl="0" algn="l">
                        <a:lnSpc>
                          <a:spcPct val="115000"/>
                        </a:lnSpc>
                        <a:spcBef>
                          <a:spcPts val="0"/>
                        </a:spcBef>
                        <a:spcAft>
                          <a:spcPts val="0"/>
                        </a:spcAft>
                        <a:buNone/>
                      </a:pPr>
                      <a:r>
                        <a:rPr lang="en-US" sz="1000"/>
                        <a:t>8. Select the beneficiary, by clicking on the</a:t>
                      </a:r>
                      <a:endParaRPr sz="1000"/>
                    </a:p>
                    <a:p>
                      <a:pPr indent="0" lvl="0" marL="0" rtl="0" algn="l">
                        <a:lnSpc>
                          <a:spcPct val="115000"/>
                        </a:lnSpc>
                        <a:spcBef>
                          <a:spcPts val="0"/>
                        </a:spcBef>
                        <a:spcAft>
                          <a:spcPts val="0"/>
                        </a:spcAft>
                        <a:buNone/>
                      </a:pPr>
                      <a:r>
                        <a:rPr lang="en-US" sz="1000"/>
                        <a:t>corresponding check box.</a:t>
                      </a:r>
                      <a:endParaRPr sz="1000"/>
                    </a:p>
                    <a:p>
                      <a:pPr indent="0" lvl="0" marL="0" rtl="0" algn="l">
                        <a:lnSpc>
                          <a:spcPct val="115000"/>
                        </a:lnSpc>
                        <a:spcBef>
                          <a:spcPts val="0"/>
                        </a:spcBef>
                        <a:spcAft>
                          <a:spcPts val="0"/>
                        </a:spcAft>
                        <a:buNone/>
                      </a:pPr>
                      <a:r>
                        <a:rPr lang="en-US" sz="1000"/>
                        <a:t>9. Click on 'submit" button.</a:t>
                      </a:r>
                      <a:endParaRPr sz="1000"/>
                    </a:p>
                    <a:p>
                      <a:pPr indent="0" lvl="0" marL="0" rtl="0" algn="l">
                        <a:lnSpc>
                          <a:spcPct val="115000"/>
                        </a:lnSpc>
                        <a:spcBef>
                          <a:spcPts val="0"/>
                        </a:spcBef>
                        <a:spcAft>
                          <a:spcPts val="0"/>
                        </a:spcAft>
                        <a:buNone/>
                      </a:pPr>
                      <a:r>
                        <a:rPr lang="en-US" sz="1000"/>
                        <a:t>10. A confirmation page is displayed.</a:t>
                      </a:r>
                      <a:endParaRPr sz="1000"/>
                    </a:p>
                    <a:p>
                      <a:pPr indent="0" lvl="0" marL="0" rtl="0" algn="l">
                        <a:lnSpc>
                          <a:spcPct val="115000"/>
                        </a:lnSpc>
                        <a:spcBef>
                          <a:spcPts val="0"/>
                        </a:spcBef>
                        <a:spcAft>
                          <a:spcPts val="0"/>
                        </a:spcAft>
                        <a:buNone/>
                      </a:pPr>
                      <a:r>
                        <a:rPr lang="en-US" sz="1000"/>
                        <a:t>11. Click on confirm button.</a:t>
                      </a:r>
                      <a:endParaRPr sz="1000"/>
                    </a:p>
                    <a:p>
                      <a:pPr indent="0" lvl="0" marL="0" rtl="0" algn="l">
                        <a:lnSpc>
                          <a:spcPct val="115000"/>
                        </a:lnSpc>
                        <a:spcBef>
                          <a:spcPts val="0"/>
                        </a:spcBef>
                        <a:spcAft>
                          <a:spcPts val="0"/>
                        </a:spcAft>
                        <a:buNone/>
                      </a:pPr>
                      <a:r>
                        <a:rPr lang="en-US" sz="1000"/>
                        <a:t>12. OTP will be sent to the registered mobile number.</a:t>
                      </a:r>
                      <a:endParaRPr sz="1000"/>
                    </a:p>
                    <a:p>
                      <a:pPr indent="0" lvl="0" marL="0" rtl="0" algn="l">
                        <a:lnSpc>
                          <a:spcPct val="115000"/>
                        </a:lnSpc>
                        <a:spcBef>
                          <a:spcPts val="0"/>
                        </a:spcBef>
                        <a:spcAft>
                          <a:spcPts val="0"/>
                        </a:spcAft>
                        <a:buNone/>
                      </a:pPr>
                      <a:r>
                        <a:rPr lang="en-US" sz="1000"/>
                        <a:t>13. Enter the OTP and click submit.</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9:3"/>
                      </a:ext>
                    </a:extLst>
                  </a:tcPr>
                </a:tc>
                <a:tc>
                  <a:txBody>
                    <a:bodyPr/>
                    <a:lstStyle/>
                    <a:p>
                      <a:pPr indent="0" lvl="0" marL="0" rtl="0" algn="l">
                        <a:lnSpc>
                          <a:spcPct val="115000"/>
                        </a:lnSpc>
                        <a:spcBef>
                          <a:spcPts val="0"/>
                        </a:spcBef>
                        <a:spcAft>
                          <a:spcPts val="0"/>
                        </a:spcAft>
                        <a:buNone/>
                      </a:pPr>
                      <a:r>
                        <a:rPr lang="en-US" sz="1000"/>
                        <a:t>Your IMPS fund transfer request</a:t>
                      </a:r>
                      <a:endParaRPr sz="1000"/>
                    </a:p>
                    <a:p>
                      <a:pPr indent="0" lvl="0" marL="0" rtl="0" algn="l">
                        <a:lnSpc>
                          <a:spcPct val="115000"/>
                        </a:lnSpc>
                        <a:spcBef>
                          <a:spcPts val="0"/>
                        </a:spcBef>
                        <a:spcAft>
                          <a:spcPts val="0"/>
                        </a:spcAft>
                        <a:buNone/>
                      </a:pPr>
                      <a:r>
                        <a:rPr lang="en-US" sz="1000"/>
                        <a:t>posted successfully</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US" sz="1000"/>
                        <a:t>Transaction Reference</a:t>
                      </a:r>
                      <a:endParaRPr sz="1000"/>
                    </a:p>
                    <a:p>
                      <a:pPr indent="0" lvl="0" marL="0" rtl="0" algn="l">
                        <a:lnSpc>
                          <a:spcPct val="115000"/>
                        </a:lnSpc>
                        <a:spcBef>
                          <a:spcPts val="0"/>
                        </a:spcBef>
                        <a:spcAft>
                          <a:spcPts val="0"/>
                        </a:spcAft>
                        <a:buNone/>
                      </a:pPr>
                      <a:r>
                        <a:rPr lang="en-US" sz="1000"/>
                        <a:t>Number : IMPS002435973XX</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US" sz="1000"/>
                        <a:t>Kindly check your transaction</a:t>
                      </a:r>
                      <a:endParaRPr sz="1000"/>
                    </a:p>
                    <a:p>
                      <a:pPr indent="0" lvl="0" marL="0" rtl="0" algn="l">
                        <a:lnSpc>
                          <a:spcPct val="115000"/>
                        </a:lnSpc>
                        <a:spcBef>
                          <a:spcPts val="0"/>
                        </a:spcBef>
                        <a:spcAft>
                          <a:spcPts val="0"/>
                        </a:spcAft>
                        <a:buNone/>
                      </a:pPr>
                      <a:r>
                        <a:rPr lang="en-US" sz="1000"/>
                        <a:t>status in Enquiry tab after</a:t>
                      </a:r>
                      <a:endParaRPr sz="1000"/>
                    </a:p>
                    <a:p>
                      <a:pPr indent="0" lvl="0" marL="0" rtl="0" algn="l">
                        <a:lnSpc>
                          <a:spcPct val="115000"/>
                        </a:lnSpc>
                        <a:spcBef>
                          <a:spcPts val="0"/>
                        </a:spcBef>
                        <a:spcAft>
                          <a:spcPts val="0"/>
                        </a:spcAft>
                        <a:buNone/>
                      </a:pPr>
                      <a:r>
                        <a:rPr lang="en-US" sz="1000"/>
                        <a:t>15 minutes.</a:t>
                      </a:r>
                      <a:endParaRPr sz="1000"/>
                    </a:p>
                    <a:p>
                      <a:pPr indent="0" lvl="0" marL="0" rtl="0" algn="l">
                        <a:lnSpc>
                          <a:spcPct val="115000"/>
                        </a:lnSpc>
                        <a:spcBef>
                          <a:spcPts val="0"/>
                        </a:spcBef>
                        <a:spcAft>
                          <a:spcPts val="0"/>
                        </a:spcAft>
                        <a:buNone/>
                      </a:pPr>
                      <a:r>
                        <a:rPr lang="en-US" sz="1000"/>
                        <a:t>These messages</a:t>
                      </a:r>
                      <a:endParaRPr sz="1000"/>
                    </a:p>
                    <a:p>
                      <a:pPr indent="0" lvl="0" marL="0" rtl="0" algn="l">
                        <a:lnSpc>
                          <a:spcPct val="115000"/>
                        </a:lnSpc>
                        <a:spcBef>
                          <a:spcPts val="0"/>
                        </a:spcBef>
                        <a:spcAft>
                          <a:spcPts val="0"/>
                        </a:spcAft>
                        <a:buNone/>
                      </a:pPr>
                      <a:r>
                        <a:rPr lang="en-US" sz="1000"/>
                        <a:t>should be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9:4"/>
                      </a:ext>
                    </a:extLst>
                  </a:tcPr>
                </a:tc>
                <a:tc>
                  <a:txBody>
                    <a:bodyPr/>
                    <a:lstStyle/>
                    <a:p>
                      <a:pPr indent="0" lvl="0" marL="0" rtl="0" algn="l">
                        <a:lnSpc>
                          <a:spcPct val="115000"/>
                        </a:lnSpc>
                        <a:spcBef>
                          <a:spcPts val="0"/>
                        </a:spcBef>
                        <a:spcAft>
                          <a:spcPts val="0"/>
                        </a:spcAft>
                        <a:buNone/>
                      </a:pPr>
                      <a:r>
                        <a:rPr lang="en-US" sz="1000"/>
                        <a:t>Your IMPS fund transfer</a:t>
                      </a:r>
                      <a:endParaRPr sz="1000"/>
                    </a:p>
                    <a:p>
                      <a:pPr indent="0" lvl="0" marL="0" rtl="0" algn="l">
                        <a:lnSpc>
                          <a:spcPct val="115000"/>
                        </a:lnSpc>
                        <a:spcBef>
                          <a:spcPts val="0"/>
                        </a:spcBef>
                        <a:spcAft>
                          <a:spcPts val="0"/>
                        </a:spcAft>
                        <a:buNone/>
                      </a:pPr>
                      <a:r>
                        <a:rPr lang="en-US" sz="1000"/>
                        <a:t>request posted successfully</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US" sz="1000"/>
                        <a:t>Transaction Reference</a:t>
                      </a:r>
                      <a:endParaRPr sz="1000"/>
                    </a:p>
                    <a:p>
                      <a:pPr indent="0" lvl="0" marL="0" rtl="0" algn="l">
                        <a:lnSpc>
                          <a:spcPct val="115000"/>
                        </a:lnSpc>
                        <a:spcBef>
                          <a:spcPts val="0"/>
                        </a:spcBef>
                        <a:spcAft>
                          <a:spcPts val="0"/>
                        </a:spcAft>
                        <a:buNone/>
                      </a:pPr>
                      <a:r>
                        <a:rPr lang="en-US" sz="1000"/>
                        <a:t>Number : IMPS002435973XX</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US" sz="1000"/>
                        <a:t>Kindly check your transaction</a:t>
                      </a:r>
                      <a:endParaRPr sz="1000"/>
                    </a:p>
                    <a:p>
                      <a:pPr indent="0" lvl="0" marL="0" rtl="0" algn="l">
                        <a:lnSpc>
                          <a:spcPct val="115000"/>
                        </a:lnSpc>
                        <a:spcBef>
                          <a:spcPts val="0"/>
                        </a:spcBef>
                        <a:spcAft>
                          <a:spcPts val="0"/>
                        </a:spcAft>
                        <a:buNone/>
                      </a:pPr>
                      <a:r>
                        <a:rPr lang="en-US" sz="1000"/>
                        <a:t>status in Enquiry tab after</a:t>
                      </a:r>
                      <a:endParaRPr sz="1000"/>
                    </a:p>
                    <a:p>
                      <a:pPr indent="0" lvl="0" marL="0" rtl="0" algn="l">
                        <a:lnSpc>
                          <a:spcPct val="115000"/>
                        </a:lnSpc>
                        <a:spcBef>
                          <a:spcPts val="0"/>
                        </a:spcBef>
                        <a:spcAft>
                          <a:spcPts val="0"/>
                        </a:spcAft>
                        <a:buNone/>
                      </a:pPr>
                      <a:r>
                        <a:rPr lang="en-US" sz="1000"/>
                        <a:t>15 minutes.</a:t>
                      </a:r>
                      <a:endParaRPr sz="1000"/>
                    </a:p>
                    <a:p>
                      <a:pPr indent="0" lvl="0" marL="0" rtl="0" algn="l">
                        <a:lnSpc>
                          <a:spcPct val="115000"/>
                        </a:lnSpc>
                        <a:spcBef>
                          <a:spcPts val="0"/>
                        </a:spcBef>
                        <a:spcAft>
                          <a:spcPts val="0"/>
                        </a:spcAft>
                        <a:buNone/>
                      </a:pPr>
                      <a:r>
                        <a:rPr lang="en-US" sz="1000"/>
                        <a:t>These messages</a:t>
                      </a:r>
                      <a:endParaRPr sz="1000"/>
                    </a:p>
                    <a:p>
                      <a:pPr indent="0" lvl="0" marL="0" rtl="0" algn="l">
                        <a:lnSpc>
                          <a:spcPct val="115000"/>
                        </a:lnSpc>
                        <a:spcBef>
                          <a:spcPts val="0"/>
                        </a:spcBef>
                        <a:spcAft>
                          <a:spcPts val="0"/>
                        </a:spcAft>
                        <a:buNone/>
                      </a:pPr>
                      <a:r>
                        <a:rPr lang="en-US" sz="1000"/>
                        <a:t>are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9:5"/>
                      </a:ext>
                    </a:extLst>
                  </a:tcPr>
                </a:tc>
                <a:tc>
                  <a:txBody>
                    <a:bodyPr/>
                    <a:lstStyle/>
                    <a:p>
                      <a:pPr indent="0" lvl="0" marL="0" rtl="0" algn="l">
                        <a:lnSpc>
                          <a:spcPct val="115000"/>
                        </a:lnSpc>
                        <a:spcBef>
                          <a:spcPts val="0"/>
                        </a:spcBef>
                        <a:spcAft>
                          <a:spcPts val="0"/>
                        </a:spcAft>
                        <a:buNone/>
                      </a:pPr>
                      <a:r>
                        <a:rPr lang="en-US" sz="1000"/>
                        <a:t>Pass</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9:6"/>
                      </a:ext>
                    </a:extLst>
                  </a:tcPr>
                </a:tc>
              </a:tr>
              <a:tr h="2962275">
                <a:tc>
                  <a:txBody>
                    <a:bodyPr/>
                    <a:lstStyle/>
                    <a:p>
                      <a:pPr indent="0" lvl="0" marL="0" rtl="0" algn="l">
                        <a:lnSpc>
                          <a:spcPct val="115000"/>
                        </a:lnSpc>
                        <a:spcBef>
                          <a:spcPts val="0"/>
                        </a:spcBef>
                        <a:spcAft>
                          <a:spcPts val="0"/>
                        </a:spcAft>
                        <a:buNone/>
                      </a:pPr>
                      <a:r>
                        <a:rPr lang="en-US" sz="1000"/>
                        <a:t>TC-M3-002</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0:0"/>
                      </a:ext>
                    </a:extLst>
                  </a:tcPr>
                </a:tc>
                <a:tc>
                  <a:txBody>
                    <a:bodyPr/>
                    <a:lstStyle/>
                    <a:p>
                      <a:pPr indent="0" lvl="0" marL="0" rtl="0" algn="l">
                        <a:lnSpc>
                          <a:spcPct val="115000"/>
                        </a:lnSpc>
                        <a:spcBef>
                          <a:spcPts val="0"/>
                        </a:spcBef>
                        <a:spcAft>
                          <a:spcPts val="0"/>
                        </a:spcAft>
                        <a:buNone/>
                      </a:pPr>
                      <a:r>
                        <a:rPr lang="en-US" sz="1000"/>
                        <a:t>Other Bank Transfers</a:t>
                      </a:r>
                      <a:endParaRPr sz="1000"/>
                    </a:p>
                    <a:p>
                      <a:pPr indent="0" lvl="0" marL="0" rtl="0" algn="l">
                        <a:lnSpc>
                          <a:spcPct val="115000"/>
                        </a:lnSpc>
                        <a:spcBef>
                          <a:spcPts val="0"/>
                        </a:spcBef>
                        <a:spcAft>
                          <a:spcPts val="0"/>
                        </a:spcAft>
                        <a:buNone/>
                      </a:pPr>
                      <a:r>
                        <a:rPr lang="en-US" sz="1000"/>
                        <a:t>(Checking RTGS</a:t>
                      </a:r>
                      <a:endParaRPr sz="1000"/>
                    </a:p>
                    <a:p>
                      <a:pPr indent="0" lvl="0" marL="0" rtl="0" algn="l">
                        <a:lnSpc>
                          <a:spcPct val="115000"/>
                        </a:lnSpc>
                        <a:spcBef>
                          <a:spcPts val="0"/>
                        </a:spcBef>
                        <a:spcAft>
                          <a:spcPts val="0"/>
                        </a:spcAft>
                        <a:buNone/>
                      </a:pPr>
                      <a:r>
                        <a:rPr lang="en-US" sz="1000"/>
                        <a:t>fund transfer)</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0:1"/>
                      </a:ext>
                    </a:extLst>
                  </a:tcPr>
                </a:tc>
                <a:tc>
                  <a:txBody>
                    <a:bodyPr/>
                    <a:lstStyle/>
                    <a:p>
                      <a:pPr indent="0" lvl="0" marL="0" rtl="0" algn="l">
                        <a:lnSpc>
                          <a:spcPct val="115000"/>
                        </a:lnSpc>
                        <a:spcBef>
                          <a:spcPts val="0"/>
                        </a:spcBef>
                        <a:spcAft>
                          <a:spcPts val="0"/>
                        </a:spcAft>
                        <a:buNone/>
                      </a:pPr>
                      <a:r>
                        <a:rPr lang="en-US" sz="1000"/>
                        <a:t>1. URL should be opened.</a:t>
                      </a:r>
                      <a:endParaRPr sz="1000"/>
                    </a:p>
                    <a:p>
                      <a:pPr indent="0" lvl="0" marL="0" rtl="0" algn="l">
                        <a:lnSpc>
                          <a:spcPct val="115000"/>
                        </a:lnSpc>
                        <a:spcBef>
                          <a:spcPts val="0"/>
                        </a:spcBef>
                        <a:spcAft>
                          <a:spcPts val="0"/>
                        </a:spcAft>
                        <a:buNone/>
                      </a:pPr>
                      <a:r>
                        <a:rPr lang="en-US" sz="1000"/>
                        <a:t>2. User should have a valid</a:t>
                      </a:r>
                      <a:endParaRPr sz="1000"/>
                    </a:p>
                    <a:p>
                      <a:pPr indent="0" lvl="0" marL="0" rtl="0" algn="l">
                        <a:lnSpc>
                          <a:spcPct val="115000"/>
                        </a:lnSpc>
                        <a:spcBef>
                          <a:spcPts val="0"/>
                        </a:spcBef>
                        <a:spcAft>
                          <a:spcPts val="0"/>
                        </a:spcAft>
                        <a:buNone/>
                      </a:pPr>
                      <a:r>
                        <a:rPr lang="en-US" sz="1000"/>
                        <a:t>SBI account.</a:t>
                      </a:r>
                      <a:endParaRPr sz="1000"/>
                    </a:p>
                    <a:p>
                      <a:pPr indent="0" lvl="0" marL="0" rtl="0" algn="l">
                        <a:lnSpc>
                          <a:spcPct val="115000"/>
                        </a:lnSpc>
                        <a:spcBef>
                          <a:spcPts val="0"/>
                        </a:spcBef>
                        <a:spcAft>
                          <a:spcPts val="0"/>
                        </a:spcAft>
                        <a:buNone/>
                      </a:pPr>
                      <a:r>
                        <a:rPr lang="en-US" sz="1000"/>
                        <a:t>3. User should have a valid</a:t>
                      </a:r>
                      <a:endParaRPr sz="1000"/>
                    </a:p>
                    <a:p>
                      <a:pPr indent="0" lvl="0" marL="0" rtl="0" algn="l">
                        <a:lnSpc>
                          <a:spcPct val="115000"/>
                        </a:lnSpc>
                        <a:spcBef>
                          <a:spcPts val="0"/>
                        </a:spcBef>
                        <a:spcAft>
                          <a:spcPts val="0"/>
                        </a:spcAft>
                        <a:buNone/>
                      </a:pPr>
                      <a:r>
                        <a:rPr lang="en-US" sz="1000"/>
                        <a:t>userid and password to login</a:t>
                      </a:r>
                      <a:endParaRPr sz="1000"/>
                    </a:p>
                    <a:p>
                      <a:pPr indent="0" lvl="0" marL="0" rtl="0" algn="l">
                        <a:lnSpc>
                          <a:spcPct val="115000"/>
                        </a:lnSpc>
                        <a:spcBef>
                          <a:spcPts val="0"/>
                        </a:spcBef>
                        <a:spcAft>
                          <a:spcPts val="0"/>
                        </a:spcAft>
                        <a:buNone/>
                      </a:pPr>
                      <a:r>
                        <a:rPr lang="en-US" sz="1000"/>
                        <a:t>into online banking.</a:t>
                      </a:r>
                      <a:endParaRPr sz="1000"/>
                    </a:p>
                    <a:p>
                      <a:pPr indent="0" lvl="0" marL="0" rtl="0" algn="l">
                        <a:lnSpc>
                          <a:spcPct val="115000"/>
                        </a:lnSpc>
                        <a:spcBef>
                          <a:spcPts val="0"/>
                        </a:spcBef>
                        <a:spcAft>
                          <a:spcPts val="0"/>
                        </a:spcAft>
                        <a:buNone/>
                      </a:pPr>
                      <a:r>
                        <a:rPr lang="en-US" sz="1000"/>
                        <a:t>4. User Login successfully.</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0:2"/>
                      </a:ext>
                    </a:extLst>
                  </a:tcPr>
                </a:tc>
                <a:tc>
                  <a:txBody>
                    <a:bodyPr/>
                    <a:lstStyle/>
                    <a:p>
                      <a:pPr indent="0" lvl="0" marL="0" rtl="0" algn="l">
                        <a:lnSpc>
                          <a:spcPct val="115000"/>
                        </a:lnSpc>
                        <a:spcBef>
                          <a:spcPts val="0"/>
                        </a:spcBef>
                        <a:spcAft>
                          <a:spcPts val="0"/>
                        </a:spcAft>
                        <a:buNone/>
                      </a:pPr>
                      <a:r>
                        <a:rPr lang="en-US" sz="1000"/>
                        <a:t>1. The main dashboard is displayed.</a:t>
                      </a:r>
                      <a:endParaRPr sz="1000"/>
                    </a:p>
                    <a:p>
                      <a:pPr indent="0" lvl="0" marL="0" rtl="0" algn="l">
                        <a:lnSpc>
                          <a:spcPct val="115000"/>
                        </a:lnSpc>
                        <a:spcBef>
                          <a:spcPts val="0"/>
                        </a:spcBef>
                        <a:spcAft>
                          <a:spcPts val="0"/>
                        </a:spcAft>
                        <a:buNone/>
                      </a:pPr>
                      <a:r>
                        <a:rPr lang="en-US" sz="1000"/>
                        <a:t>2. Move mouse to " Payment/transfers".</a:t>
                      </a:r>
                      <a:endParaRPr sz="1000"/>
                    </a:p>
                    <a:p>
                      <a:pPr indent="0" lvl="0" marL="0" rtl="0" algn="l">
                        <a:lnSpc>
                          <a:spcPct val="115000"/>
                        </a:lnSpc>
                        <a:spcBef>
                          <a:spcPts val="0"/>
                        </a:spcBef>
                        <a:spcAft>
                          <a:spcPts val="0"/>
                        </a:spcAft>
                        <a:buNone/>
                      </a:pPr>
                      <a:r>
                        <a:rPr lang="en-US" sz="1000"/>
                        <a:t>3. Click on "Other Bank Beneficiary" link.</a:t>
                      </a:r>
                      <a:endParaRPr sz="1000"/>
                    </a:p>
                    <a:p>
                      <a:pPr indent="0" lvl="0" marL="0" rtl="0" algn="l">
                        <a:lnSpc>
                          <a:spcPct val="115000"/>
                        </a:lnSpc>
                        <a:spcBef>
                          <a:spcPts val="0"/>
                        </a:spcBef>
                        <a:spcAft>
                          <a:spcPts val="0"/>
                        </a:spcAft>
                        <a:buNone/>
                      </a:pPr>
                      <a:r>
                        <a:rPr lang="en-US" sz="1000"/>
                        <a:t>4. Beneficary Dashboard will be displayed.</a:t>
                      </a:r>
                      <a:endParaRPr sz="1000"/>
                    </a:p>
                    <a:p>
                      <a:pPr indent="0" lvl="0" marL="0" rtl="0" algn="l">
                        <a:lnSpc>
                          <a:spcPct val="115000"/>
                        </a:lnSpc>
                        <a:spcBef>
                          <a:spcPts val="0"/>
                        </a:spcBef>
                        <a:spcAft>
                          <a:spcPts val="0"/>
                        </a:spcAft>
                        <a:buNone/>
                      </a:pPr>
                      <a:r>
                        <a:rPr lang="en-US" sz="1000"/>
                        <a:t>5. Select "RTGS" option</a:t>
                      </a:r>
                      <a:endParaRPr sz="1000"/>
                    </a:p>
                    <a:p>
                      <a:pPr indent="0" lvl="0" marL="0" rtl="0" algn="l">
                        <a:lnSpc>
                          <a:spcPct val="115000"/>
                        </a:lnSpc>
                        <a:spcBef>
                          <a:spcPts val="0"/>
                        </a:spcBef>
                        <a:spcAft>
                          <a:spcPts val="0"/>
                        </a:spcAft>
                        <a:buNone/>
                      </a:pPr>
                      <a:r>
                        <a:rPr lang="en-US" sz="1000"/>
                        <a:t>6. Enter the amount to be transfered.</a:t>
                      </a:r>
                      <a:endParaRPr sz="1000"/>
                    </a:p>
                    <a:p>
                      <a:pPr indent="0" lvl="0" marL="0" rtl="0" algn="l">
                        <a:lnSpc>
                          <a:spcPct val="115000"/>
                        </a:lnSpc>
                        <a:spcBef>
                          <a:spcPts val="0"/>
                        </a:spcBef>
                        <a:spcAft>
                          <a:spcPts val="0"/>
                        </a:spcAft>
                        <a:buNone/>
                      </a:pPr>
                      <a:r>
                        <a:rPr lang="en-US" sz="1000"/>
                        <a:t>7. Select purpose for the transfer from</a:t>
                      </a:r>
                      <a:endParaRPr sz="1000"/>
                    </a:p>
                    <a:p>
                      <a:pPr indent="0" lvl="0" marL="0" rtl="0" algn="l">
                        <a:lnSpc>
                          <a:spcPct val="115000"/>
                        </a:lnSpc>
                        <a:spcBef>
                          <a:spcPts val="0"/>
                        </a:spcBef>
                        <a:spcAft>
                          <a:spcPts val="0"/>
                        </a:spcAft>
                        <a:buNone/>
                      </a:pPr>
                      <a:r>
                        <a:rPr lang="en-US" sz="1000"/>
                        <a:t>the corresponding drop down box.</a:t>
                      </a:r>
                      <a:endParaRPr sz="1000"/>
                    </a:p>
                    <a:p>
                      <a:pPr indent="0" lvl="0" marL="0" rtl="0" algn="l">
                        <a:lnSpc>
                          <a:spcPct val="115000"/>
                        </a:lnSpc>
                        <a:spcBef>
                          <a:spcPts val="0"/>
                        </a:spcBef>
                        <a:spcAft>
                          <a:spcPts val="0"/>
                        </a:spcAft>
                        <a:buNone/>
                      </a:pPr>
                      <a:r>
                        <a:rPr lang="en-US" sz="1000"/>
                        <a:t>8. Select instruction priority for the transfer from</a:t>
                      </a:r>
                      <a:endParaRPr sz="1000"/>
                    </a:p>
                    <a:p>
                      <a:pPr indent="0" lvl="0" marL="0" rtl="0" algn="l">
                        <a:lnSpc>
                          <a:spcPct val="115000"/>
                        </a:lnSpc>
                        <a:spcBef>
                          <a:spcPts val="0"/>
                        </a:spcBef>
                        <a:spcAft>
                          <a:spcPts val="0"/>
                        </a:spcAft>
                        <a:buNone/>
                      </a:pPr>
                      <a:r>
                        <a:rPr lang="en-US" sz="1000"/>
                        <a:t>the corresponding drop down box.</a:t>
                      </a:r>
                      <a:endParaRPr sz="1000"/>
                    </a:p>
                    <a:p>
                      <a:pPr indent="0" lvl="0" marL="0" rtl="0" algn="l">
                        <a:lnSpc>
                          <a:spcPct val="115000"/>
                        </a:lnSpc>
                        <a:spcBef>
                          <a:spcPts val="0"/>
                        </a:spcBef>
                        <a:spcAft>
                          <a:spcPts val="0"/>
                        </a:spcAft>
                        <a:buNone/>
                      </a:pPr>
                      <a:r>
                        <a:rPr lang="en-US" sz="1000"/>
                        <a:t>9. Select purpose code for the transfer from</a:t>
                      </a:r>
                      <a:endParaRPr sz="1000"/>
                    </a:p>
                    <a:p>
                      <a:pPr indent="0" lvl="0" marL="0" rtl="0" algn="l">
                        <a:lnSpc>
                          <a:spcPct val="115000"/>
                        </a:lnSpc>
                        <a:spcBef>
                          <a:spcPts val="0"/>
                        </a:spcBef>
                        <a:spcAft>
                          <a:spcPts val="0"/>
                        </a:spcAft>
                        <a:buNone/>
                      </a:pPr>
                      <a:r>
                        <a:rPr lang="en-US" sz="1000"/>
                        <a:t>the corresponding drop down box.</a:t>
                      </a:r>
                      <a:endParaRPr sz="1000"/>
                    </a:p>
                    <a:p>
                      <a:pPr indent="0" lvl="0" marL="0" rtl="0" algn="l">
                        <a:lnSpc>
                          <a:spcPct val="115000"/>
                        </a:lnSpc>
                        <a:spcBef>
                          <a:spcPts val="0"/>
                        </a:spcBef>
                        <a:spcAft>
                          <a:spcPts val="0"/>
                        </a:spcAft>
                        <a:buNone/>
                      </a:pPr>
                      <a:r>
                        <a:rPr lang="en-US" sz="1000"/>
                        <a:t>10. Select the beneficiary, by clicking on the</a:t>
                      </a:r>
                      <a:endParaRPr sz="1000"/>
                    </a:p>
                    <a:p>
                      <a:pPr indent="0" lvl="0" marL="0" rtl="0" algn="l">
                        <a:lnSpc>
                          <a:spcPct val="115000"/>
                        </a:lnSpc>
                        <a:spcBef>
                          <a:spcPts val="0"/>
                        </a:spcBef>
                        <a:spcAft>
                          <a:spcPts val="0"/>
                        </a:spcAft>
                        <a:buNone/>
                      </a:pPr>
                      <a:r>
                        <a:rPr lang="en-US" sz="1000"/>
                        <a:t>corresponding check box.</a:t>
                      </a:r>
                      <a:endParaRPr sz="1000"/>
                    </a:p>
                    <a:p>
                      <a:pPr indent="0" lvl="0" marL="0" rtl="0" algn="l">
                        <a:lnSpc>
                          <a:spcPct val="115000"/>
                        </a:lnSpc>
                        <a:spcBef>
                          <a:spcPts val="0"/>
                        </a:spcBef>
                        <a:spcAft>
                          <a:spcPts val="0"/>
                        </a:spcAft>
                        <a:buNone/>
                      </a:pPr>
                      <a:r>
                        <a:rPr lang="en-US" sz="1000"/>
                        <a:t>11. Click on 'submit" button.</a:t>
                      </a:r>
                      <a:endParaRPr sz="1000"/>
                    </a:p>
                    <a:p>
                      <a:pPr indent="0" lvl="0" marL="0" rtl="0" algn="l">
                        <a:lnSpc>
                          <a:spcPct val="115000"/>
                        </a:lnSpc>
                        <a:spcBef>
                          <a:spcPts val="0"/>
                        </a:spcBef>
                        <a:spcAft>
                          <a:spcPts val="0"/>
                        </a:spcAft>
                        <a:buNone/>
                      </a:pPr>
                      <a:r>
                        <a:rPr lang="en-US" sz="1000"/>
                        <a:t>12. A confirmation page is displayed.</a:t>
                      </a:r>
                      <a:endParaRPr sz="1000"/>
                    </a:p>
                    <a:p>
                      <a:pPr indent="0" lvl="0" marL="0" rtl="0" algn="l">
                        <a:lnSpc>
                          <a:spcPct val="115000"/>
                        </a:lnSpc>
                        <a:spcBef>
                          <a:spcPts val="0"/>
                        </a:spcBef>
                        <a:spcAft>
                          <a:spcPts val="0"/>
                        </a:spcAft>
                        <a:buNone/>
                      </a:pPr>
                      <a:r>
                        <a:rPr lang="en-US" sz="1000"/>
                        <a:t>13. Click on confirm button.</a:t>
                      </a:r>
                      <a:endParaRPr sz="1000"/>
                    </a:p>
                    <a:p>
                      <a:pPr indent="0" lvl="0" marL="0" rtl="0" algn="l">
                        <a:lnSpc>
                          <a:spcPct val="115000"/>
                        </a:lnSpc>
                        <a:spcBef>
                          <a:spcPts val="0"/>
                        </a:spcBef>
                        <a:spcAft>
                          <a:spcPts val="0"/>
                        </a:spcAft>
                        <a:buNone/>
                      </a:pPr>
                      <a:r>
                        <a:rPr lang="en-US" sz="1000"/>
                        <a:t>14. OTP will be sent to the registered mobile number.</a:t>
                      </a:r>
                      <a:endParaRPr sz="1000"/>
                    </a:p>
                    <a:p>
                      <a:pPr indent="0" lvl="0" marL="0" rtl="0" algn="l">
                        <a:lnSpc>
                          <a:spcPct val="115000"/>
                        </a:lnSpc>
                        <a:spcBef>
                          <a:spcPts val="0"/>
                        </a:spcBef>
                        <a:spcAft>
                          <a:spcPts val="0"/>
                        </a:spcAft>
                        <a:buNone/>
                      </a:pPr>
                      <a:r>
                        <a:rPr lang="en-US" sz="1000"/>
                        <a:t>15. Enter the OTP and click submit.</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0:3"/>
                      </a:ext>
                    </a:extLst>
                  </a:tcPr>
                </a:tc>
                <a:tc>
                  <a:txBody>
                    <a:bodyPr/>
                    <a:lstStyle/>
                    <a:p>
                      <a:pPr indent="0" lvl="0" marL="0" rtl="0" algn="l">
                        <a:lnSpc>
                          <a:spcPct val="115000"/>
                        </a:lnSpc>
                        <a:spcBef>
                          <a:spcPts val="0"/>
                        </a:spcBef>
                        <a:spcAft>
                          <a:spcPts val="0"/>
                        </a:spcAft>
                        <a:buNone/>
                      </a:pPr>
                      <a:r>
                        <a:rPr lang="en-US" sz="1000"/>
                        <a:t>Your RTGS fund transfer</a:t>
                      </a:r>
                      <a:endParaRPr sz="1000"/>
                    </a:p>
                    <a:p>
                      <a:pPr indent="0" lvl="0" marL="0" rtl="0" algn="l">
                        <a:lnSpc>
                          <a:spcPct val="115000"/>
                        </a:lnSpc>
                        <a:spcBef>
                          <a:spcPts val="0"/>
                        </a:spcBef>
                        <a:spcAft>
                          <a:spcPts val="0"/>
                        </a:spcAft>
                        <a:buNone/>
                      </a:pPr>
                      <a:r>
                        <a:rPr lang="en-US" sz="1000"/>
                        <a:t>request posted successfully</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US" sz="1000"/>
                        <a:t>Transaction Reference</a:t>
                      </a:r>
                      <a:endParaRPr sz="1000"/>
                    </a:p>
                    <a:p>
                      <a:pPr indent="0" lvl="0" marL="0" rtl="0" algn="l">
                        <a:lnSpc>
                          <a:spcPct val="115000"/>
                        </a:lnSpc>
                        <a:spcBef>
                          <a:spcPts val="0"/>
                        </a:spcBef>
                        <a:spcAft>
                          <a:spcPts val="0"/>
                        </a:spcAft>
                        <a:buNone/>
                      </a:pPr>
                      <a:r>
                        <a:rPr lang="en-US" sz="1000"/>
                        <a:t>Number : IMPS002435973XX</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US" sz="1000"/>
                        <a:t>Kindly check your transaction</a:t>
                      </a:r>
                      <a:endParaRPr sz="1000"/>
                    </a:p>
                    <a:p>
                      <a:pPr indent="0" lvl="0" marL="0" rtl="0" algn="l">
                        <a:lnSpc>
                          <a:spcPct val="115000"/>
                        </a:lnSpc>
                        <a:spcBef>
                          <a:spcPts val="0"/>
                        </a:spcBef>
                        <a:spcAft>
                          <a:spcPts val="0"/>
                        </a:spcAft>
                        <a:buNone/>
                      </a:pPr>
                      <a:r>
                        <a:rPr lang="en-US" sz="1000"/>
                        <a:t>status in Enquiry tab after</a:t>
                      </a:r>
                      <a:endParaRPr sz="1000"/>
                    </a:p>
                    <a:p>
                      <a:pPr indent="0" lvl="0" marL="0" rtl="0" algn="l">
                        <a:lnSpc>
                          <a:spcPct val="115000"/>
                        </a:lnSpc>
                        <a:spcBef>
                          <a:spcPts val="0"/>
                        </a:spcBef>
                        <a:spcAft>
                          <a:spcPts val="0"/>
                        </a:spcAft>
                        <a:buNone/>
                      </a:pPr>
                      <a:r>
                        <a:rPr lang="en-US" sz="1000"/>
                        <a:t>15 minutes.</a:t>
                      </a:r>
                      <a:endParaRPr sz="1000"/>
                    </a:p>
                    <a:p>
                      <a:pPr indent="0" lvl="0" marL="0" rtl="0" algn="l">
                        <a:lnSpc>
                          <a:spcPct val="115000"/>
                        </a:lnSpc>
                        <a:spcBef>
                          <a:spcPts val="0"/>
                        </a:spcBef>
                        <a:spcAft>
                          <a:spcPts val="0"/>
                        </a:spcAft>
                        <a:buNone/>
                      </a:pPr>
                      <a:r>
                        <a:rPr lang="en-US" sz="1000"/>
                        <a:t>These messages</a:t>
                      </a:r>
                      <a:endParaRPr sz="1000"/>
                    </a:p>
                    <a:p>
                      <a:pPr indent="0" lvl="0" marL="0" rtl="0" algn="l">
                        <a:lnSpc>
                          <a:spcPct val="115000"/>
                        </a:lnSpc>
                        <a:spcBef>
                          <a:spcPts val="0"/>
                        </a:spcBef>
                        <a:spcAft>
                          <a:spcPts val="0"/>
                        </a:spcAft>
                        <a:buNone/>
                      </a:pPr>
                      <a:r>
                        <a:rPr lang="en-US" sz="1000"/>
                        <a:t>should be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0:4"/>
                      </a:ext>
                    </a:extLst>
                  </a:tcPr>
                </a:tc>
                <a:tc>
                  <a:txBody>
                    <a:bodyPr/>
                    <a:lstStyle/>
                    <a:p>
                      <a:pPr indent="0" lvl="0" marL="0" rtl="0" algn="l">
                        <a:lnSpc>
                          <a:spcPct val="115000"/>
                        </a:lnSpc>
                        <a:spcBef>
                          <a:spcPts val="0"/>
                        </a:spcBef>
                        <a:spcAft>
                          <a:spcPts val="0"/>
                        </a:spcAft>
                        <a:buNone/>
                      </a:pPr>
                      <a:r>
                        <a:rPr lang="en-US" sz="1000"/>
                        <a:t>Your RTGS fund transfer</a:t>
                      </a:r>
                      <a:endParaRPr sz="1000"/>
                    </a:p>
                    <a:p>
                      <a:pPr indent="0" lvl="0" marL="0" rtl="0" algn="l">
                        <a:lnSpc>
                          <a:spcPct val="115000"/>
                        </a:lnSpc>
                        <a:spcBef>
                          <a:spcPts val="0"/>
                        </a:spcBef>
                        <a:spcAft>
                          <a:spcPts val="0"/>
                        </a:spcAft>
                        <a:buNone/>
                      </a:pPr>
                      <a:r>
                        <a:rPr lang="en-US" sz="1000"/>
                        <a:t>request posted successfully</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US" sz="1000"/>
                        <a:t>Transaction Reference</a:t>
                      </a:r>
                      <a:endParaRPr sz="1000"/>
                    </a:p>
                    <a:p>
                      <a:pPr indent="0" lvl="0" marL="0" rtl="0" algn="l">
                        <a:lnSpc>
                          <a:spcPct val="115000"/>
                        </a:lnSpc>
                        <a:spcBef>
                          <a:spcPts val="0"/>
                        </a:spcBef>
                        <a:spcAft>
                          <a:spcPts val="0"/>
                        </a:spcAft>
                        <a:buNone/>
                      </a:pPr>
                      <a:r>
                        <a:rPr lang="en-US" sz="1000"/>
                        <a:t>Number : IMPS002435973XX</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US" sz="1000"/>
                        <a:t>Kindly check your transaction</a:t>
                      </a:r>
                      <a:endParaRPr sz="1000"/>
                    </a:p>
                    <a:p>
                      <a:pPr indent="0" lvl="0" marL="0" rtl="0" algn="l">
                        <a:lnSpc>
                          <a:spcPct val="115000"/>
                        </a:lnSpc>
                        <a:spcBef>
                          <a:spcPts val="0"/>
                        </a:spcBef>
                        <a:spcAft>
                          <a:spcPts val="0"/>
                        </a:spcAft>
                        <a:buNone/>
                      </a:pPr>
                      <a:r>
                        <a:rPr lang="en-US" sz="1000"/>
                        <a:t>status in Enquiry tab after</a:t>
                      </a:r>
                      <a:endParaRPr sz="1000"/>
                    </a:p>
                    <a:p>
                      <a:pPr indent="0" lvl="0" marL="0" rtl="0" algn="l">
                        <a:lnSpc>
                          <a:spcPct val="115000"/>
                        </a:lnSpc>
                        <a:spcBef>
                          <a:spcPts val="0"/>
                        </a:spcBef>
                        <a:spcAft>
                          <a:spcPts val="0"/>
                        </a:spcAft>
                        <a:buNone/>
                      </a:pPr>
                      <a:r>
                        <a:rPr lang="en-US" sz="1000"/>
                        <a:t>15 minutes.</a:t>
                      </a:r>
                      <a:endParaRPr sz="1000"/>
                    </a:p>
                    <a:p>
                      <a:pPr indent="0" lvl="0" marL="0" rtl="0" algn="l">
                        <a:lnSpc>
                          <a:spcPct val="115000"/>
                        </a:lnSpc>
                        <a:spcBef>
                          <a:spcPts val="0"/>
                        </a:spcBef>
                        <a:spcAft>
                          <a:spcPts val="0"/>
                        </a:spcAft>
                        <a:buNone/>
                      </a:pPr>
                      <a:r>
                        <a:rPr lang="en-US" sz="1000"/>
                        <a:t>These messages</a:t>
                      </a:r>
                      <a:endParaRPr sz="1000"/>
                    </a:p>
                    <a:p>
                      <a:pPr indent="0" lvl="0" marL="0" rtl="0" algn="l">
                        <a:lnSpc>
                          <a:spcPct val="115000"/>
                        </a:lnSpc>
                        <a:spcBef>
                          <a:spcPts val="0"/>
                        </a:spcBef>
                        <a:spcAft>
                          <a:spcPts val="0"/>
                        </a:spcAft>
                        <a:buNone/>
                      </a:pPr>
                      <a:r>
                        <a:rPr lang="en-US" sz="1000"/>
                        <a:t>are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0:5"/>
                      </a:ext>
                    </a:extLst>
                  </a:tcPr>
                </a:tc>
                <a:tc>
                  <a:txBody>
                    <a:bodyPr/>
                    <a:lstStyle/>
                    <a:p>
                      <a:pPr indent="0" lvl="0" marL="0" rtl="0" algn="l">
                        <a:lnSpc>
                          <a:spcPct val="115000"/>
                        </a:lnSpc>
                        <a:spcBef>
                          <a:spcPts val="0"/>
                        </a:spcBef>
                        <a:spcAft>
                          <a:spcPts val="0"/>
                        </a:spcAft>
                        <a:buNone/>
                      </a:pPr>
                      <a:r>
                        <a:rPr lang="en-US" sz="1000"/>
                        <a:t>Pass</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0:6"/>
                      </a:ext>
                    </a:extLst>
                  </a:tcPr>
                </a:tc>
              </a:tr>
              <a:tr h="2962275">
                <a:tc>
                  <a:txBody>
                    <a:bodyPr/>
                    <a:lstStyle/>
                    <a:p>
                      <a:pPr indent="0" lvl="0" marL="0" rtl="0" algn="l">
                        <a:lnSpc>
                          <a:spcPct val="115000"/>
                        </a:lnSpc>
                        <a:spcBef>
                          <a:spcPts val="0"/>
                        </a:spcBef>
                        <a:spcAft>
                          <a:spcPts val="0"/>
                        </a:spcAft>
                        <a:buNone/>
                      </a:pPr>
                      <a:r>
                        <a:rPr lang="en-US" sz="1000"/>
                        <a:t>TC-M3-003</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1:0"/>
                      </a:ext>
                    </a:extLst>
                  </a:tcPr>
                </a:tc>
                <a:tc>
                  <a:txBody>
                    <a:bodyPr/>
                    <a:lstStyle/>
                    <a:p>
                      <a:pPr indent="0" lvl="0" marL="0" rtl="0" algn="l">
                        <a:lnSpc>
                          <a:spcPct val="115000"/>
                        </a:lnSpc>
                        <a:spcBef>
                          <a:spcPts val="0"/>
                        </a:spcBef>
                        <a:spcAft>
                          <a:spcPts val="0"/>
                        </a:spcAft>
                        <a:buNone/>
                      </a:pPr>
                      <a:r>
                        <a:rPr lang="en-US" sz="1000"/>
                        <a:t>Other Bank Transfers</a:t>
                      </a:r>
                      <a:endParaRPr sz="1000"/>
                    </a:p>
                    <a:p>
                      <a:pPr indent="0" lvl="0" marL="0" rtl="0" algn="l">
                        <a:lnSpc>
                          <a:spcPct val="115000"/>
                        </a:lnSpc>
                        <a:spcBef>
                          <a:spcPts val="0"/>
                        </a:spcBef>
                        <a:spcAft>
                          <a:spcPts val="0"/>
                        </a:spcAft>
                        <a:buNone/>
                      </a:pPr>
                      <a:r>
                        <a:rPr lang="en-US" sz="1000"/>
                        <a:t>(Checking NEFT</a:t>
                      </a:r>
                      <a:endParaRPr sz="1000"/>
                    </a:p>
                    <a:p>
                      <a:pPr indent="0" lvl="0" marL="0" rtl="0" algn="l">
                        <a:lnSpc>
                          <a:spcPct val="115000"/>
                        </a:lnSpc>
                        <a:spcBef>
                          <a:spcPts val="0"/>
                        </a:spcBef>
                        <a:spcAft>
                          <a:spcPts val="0"/>
                        </a:spcAft>
                        <a:buNone/>
                      </a:pPr>
                      <a:r>
                        <a:rPr lang="en-US" sz="1000"/>
                        <a:t>fund transfer)</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1:1"/>
                      </a:ext>
                    </a:extLst>
                  </a:tcPr>
                </a:tc>
                <a:tc>
                  <a:txBody>
                    <a:bodyPr/>
                    <a:lstStyle/>
                    <a:p>
                      <a:pPr indent="0" lvl="0" marL="0" rtl="0" algn="l">
                        <a:lnSpc>
                          <a:spcPct val="115000"/>
                        </a:lnSpc>
                        <a:spcBef>
                          <a:spcPts val="0"/>
                        </a:spcBef>
                        <a:spcAft>
                          <a:spcPts val="0"/>
                        </a:spcAft>
                        <a:buNone/>
                      </a:pPr>
                      <a:r>
                        <a:rPr lang="en-US" sz="1000"/>
                        <a:t>1. URL should be opened.</a:t>
                      </a:r>
                      <a:endParaRPr sz="1000"/>
                    </a:p>
                    <a:p>
                      <a:pPr indent="0" lvl="0" marL="0" rtl="0" algn="l">
                        <a:lnSpc>
                          <a:spcPct val="115000"/>
                        </a:lnSpc>
                        <a:spcBef>
                          <a:spcPts val="0"/>
                        </a:spcBef>
                        <a:spcAft>
                          <a:spcPts val="0"/>
                        </a:spcAft>
                        <a:buNone/>
                      </a:pPr>
                      <a:r>
                        <a:rPr lang="en-US" sz="1000"/>
                        <a:t>2. User should have a valid</a:t>
                      </a:r>
                      <a:endParaRPr sz="1000"/>
                    </a:p>
                    <a:p>
                      <a:pPr indent="0" lvl="0" marL="0" rtl="0" algn="l">
                        <a:lnSpc>
                          <a:spcPct val="115000"/>
                        </a:lnSpc>
                        <a:spcBef>
                          <a:spcPts val="0"/>
                        </a:spcBef>
                        <a:spcAft>
                          <a:spcPts val="0"/>
                        </a:spcAft>
                        <a:buNone/>
                      </a:pPr>
                      <a:r>
                        <a:rPr lang="en-US" sz="1000"/>
                        <a:t>SBI account.</a:t>
                      </a:r>
                      <a:endParaRPr sz="1000"/>
                    </a:p>
                    <a:p>
                      <a:pPr indent="0" lvl="0" marL="0" rtl="0" algn="l">
                        <a:lnSpc>
                          <a:spcPct val="115000"/>
                        </a:lnSpc>
                        <a:spcBef>
                          <a:spcPts val="0"/>
                        </a:spcBef>
                        <a:spcAft>
                          <a:spcPts val="0"/>
                        </a:spcAft>
                        <a:buNone/>
                      </a:pPr>
                      <a:r>
                        <a:rPr lang="en-US" sz="1000"/>
                        <a:t>3. User should have a valid</a:t>
                      </a:r>
                      <a:endParaRPr sz="1000"/>
                    </a:p>
                    <a:p>
                      <a:pPr indent="0" lvl="0" marL="0" rtl="0" algn="l">
                        <a:lnSpc>
                          <a:spcPct val="115000"/>
                        </a:lnSpc>
                        <a:spcBef>
                          <a:spcPts val="0"/>
                        </a:spcBef>
                        <a:spcAft>
                          <a:spcPts val="0"/>
                        </a:spcAft>
                        <a:buNone/>
                      </a:pPr>
                      <a:r>
                        <a:rPr lang="en-US" sz="1000"/>
                        <a:t>userid and password to login</a:t>
                      </a:r>
                      <a:endParaRPr sz="1000"/>
                    </a:p>
                    <a:p>
                      <a:pPr indent="0" lvl="0" marL="0" rtl="0" algn="l">
                        <a:lnSpc>
                          <a:spcPct val="115000"/>
                        </a:lnSpc>
                        <a:spcBef>
                          <a:spcPts val="0"/>
                        </a:spcBef>
                        <a:spcAft>
                          <a:spcPts val="0"/>
                        </a:spcAft>
                        <a:buNone/>
                      </a:pPr>
                      <a:r>
                        <a:rPr lang="en-US" sz="1000"/>
                        <a:t>into online banking.</a:t>
                      </a:r>
                      <a:endParaRPr sz="1000"/>
                    </a:p>
                    <a:p>
                      <a:pPr indent="0" lvl="0" marL="0" rtl="0" algn="l">
                        <a:lnSpc>
                          <a:spcPct val="115000"/>
                        </a:lnSpc>
                        <a:spcBef>
                          <a:spcPts val="0"/>
                        </a:spcBef>
                        <a:spcAft>
                          <a:spcPts val="0"/>
                        </a:spcAft>
                        <a:buNone/>
                      </a:pPr>
                      <a:r>
                        <a:rPr lang="en-US" sz="1000"/>
                        <a:t>4. User Login successfully.</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1:2"/>
                      </a:ext>
                    </a:extLst>
                  </a:tcPr>
                </a:tc>
                <a:tc>
                  <a:txBody>
                    <a:bodyPr/>
                    <a:lstStyle/>
                    <a:p>
                      <a:pPr indent="0" lvl="0" marL="0" rtl="0" algn="l">
                        <a:lnSpc>
                          <a:spcPct val="115000"/>
                        </a:lnSpc>
                        <a:spcBef>
                          <a:spcPts val="0"/>
                        </a:spcBef>
                        <a:spcAft>
                          <a:spcPts val="0"/>
                        </a:spcAft>
                        <a:buNone/>
                      </a:pPr>
                      <a:r>
                        <a:rPr lang="en-US" sz="1000"/>
                        <a:t>1. The main dashboard is displayed.</a:t>
                      </a:r>
                      <a:endParaRPr sz="1000"/>
                    </a:p>
                    <a:p>
                      <a:pPr indent="0" lvl="0" marL="0" rtl="0" algn="l">
                        <a:lnSpc>
                          <a:spcPct val="115000"/>
                        </a:lnSpc>
                        <a:spcBef>
                          <a:spcPts val="0"/>
                        </a:spcBef>
                        <a:spcAft>
                          <a:spcPts val="0"/>
                        </a:spcAft>
                        <a:buNone/>
                      </a:pPr>
                      <a:r>
                        <a:rPr lang="en-US" sz="1000"/>
                        <a:t>2. Move mouse to " Payment/transfers".</a:t>
                      </a:r>
                      <a:endParaRPr sz="1000"/>
                    </a:p>
                    <a:p>
                      <a:pPr indent="0" lvl="0" marL="0" rtl="0" algn="l">
                        <a:lnSpc>
                          <a:spcPct val="115000"/>
                        </a:lnSpc>
                        <a:spcBef>
                          <a:spcPts val="0"/>
                        </a:spcBef>
                        <a:spcAft>
                          <a:spcPts val="0"/>
                        </a:spcAft>
                        <a:buNone/>
                      </a:pPr>
                      <a:r>
                        <a:rPr lang="en-US" sz="1000"/>
                        <a:t>3. Click on "Other Bank Beneficiary" link.</a:t>
                      </a:r>
                      <a:endParaRPr sz="1000"/>
                    </a:p>
                    <a:p>
                      <a:pPr indent="0" lvl="0" marL="0" rtl="0" algn="l">
                        <a:lnSpc>
                          <a:spcPct val="115000"/>
                        </a:lnSpc>
                        <a:spcBef>
                          <a:spcPts val="0"/>
                        </a:spcBef>
                        <a:spcAft>
                          <a:spcPts val="0"/>
                        </a:spcAft>
                        <a:buNone/>
                      </a:pPr>
                      <a:r>
                        <a:rPr lang="en-US" sz="1000"/>
                        <a:t>4. Beneficary Dashboard will be displayed.</a:t>
                      </a:r>
                      <a:endParaRPr sz="1000"/>
                    </a:p>
                    <a:p>
                      <a:pPr indent="0" lvl="0" marL="0" rtl="0" algn="l">
                        <a:lnSpc>
                          <a:spcPct val="115000"/>
                        </a:lnSpc>
                        <a:spcBef>
                          <a:spcPts val="0"/>
                        </a:spcBef>
                        <a:spcAft>
                          <a:spcPts val="0"/>
                        </a:spcAft>
                        <a:buNone/>
                      </a:pPr>
                      <a:r>
                        <a:rPr lang="en-US" sz="1000"/>
                        <a:t>5. Select "NEFT" option</a:t>
                      </a:r>
                      <a:endParaRPr sz="1000"/>
                    </a:p>
                    <a:p>
                      <a:pPr indent="0" lvl="0" marL="0" rtl="0" algn="l">
                        <a:lnSpc>
                          <a:spcPct val="115000"/>
                        </a:lnSpc>
                        <a:spcBef>
                          <a:spcPts val="0"/>
                        </a:spcBef>
                        <a:spcAft>
                          <a:spcPts val="0"/>
                        </a:spcAft>
                        <a:buNone/>
                      </a:pPr>
                      <a:r>
                        <a:rPr lang="en-US" sz="1000"/>
                        <a:t>6. Enter the amount to be transfered.</a:t>
                      </a:r>
                      <a:endParaRPr sz="1000"/>
                    </a:p>
                    <a:p>
                      <a:pPr indent="0" lvl="0" marL="0" rtl="0" algn="l">
                        <a:lnSpc>
                          <a:spcPct val="115000"/>
                        </a:lnSpc>
                        <a:spcBef>
                          <a:spcPts val="0"/>
                        </a:spcBef>
                        <a:spcAft>
                          <a:spcPts val="0"/>
                        </a:spcAft>
                        <a:buNone/>
                      </a:pPr>
                      <a:r>
                        <a:rPr lang="en-US" sz="1000"/>
                        <a:t>7. Select purpose for the transfer from</a:t>
                      </a:r>
                      <a:endParaRPr sz="1000"/>
                    </a:p>
                    <a:p>
                      <a:pPr indent="0" lvl="0" marL="0" rtl="0" algn="l">
                        <a:lnSpc>
                          <a:spcPct val="115000"/>
                        </a:lnSpc>
                        <a:spcBef>
                          <a:spcPts val="0"/>
                        </a:spcBef>
                        <a:spcAft>
                          <a:spcPts val="0"/>
                        </a:spcAft>
                        <a:buNone/>
                      </a:pPr>
                      <a:r>
                        <a:rPr lang="en-US" sz="1000"/>
                        <a:t>the corresponding drop down box.</a:t>
                      </a:r>
                      <a:endParaRPr sz="1000"/>
                    </a:p>
                    <a:p>
                      <a:pPr indent="0" lvl="0" marL="0" rtl="0" algn="l">
                        <a:lnSpc>
                          <a:spcPct val="115000"/>
                        </a:lnSpc>
                        <a:spcBef>
                          <a:spcPts val="0"/>
                        </a:spcBef>
                        <a:spcAft>
                          <a:spcPts val="0"/>
                        </a:spcAft>
                        <a:buNone/>
                      </a:pPr>
                      <a:r>
                        <a:rPr lang="en-US" sz="1000"/>
                        <a:t>8. Select instruction priority for the transfer from</a:t>
                      </a:r>
                      <a:endParaRPr sz="1000"/>
                    </a:p>
                    <a:p>
                      <a:pPr indent="0" lvl="0" marL="0" rtl="0" algn="l">
                        <a:lnSpc>
                          <a:spcPct val="115000"/>
                        </a:lnSpc>
                        <a:spcBef>
                          <a:spcPts val="0"/>
                        </a:spcBef>
                        <a:spcAft>
                          <a:spcPts val="0"/>
                        </a:spcAft>
                        <a:buNone/>
                      </a:pPr>
                      <a:r>
                        <a:rPr lang="en-US" sz="1000"/>
                        <a:t>the corresponding drop down box.</a:t>
                      </a:r>
                      <a:endParaRPr sz="1000"/>
                    </a:p>
                    <a:p>
                      <a:pPr indent="0" lvl="0" marL="0" rtl="0" algn="l">
                        <a:lnSpc>
                          <a:spcPct val="115000"/>
                        </a:lnSpc>
                        <a:spcBef>
                          <a:spcPts val="0"/>
                        </a:spcBef>
                        <a:spcAft>
                          <a:spcPts val="0"/>
                        </a:spcAft>
                        <a:buNone/>
                      </a:pPr>
                      <a:r>
                        <a:rPr lang="en-US" sz="1000"/>
                        <a:t>9. Select purpose code for the transfer from</a:t>
                      </a:r>
                      <a:endParaRPr sz="1000"/>
                    </a:p>
                    <a:p>
                      <a:pPr indent="0" lvl="0" marL="0" rtl="0" algn="l">
                        <a:lnSpc>
                          <a:spcPct val="115000"/>
                        </a:lnSpc>
                        <a:spcBef>
                          <a:spcPts val="0"/>
                        </a:spcBef>
                        <a:spcAft>
                          <a:spcPts val="0"/>
                        </a:spcAft>
                        <a:buNone/>
                      </a:pPr>
                      <a:r>
                        <a:rPr lang="en-US" sz="1000"/>
                        <a:t>the corresponding drop down box.</a:t>
                      </a:r>
                      <a:endParaRPr sz="1000"/>
                    </a:p>
                    <a:p>
                      <a:pPr indent="0" lvl="0" marL="0" rtl="0" algn="l">
                        <a:lnSpc>
                          <a:spcPct val="115000"/>
                        </a:lnSpc>
                        <a:spcBef>
                          <a:spcPts val="0"/>
                        </a:spcBef>
                        <a:spcAft>
                          <a:spcPts val="0"/>
                        </a:spcAft>
                        <a:buNone/>
                      </a:pPr>
                      <a:r>
                        <a:rPr lang="en-US" sz="1000"/>
                        <a:t>10. Select the beneficiary, by clicking on the</a:t>
                      </a:r>
                      <a:endParaRPr sz="1000"/>
                    </a:p>
                    <a:p>
                      <a:pPr indent="0" lvl="0" marL="0" rtl="0" algn="l">
                        <a:lnSpc>
                          <a:spcPct val="115000"/>
                        </a:lnSpc>
                        <a:spcBef>
                          <a:spcPts val="0"/>
                        </a:spcBef>
                        <a:spcAft>
                          <a:spcPts val="0"/>
                        </a:spcAft>
                        <a:buNone/>
                      </a:pPr>
                      <a:r>
                        <a:rPr lang="en-US" sz="1000"/>
                        <a:t>corresponding check box.</a:t>
                      </a:r>
                      <a:endParaRPr sz="1000"/>
                    </a:p>
                    <a:p>
                      <a:pPr indent="0" lvl="0" marL="0" rtl="0" algn="l">
                        <a:lnSpc>
                          <a:spcPct val="115000"/>
                        </a:lnSpc>
                        <a:spcBef>
                          <a:spcPts val="0"/>
                        </a:spcBef>
                        <a:spcAft>
                          <a:spcPts val="0"/>
                        </a:spcAft>
                        <a:buNone/>
                      </a:pPr>
                      <a:r>
                        <a:rPr lang="en-US" sz="1000"/>
                        <a:t>11. Click on 'submit" button.</a:t>
                      </a:r>
                      <a:endParaRPr sz="1000"/>
                    </a:p>
                    <a:p>
                      <a:pPr indent="0" lvl="0" marL="0" rtl="0" algn="l">
                        <a:lnSpc>
                          <a:spcPct val="115000"/>
                        </a:lnSpc>
                        <a:spcBef>
                          <a:spcPts val="0"/>
                        </a:spcBef>
                        <a:spcAft>
                          <a:spcPts val="0"/>
                        </a:spcAft>
                        <a:buNone/>
                      </a:pPr>
                      <a:r>
                        <a:rPr lang="en-US" sz="1000"/>
                        <a:t>12. A confirmation page is displayed.</a:t>
                      </a:r>
                      <a:endParaRPr sz="1000"/>
                    </a:p>
                    <a:p>
                      <a:pPr indent="0" lvl="0" marL="0" rtl="0" algn="l">
                        <a:lnSpc>
                          <a:spcPct val="115000"/>
                        </a:lnSpc>
                        <a:spcBef>
                          <a:spcPts val="0"/>
                        </a:spcBef>
                        <a:spcAft>
                          <a:spcPts val="0"/>
                        </a:spcAft>
                        <a:buNone/>
                      </a:pPr>
                      <a:r>
                        <a:rPr lang="en-US" sz="1000"/>
                        <a:t>13. Click on confirm button.</a:t>
                      </a:r>
                      <a:endParaRPr sz="1000"/>
                    </a:p>
                    <a:p>
                      <a:pPr indent="0" lvl="0" marL="0" rtl="0" algn="l">
                        <a:lnSpc>
                          <a:spcPct val="115000"/>
                        </a:lnSpc>
                        <a:spcBef>
                          <a:spcPts val="0"/>
                        </a:spcBef>
                        <a:spcAft>
                          <a:spcPts val="0"/>
                        </a:spcAft>
                        <a:buNone/>
                      </a:pPr>
                      <a:r>
                        <a:rPr lang="en-US" sz="1000"/>
                        <a:t>14. OTP will be sent to the registered mobile number.</a:t>
                      </a:r>
                      <a:endParaRPr sz="1000"/>
                    </a:p>
                    <a:p>
                      <a:pPr indent="0" lvl="0" marL="0" rtl="0" algn="l">
                        <a:lnSpc>
                          <a:spcPct val="115000"/>
                        </a:lnSpc>
                        <a:spcBef>
                          <a:spcPts val="0"/>
                        </a:spcBef>
                        <a:spcAft>
                          <a:spcPts val="0"/>
                        </a:spcAft>
                        <a:buNone/>
                      </a:pPr>
                      <a:r>
                        <a:rPr lang="en-US" sz="1000"/>
                        <a:t>15. Enter the OTP and click submit.</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1:3"/>
                      </a:ext>
                    </a:extLst>
                  </a:tcPr>
                </a:tc>
                <a:tc>
                  <a:txBody>
                    <a:bodyPr/>
                    <a:lstStyle/>
                    <a:p>
                      <a:pPr indent="0" lvl="0" marL="0" rtl="0" algn="l">
                        <a:lnSpc>
                          <a:spcPct val="115000"/>
                        </a:lnSpc>
                        <a:spcBef>
                          <a:spcPts val="0"/>
                        </a:spcBef>
                        <a:spcAft>
                          <a:spcPts val="0"/>
                        </a:spcAft>
                        <a:buNone/>
                      </a:pPr>
                      <a:r>
                        <a:rPr lang="en-US" sz="1000"/>
                        <a:t>Your NEFT fund transfer request</a:t>
                      </a:r>
                      <a:endParaRPr sz="1000"/>
                    </a:p>
                    <a:p>
                      <a:pPr indent="0" lvl="0" marL="0" rtl="0" algn="l">
                        <a:lnSpc>
                          <a:spcPct val="115000"/>
                        </a:lnSpc>
                        <a:spcBef>
                          <a:spcPts val="0"/>
                        </a:spcBef>
                        <a:spcAft>
                          <a:spcPts val="0"/>
                        </a:spcAft>
                        <a:buNone/>
                      </a:pPr>
                      <a:r>
                        <a:rPr lang="en-US" sz="1000"/>
                        <a:t>posted successfully</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US" sz="1000"/>
                        <a:t>Transaction Reference</a:t>
                      </a:r>
                      <a:endParaRPr sz="1000"/>
                    </a:p>
                    <a:p>
                      <a:pPr indent="0" lvl="0" marL="0" rtl="0" algn="l">
                        <a:lnSpc>
                          <a:spcPct val="115000"/>
                        </a:lnSpc>
                        <a:spcBef>
                          <a:spcPts val="0"/>
                        </a:spcBef>
                        <a:spcAft>
                          <a:spcPts val="0"/>
                        </a:spcAft>
                        <a:buNone/>
                      </a:pPr>
                      <a:r>
                        <a:rPr lang="en-US" sz="1000"/>
                        <a:t>Number : IMPS002435973XX</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US" sz="1000"/>
                        <a:t>Kindly check your transaction</a:t>
                      </a:r>
                      <a:endParaRPr sz="1000"/>
                    </a:p>
                    <a:p>
                      <a:pPr indent="0" lvl="0" marL="0" rtl="0" algn="l">
                        <a:lnSpc>
                          <a:spcPct val="115000"/>
                        </a:lnSpc>
                        <a:spcBef>
                          <a:spcPts val="0"/>
                        </a:spcBef>
                        <a:spcAft>
                          <a:spcPts val="0"/>
                        </a:spcAft>
                        <a:buNone/>
                      </a:pPr>
                      <a:r>
                        <a:rPr lang="en-US" sz="1000"/>
                        <a:t>status in Enquiry tab after</a:t>
                      </a:r>
                      <a:endParaRPr sz="1000"/>
                    </a:p>
                    <a:p>
                      <a:pPr indent="0" lvl="0" marL="0" rtl="0" algn="l">
                        <a:lnSpc>
                          <a:spcPct val="115000"/>
                        </a:lnSpc>
                        <a:spcBef>
                          <a:spcPts val="0"/>
                        </a:spcBef>
                        <a:spcAft>
                          <a:spcPts val="0"/>
                        </a:spcAft>
                        <a:buNone/>
                      </a:pPr>
                      <a:r>
                        <a:rPr lang="en-US" sz="1000"/>
                        <a:t>15 minutes.</a:t>
                      </a:r>
                      <a:endParaRPr sz="1000"/>
                    </a:p>
                    <a:p>
                      <a:pPr indent="0" lvl="0" marL="0" rtl="0" algn="l">
                        <a:lnSpc>
                          <a:spcPct val="115000"/>
                        </a:lnSpc>
                        <a:spcBef>
                          <a:spcPts val="0"/>
                        </a:spcBef>
                        <a:spcAft>
                          <a:spcPts val="0"/>
                        </a:spcAft>
                        <a:buNone/>
                      </a:pPr>
                      <a:r>
                        <a:rPr lang="en-US" sz="1000"/>
                        <a:t>These messages</a:t>
                      </a:r>
                      <a:endParaRPr sz="1000"/>
                    </a:p>
                    <a:p>
                      <a:pPr indent="0" lvl="0" marL="0" rtl="0" algn="l">
                        <a:lnSpc>
                          <a:spcPct val="115000"/>
                        </a:lnSpc>
                        <a:spcBef>
                          <a:spcPts val="0"/>
                        </a:spcBef>
                        <a:spcAft>
                          <a:spcPts val="0"/>
                        </a:spcAft>
                        <a:buNone/>
                      </a:pPr>
                      <a:r>
                        <a:rPr lang="en-US" sz="1000"/>
                        <a:t>should be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1:4"/>
                      </a:ext>
                    </a:extLst>
                  </a:tcPr>
                </a:tc>
                <a:tc>
                  <a:txBody>
                    <a:bodyPr/>
                    <a:lstStyle/>
                    <a:p>
                      <a:pPr indent="0" lvl="0" marL="0" rtl="0" algn="l">
                        <a:lnSpc>
                          <a:spcPct val="115000"/>
                        </a:lnSpc>
                        <a:spcBef>
                          <a:spcPts val="0"/>
                        </a:spcBef>
                        <a:spcAft>
                          <a:spcPts val="0"/>
                        </a:spcAft>
                        <a:buNone/>
                      </a:pPr>
                      <a:r>
                        <a:rPr lang="en-US" sz="1000"/>
                        <a:t>Your NEFT fund transfer</a:t>
                      </a:r>
                      <a:endParaRPr sz="1000"/>
                    </a:p>
                    <a:p>
                      <a:pPr indent="0" lvl="0" marL="0" rtl="0" algn="l">
                        <a:lnSpc>
                          <a:spcPct val="115000"/>
                        </a:lnSpc>
                        <a:spcBef>
                          <a:spcPts val="0"/>
                        </a:spcBef>
                        <a:spcAft>
                          <a:spcPts val="0"/>
                        </a:spcAft>
                        <a:buNone/>
                      </a:pPr>
                      <a:r>
                        <a:rPr lang="en-US" sz="1000"/>
                        <a:t>request posted successfully</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US" sz="1000"/>
                        <a:t>Transaction Reference</a:t>
                      </a:r>
                      <a:endParaRPr sz="1000"/>
                    </a:p>
                    <a:p>
                      <a:pPr indent="0" lvl="0" marL="0" rtl="0" algn="l">
                        <a:lnSpc>
                          <a:spcPct val="115000"/>
                        </a:lnSpc>
                        <a:spcBef>
                          <a:spcPts val="0"/>
                        </a:spcBef>
                        <a:spcAft>
                          <a:spcPts val="0"/>
                        </a:spcAft>
                        <a:buNone/>
                      </a:pPr>
                      <a:r>
                        <a:rPr lang="en-US" sz="1000"/>
                        <a:t>Number : IMPS002435973XX</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US" sz="1000"/>
                        <a:t>Kindly check your transaction</a:t>
                      </a:r>
                      <a:endParaRPr sz="1000"/>
                    </a:p>
                    <a:p>
                      <a:pPr indent="0" lvl="0" marL="0" rtl="0" algn="l">
                        <a:lnSpc>
                          <a:spcPct val="115000"/>
                        </a:lnSpc>
                        <a:spcBef>
                          <a:spcPts val="0"/>
                        </a:spcBef>
                        <a:spcAft>
                          <a:spcPts val="0"/>
                        </a:spcAft>
                        <a:buNone/>
                      </a:pPr>
                      <a:r>
                        <a:rPr lang="en-US" sz="1000"/>
                        <a:t>status in Enquiry tab after</a:t>
                      </a:r>
                      <a:endParaRPr sz="1000"/>
                    </a:p>
                    <a:p>
                      <a:pPr indent="0" lvl="0" marL="0" rtl="0" algn="l">
                        <a:lnSpc>
                          <a:spcPct val="115000"/>
                        </a:lnSpc>
                        <a:spcBef>
                          <a:spcPts val="0"/>
                        </a:spcBef>
                        <a:spcAft>
                          <a:spcPts val="0"/>
                        </a:spcAft>
                        <a:buNone/>
                      </a:pPr>
                      <a:r>
                        <a:rPr lang="en-US" sz="1000"/>
                        <a:t>15 minutes.</a:t>
                      </a:r>
                      <a:endParaRPr sz="1000"/>
                    </a:p>
                    <a:p>
                      <a:pPr indent="0" lvl="0" marL="0" rtl="0" algn="l">
                        <a:lnSpc>
                          <a:spcPct val="115000"/>
                        </a:lnSpc>
                        <a:spcBef>
                          <a:spcPts val="0"/>
                        </a:spcBef>
                        <a:spcAft>
                          <a:spcPts val="0"/>
                        </a:spcAft>
                        <a:buNone/>
                      </a:pPr>
                      <a:r>
                        <a:rPr lang="en-US" sz="1000"/>
                        <a:t>These messages</a:t>
                      </a:r>
                      <a:endParaRPr sz="1000"/>
                    </a:p>
                    <a:p>
                      <a:pPr indent="0" lvl="0" marL="0" rtl="0" algn="l">
                        <a:lnSpc>
                          <a:spcPct val="115000"/>
                        </a:lnSpc>
                        <a:spcBef>
                          <a:spcPts val="0"/>
                        </a:spcBef>
                        <a:spcAft>
                          <a:spcPts val="0"/>
                        </a:spcAft>
                        <a:buNone/>
                      </a:pPr>
                      <a:r>
                        <a:rPr lang="en-US" sz="1000"/>
                        <a:t>are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1:5"/>
                      </a:ext>
                    </a:extLst>
                  </a:tcPr>
                </a:tc>
                <a:tc>
                  <a:txBody>
                    <a:bodyPr/>
                    <a:lstStyle/>
                    <a:p>
                      <a:pPr indent="0" lvl="0" marL="0" rtl="0" algn="l">
                        <a:lnSpc>
                          <a:spcPct val="115000"/>
                        </a:lnSpc>
                        <a:spcBef>
                          <a:spcPts val="0"/>
                        </a:spcBef>
                        <a:spcAft>
                          <a:spcPts val="0"/>
                        </a:spcAft>
                        <a:buNone/>
                      </a:pPr>
                      <a:r>
                        <a:rPr lang="en-US" sz="1000"/>
                        <a:t>Pass</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1:6"/>
                      </a:ext>
                    </a:extLst>
                  </a:tcPr>
                </a:tc>
              </a:tr>
              <a:tr h="2381250">
                <a:tc>
                  <a:txBody>
                    <a:bodyPr/>
                    <a:lstStyle/>
                    <a:p>
                      <a:pPr indent="0" lvl="0" marL="0" rtl="0" algn="l">
                        <a:lnSpc>
                          <a:spcPct val="115000"/>
                        </a:lnSpc>
                        <a:spcBef>
                          <a:spcPts val="0"/>
                        </a:spcBef>
                        <a:spcAft>
                          <a:spcPts val="0"/>
                        </a:spcAft>
                        <a:buNone/>
                      </a:pPr>
                      <a:r>
                        <a:rPr lang="en-US" sz="1000"/>
                        <a:t>TC-M3-004</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2:0"/>
                      </a:ext>
                    </a:extLst>
                  </a:tcPr>
                </a:tc>
                <a:tc>
                  <a:txBody>
                    <a:bodyPr/>
                    <a:lstStyle/>
                    <a:p>
                      <a:pPr indent="0" lvl="0" marL="0" rtl="0" algn="l">
                        <a:lnSpc>
                          <a:spcPct val="115000"/>
                        </a:lnSpc>
                        <a:spcBef>
                          <a:spcPts val="0"/>
                        </a:spcBef>
                        <a:spcAft>
                          <a:spcPts val="0"/>
                        </a:spcAft>
                        <a:buNone/>
                      </a:pPr>
                      <a:r>
                        <a:rPr lang="en-US" sz="1000"/>
                        <a:t>Other Bank Transfers</a:t>
                      </a:r>
                      <a:endParaRPr sz="1000"/>
                    </a:p>
                    <a:p>
                      <a:pPr indent="0" lvl="0" marL="0" rtl="0" algn="l">
                        <a:lnSpc>
                          <a:spcPct val="115000"/>
                        </a:lnSpc>
                        <a:spcBef>
                          <a:spcPts val="0"/>
                        </a:spcBef>
                        <a:spcAft>
                          <a:spcPts val="0"/>
                        </a:spcAft>
                        <a:buNone/>
                      </a:pPr>
                      <a:r>
                        <a:rPr lang="en-US" sz="1000"/>
                        <a:t>(Checking IMPS</a:t>
                      </a:r>
                      <a:endParaRPr sz="1000"/>
                    </a:p>
                    <a:p>
                      <a:pPr indent="0" lvl="0" marL="0" rtl="0" algn="l">
                        <a:lnSpc>
                          <a:spcPct val="115000"/>
                        </a:lnSpc>
                        <a:spcBef>
                          <a:spcPts val="0"/>
                        </a:spcBef>
                        <a:spcAft>
                          <a:spcPts val="0"/>
                        </a:spcAft>
                        <a:buNone/>
                      </a:pPr>
                      <a:r>
                        <a:rPr lang="en-US" sz="1000"/>
                        <a:t>fund transfer)</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2:1"/>
                      </a:ext>
                    </a:extLst>
                  </a:tcPr>
                </a:tc>
                <a:tc>
                  <a:txBody>
                    <a:bodyPr/>
                    <a:lstStyle/>
                    <a:p>
                      <a:pPr indent="0" lvl="0" marL="0" rtl="0" algn="l">
                        <a:lnSpc>
                          <a:spcPct val="115000"/>
                        </a:lnSpc>
                        <a:spcBef>
                          <a:spcPts val="0"/>
                        </a:spcBef>
                        <a:spcAft>
                          <a:spcPts val="0"/>
                        </a:spcAft>
                        <a:buNone/>
                      </a:pPr>
                      <a:r>
                        <a:rPr lang="en-US" sz="1000"/>
                        <a:t>1. URL should be opened.</a:t>
                      </a:r>
                      <a:endParaRPr sz="1000"/>
                    </a:p>
                    <a:p>
                      <a:pPr indent="0" lvl="0" marL="0" rtl="0" algn="l">
                        <a:lnSpc>
                          <a:spcPct val="115000"/>
                        </a:lnSpc>
                        <a:spcBef>
                          <a:spcPts val="0"/>
                        </a:spcBef>
                        <a:spcAft>
                          <a:spcPts val="0"/>
                        </a:spcAft>
                        <a:buNone/>
                      </a:pPr>
                      <a:r>
                        <a:rPr lang="en-US" sz="1000"/>
                        <a:t>2. User should have a valid</a:t>
                      </a:r>
                      <a:endParaRPr sz="1000"/>
                    </a:p>
                    <a:p>
                      <a:pPr indent="0" lvl="0" marL="0" rtl="0" algn="l">
                        <a:lnSpc>
                          <a:spcPct val="115000"/>
                        </a:lnSpc>
                        <a:spcBef>
                          <a:spcPts val="0"/>
                        </a:spcBef>
                        <a:spcAft>
                          <a:spcPts val="0"/>
                        </a:spcAft>
                        <a:buNone/>
                      </a:pPr>
                      <a:r>
                        <a:rPr lang="en-US" sz="1000"/>
                        <a:t>SBI account.</a:t>
                      </a:r>
                      <a:endParaRPr sz="1000"/>
                    </a:p>
                    <a:p>
                      <a:pPr indent="0" lvl="0" marL="0" rtl="0" algn="l">
                        <a:lnSpc>
                          <a:spcPct val="115000"/>
                        </a:lnSpc>
                        <a:spcBef>
                          <a:spcPts val="0"/>
                        </a:spcBef>
                        <a:spcAft>
                          <a:spcPts val="0"/>
                        </a:spcAft>
                        <a:buNone/>
                      </a:pPr>
                      <a:r>
                        <a:rPr lang="en-US" sz="1000"/>
                        <a:t>3. User should have a valid</a:t>
                      </a:r>
                      <a:endParaRPr sz="1000"/>
                    </a:p>
                    <a:p>
                      <a:pPr indent="0" lvl="0" marL="0" rtl="0" algn="l">
                        <a:lnSpc>
                          <a:spcPct val="115000"/>
                        </a:lnSpc>
                        <a:spcBef>
                          <a:spcPts val="0"/>
                        </a:spcBef>
                        <a:spcAft>
                          <a:spcPts val="0"/>
                        </a:spcAft>
                        <a:buNone/>
                      </a:pPr>
                      <a:r>
                        <a:rPr lang="en-US" sz="1000"/>
                        <a:t>userid and password to login</a:t>
                      </a:r>
                      <a:endParaRPr sz="1000"/>
                    </a:p>
                    <a:p>
                      <a:pPr indent="0" lvl="0" marL="0" rtl="0" algn="l">
                        <a:lnSpc>
                          <a:spcPct val="115000"/>
                        </a:lnSpc>
                        <a:spcBef>
                          <a:spcPts val="0"/>
                        </a:spcBef>
                        <a:spcAft>
                          <a:spcPts val="0"/>
                        </a:spcAft>
                        <a:buNone/>
                      </a:pPr>
                      <a:r>
                        <a:rPr lang="en-US" sz="1000"/>
                        <a:t>into online banking.</a:t>
                      </a:r>
                      <a:endParaRPr sz="1000"/>
                    </a:p>
                    <a:p>
                      <a:pPr indent="0" lvl="0" marL="0" rtl="0" algn="l">
                        <a:lnSpc>
                          <a:spcPct val="115000"/>
                        </a:lnSpc>
                        <a:spcBef>
                          <a:spcPts val="0"/>
                        </a:spcBef>
                        <a:spcAft>
                          <a:spcPts val="0"/>
                        </a:spcAft>
                        <a:buNone/>
                      </a:pPr>
                      <a:r>
                        <a:rPr lang="en-US" sz="1000"/>
                        <a:t>4. User Login successfully.</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2:2"/>
                      </a:ext>
                    </a:extLst>
                  </a:tcPr>
                </a:tc>
                <a:tc>
                  <a:txBody>
                    <a:bodyPr/>
                    <a:lstStyle/>
                    <a:p>
                      <a:pPr indent="0" lvl="0" marL="0" rtl="0" algn="l">
                        <a:lnSpc>
                          <a:spcPct val="115000"/>
                        </a:lnSpc>
                        <a:spcBef>
                          <a:spcPts val="0"/>
                        </a:spcBef>
                        <a:spcAft>
                          <a:spcPts val="0"/>
                        </a:spcAft>
                        <a:buNone/>
                      </a:pPr>
                      <a:r>
                        <a:rPr lang="en-US" sz="1000"/>
                        <a:t>1. The main dashboard is displayed.</a:t>
                      </a:r>
                      <a:endParaRPr sz="1000"/>
                    </a:p>
                    <a:p>
                      <a:pPr indent="0" lvl="0" marL="0" rtl="0" algn="l">
                        <a:lnSpc>
                          <a:spcPct val="115000"/>
                        </a:lnSpc>
                        <a:spcBef>
                          <a:spcPts val="0"/>
                        </a:spcBef>
                        <a:spcAft>
                          <a:spcPts val="0"/>
                        </a:spcAft>
                        <a:buNone/>
                      </a:pPr>
                      <a:r>
                        <a:rPr lang="en-US" sz="1000"/>
                        <a:t>2. Move mouse to " Payment/transfers".</a:t>
                      </a:r>
                      <a:endParaRPr sz="1000"/>
                    </a:p>
                    <a:p>
                      <a:pPr indent="0" lvl="0" marL="0" rtl="0" algn="l">
                        <a:lnSpc>
                          <a:spcPct val="115000"/>
                        </a:lnSpc>
                        <a:spcBef>
                          <a:spcPts val="0"/>
                        </a:spcBef>
                        <a:spcAft>
                          <a:spcPts val="0"/>
                        </a:spcAft>
                        <a:buNone/>
                      </a:pPr>
                      <a:r>
                        <a:rPr lang="en-US" sz="1000"/>
                        <a:t>3. Click on "Other Bank Beneficiary" link.</a:t>
                      </a:r>
                      <a:endParaRPr sz="1000"/>
                    </a:p>
                    <a:p>
                      <a:pPr indent="0" lvl="0" marL="0" rtl="0" algn="l">
                        <a:lnSpc>
                          <a:spcPct val="115000"/>
                        </a:lnSpc>
                        <a:spcBef>
                          <a:spcPts val="0"/>
                        </a:spcBef>
                        <a:spcAft>
                          <a:spcPts val="0"/>
                        </a:spcAft>
                        <a:buNone/>
                      </a:pPr>
                      <a:r>
                        <a:rPr lang="en-US" sz="1000"/>
                        <a:t>4. Beneficary Dashboard will be displayed.</a:t>
                      </a:r>
                      <a:endParaRPr sz="1000"/>
                    </a:p>
                    <a:p>
                      <a:pPr indent="0" lvl="0" marL="0" rtl="0" algn="l">
                        <a:lnSpc>
                          <a:spcPct val="115000"/>
                        </a:lnSpc>
                        <a:spcBef>
                          <a:spcPts val="0"/>
                        </a:spcBef>
                        <a:spcAft>
                          <a:spcPts val="0"/>
                        </a:spcAft>
                        <a:buNone/>
                      </a:pPr>
                      <a:r>
                        <a:rPr lang="en-US" sz="1000"/>
                        <a:t>5. Select "NEFT" option</a:t>
                      </a:r>
                      <a:endParaRPr sz="1000"/>
                    </a:p>
                    <a:p>
                      <a:pPr indent="0" lvl="0" marL="0" rtl="0" algn="l">
                        <a:lnSpc>
                          <a:spcPct val="115000"/>
                        </a:lnSpc>
                        <a:spcBef>
                          <a:spcPts val="0"/>
                        </a:spcBef>
                        <a:spcAft>
                          <a:spcPts val="0"/>
                        </a:spcAft>
                        <a:buNone/>
                      </a:pPr>
                      <a:r>
                        <a:rPr lang="en-US" sz="1000"/>
                        <a:t>6. Enter the amount to be transfered, which is</a:t>
                      </a:r>
                      <a:endParaRPr sz="1000"/>
                    </a:p>
                    <a:p>
                      <a:pPr indent="0" lvl="0" marL="0" rtl="0" algn="l">
                        <a:lnSpc>
                          <a:spcPct val="115000"/>
                        </a:lnSpc>
                        <a:spcBef>
                          <a:spcPts val="0"/>
                        </a:spcBef>
                        <a:spcAft>
                          <a:spcPts val="0"/>
                        </a:spcAft>
                        <a:buNone/>
                      </a:pPr>
                      <a:r>
                        <a:rPr lang="en-US" sz="1000"/>
                        <a:t>greater than the balance amount in the account.</a:t>
                      </a:r>
                      <a:endParaRPr sz="1000"/>
                    </a:p>
                    <a:p>
                      <a:pPr indent="0" lvl="0" marL="0" rtl="0" algn="l">
                        <a:lnSpc>
                          <a:spcPct val="115000"/>
                        </a:lnSpc>
                        <a:spcBef>
                          <a:spcPts val="0"/>
                        </a:spcBef>
                        <a:spcAft>
                          <a:spcPts val="0"/>
                        </a:spcAft>
                        <a:buNone/>
                      </a:pPr>
                      <a:r>
                        <a:rPr lang="en-US" sz="1000"/>
                        <a:t>7. Select purpose for the transfer from</a:t>
                      </a:r>
                      <a:endParaRPr sz="1000"/>
                    </a:p>
                    <a:p>
                      <a:pPr indent="0" lvl="0" marL="0" rtl="0" algn="l">
                        <a:lnSpc>
                          <a:spcPct val="115000"/>
                        </a:lnSpc>
                        <a:spcBef>
                          <a:spcPts val="0"/>
                        </a:spcBef>
                        <a:spcAft>
                          <a:spcPts val="0"/>
                        </a:spcAft>
                        <a:buNone/>
                      </a:pPr>
                      <a:r>
                        <a:rPr lang="en-US" sz="1000"/>
                        <a:t>the corresponding drop down box.</a:t>
                      </a:r>
                      <a:endParaRPr sz="1000"/>
                    </a:p>
                    <a:p>
                      <a:pPr indent="0" lvl="0" marL="0" rtl="0" algn="l">
                        <a:lnSpc>
                          <a:spcPct val="115000"/>
                        </a:lnSpc>
                        <a:spcBef>
                          <a:spcPts val="0"/>
                        </a:spcBef>
                        <a:spcAft>
                          <a:spcPts val="0"/>
                        </a:spcAft>
                        <a:buNone/>
                      </a:pPr>
                      <a:r>
                        <a:rPr lang="en-US" sz="1000"/>
                        <a:t>8. Select instruction priority for the transfer from</a:t>
                      </a:r>
                      <a:endParaRPr sz="1000"/>
                    </a:p>
                    <a:p>
                      <a:pPr indent="0" lvl="0" marL="0" rtl="0" algn="l">
                        <a:lnSpc>
                          <a:spcPct val="115000"/>
                        </a:lnSpc>
                        <a:spcBef>
                          <a:spcPts val="0"/>
                        </a:spcBef>
                        <a:spcAft>
                          <a:spcPts val="0"/>
                        </a:spcAft>
                        <a:buNone/>
                      </a:pPr>
                      <a:r>
                        <a:rPr lang="en-US" sz="1000"/>
                        <a:t>the corresponding drop down box.</a:t>
                      </a:r>
                      <a:endParaRPr sz="1000"/>
                    </a:p>
                    <a:p>
                      <a:pPr indent="0" lvl="0" marL="0" rtl="0" algn="l">
                        <a:lnSpc>
                          <a:spcPct val="115000"/>
                        </a:lnSpc>
                        <a:spcBef>
                          <a:spcPts val="0"/>
                        </a:spcBef>
                        <a:spcAft>
                          <a:spcPts val="0"/>
                        </a:spcAft>
                        <a:buNone/>
                      </a:pPr>
                      <a:r>
                        <a:rPr lang="en-US" sz="1000"/>
                        <a:t>9. Select purpose code for the transfer from</a:t>
                      </a:r>
                      <a:endParaRPr sz="1000"/>
                    </a:p>
                    <a:p>
                      <a:pPr indent="0" lvl="0" marL="0" rtl="0" algn="l">
                        <a:lnSpc>
                          <a:spcPct val="115000"/>
                        </a:lnSpc>
                        <a:spcBef>
                          <a:spcPts val="0"/>
                        </a:spcBef>
                        <a:spcAft>
                          <a:spcPts val="0"/>
                        </a:spcAft>
                        <a:buNone/>
                      </a:pPr>
                      <a:r>
                        <a:rPr lang="en-US" sz="1000"/>
                        <a:t>the corresponding drop down box.</a:t>
                      </a:r>
                      <a:endParaRPr sz="1000"/>
                    </a:p>
                    <a:p>
                      <a:pPr indent="0" lvl="0" marL="0" rtl="0" algn="l">
                        <a:lnSpc>
                          <a:spcPct val="115000"/>
                        </a:lnSpc>
                        <a:spcBef>
                          <a:spcPts val="0"/>
                        </a:spcBef>
                        <a:spcAft>
                          <a:spcPts val="0"/>
                        </a:spcAft>
                        <a:buNone/>
                      </a:pPr>
                      <a:r>
                        <a:rPr lang="en-US" sz="1000"/>
                        <a:t>10. Select the beneficiary, by clicking on the</a:t>
                      </a:r>
                      <a:endParaRPr sz="1000"/>
                    </a:p>
                    <a:p>
                      <a:pPr indent="0" lvl="0" marL="0" rtl="0" algn="l">
                        <a:lnSpc>
                          <a:spcPct val="115000"/>
                        </a:lnSpc>
                        <a:spcBef>
                          <a:spcPts val="0"/>
                        </a:spcBef>
                        <a:spcAft>
                          <a:spcPts val="0"/>
                        </a:spcAft>
                        <a:buNone/>
                      </a:pPr>
                      <a:r>
                        <a:rPr lang="en-US" sz="1000"/>
                        <a:t>corresponding check box.</a:t>
                      </a:r>
                      <a:endParaRPr sz="1000"/>
                    </a:p>
                    <a:p>
                      <a:pPr indent="0" lvl="0" marL="0" rtl="0" algn="l">
                        <a:lnSpc>
                          <a:spcPct val="115000"/>
                        </a:lnSpc>
                        <a:spcBef>
                          <a:spcPts val="0"/>
                        </a:spcBef>
                        <a:spcAft>
                          <a:spcPts val="0"/>
                        </a:spcAft>
                        <a:buNone/>
                      </a:pPr>
                      <a:r>
                        <a:rPr lang="en-US" sz="1000"/>
                        <a:t>11. Click on 'submit" button.</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2:3"/>
                      </a:ext>
                    </a:extLst>
                  </a:tcPr>
                </a:tc>
                <a:tc>
                  <a:txBody>
                    <a:bodyPr/>
                    <a:lstStyle/>
                    <a:p>
                      <a:pPr indent="0" lvl="0" marL="0" rtl="0" algn="l">
                        <a:lnSpc>
                          <a:spcPct val="115000"/>
                        </a:lnSpc>
                        <a:spcBef>
                          <a:spcPts val="0"/>
                        </a:spcBef>
                        <a:spcAft>
                          <a:spcPts val="0"/>
                        </a:spcAft>
                        <a:buNone/>
                      </a:pPr>
                      <a:r>
                        <a:rPr lang="en-US" sz="1000"/>
                        <a:t>"Amount to be transfered</a:t>
                      </a:r>
                      <a:endParaRPr sz="1000"/>
                    </a:p>
                    <a:p>
                      <a:pPr indent="0" lvl="0" marL="0" rtl="0" algn="l">
                        <a:lnSpc>
                          <a:spcPct val="115000"/>
                        </a:lnSpc>
                        <a:spcBef>
                          <a:spcPts val="0"/>
                        </a:spcBef>
                        <a:spcAft>
                          <a:spcPts val="0"/>
                        </a:spcAft>
                        <a:buNone/>
                      </a:pPr>
                      <a:r>
                        <a:rPr lang="en-US" sz="1000"/>
                        <a:t>cannot exceed the account</a:t>
                      </a:r>
                      <a:endParaRPr sz="1000"/>
                    </a:p>
                    <a:p>
                      <a:pPr indent="0" lvl="0" marL="0" rtl="0" algn="l">
                        <a:lnSpc>
                          <a:spcPct val="115000"/>
                        </a:lnSpc>
                        <a:spcBef>
                          <a:spcPts val="0"/>
                        </a:spcBef>
                        <a:spcAft>
                          <a:spcPts val="0"/>
                        </a:spcAft>
                        <a:buNone/>
                      </a:pPr>
                      <a:r>
                        <a:rPr lang="en-US" sz="1000"/>
                        <a:t>balance" error message</a:t>
                      </a:r>
                      <a:endParaRPr sz="1000"/>
                    </a:p>
                    <a:p>
                      <a:pPr indent="0" lvl="0" marL="0" rtl="0" algn="l">
                        <a:lnSpc>
                          <a:spcPct val="115000"/>
                        </a:lnSpc>
                        <a:spcBef>
                          <a:spcPts val="0"/>
                        </a:spcBef>
                        <a:spcAft>
                          <a:spcPts val="0"/>
                        </a:spcAft>
                        <a:buNone/>
                      </a:pPr>
                      <a:r>
                        <a:rPr lang="en-US" sz="1000"/>
                        <a:t>should be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2:4"/>
                      </a:ext>
                    </a:extLst>
                  </a:tcPr>
                </a:tc>
                <a:tc>
                  <a:txBody>
                    <a:bodyPr/>
                    <a:lstStyle/>
                    <a:p>
                      <a:pPr indent="0" lvl="0" marL="0" rtl="0" algn="l">
                        <a:lnSpc>
                          <a:spcPct val="115000"/>
                        </a:lnSpc>
                        <a:spcBef>
                          <a:spcPts val="0"/>
                        </a:spcBef>
                        <a:spcAft>
                          <a:spcPts val="0"/>
                        </a:spcAft>
                        <a:buNone/>
                      </a:pPr>
                      <a:r>
                        <a:rPr lang="en-US" sz="1000"/>
                        <a:t>"Amount to be transfered</a:t>
                      </a:r>
                      <a:endParaRPr sz="1000"/>
                    </a:p>
                    <a:p>
                      <a:pPr indent="0" lvl="0" marL="0" rtl="0" algn="l">
                        <a:lnSpc>
                          <a:spcPct val="115000"/>
                        </a:lnSpc>
                        <a:spcBef>
                          <a:spcPts val="0"/>
                        </a:spcBef>
                        <a:spcAft>
                          <a:spcPts val="0"/>
                        </a:spcAft>
                        <a:buNone/>
                      </a:pPr>
                      <a:r>
                        <a:rPr lang="en-US" sz="1000"/>
                        <a:t>cannot exceed the account</a:t>
                      </a:r>
                      <a:endParaRPr sz="1000"/>
                    </a:p>
                    <a:p>
                      <a:pPr indent="0" lvl="0" marL="0" rtl="0" algn="l">
                        <a:lnSpc>
                          <a:spcPct val="115000"/>
                        </a:lnSpc>
                        <a:spcBef>
                          <a:spcPts val="0"/>
                        </a:spcBef>
                        <a:spcAft>
                          <a:spcPts val="0"/>
                        </a:spcAft>
                        <a:buNone/>
                      </a:pPr>
                      <a:r>
                        <a:rPr lang="en-US" sz="1000"/>
                        <a:t>balance" error message</a:t>
                      </a:r>
                      <a:endParaRPr sz="1000"/>
                    </a:p>
                    <a:p>
                      <a:pPr indent="0" lvl="0" marL="0" rtl="0" algn="l">
                        <a:lnSpc>
                          <a:spcPct val="115000"/>
                        </a:lnSpc>
                        <a:spcBef>
                          <a:spcPts val="0"/>
                        </a:spcBef>
                        <a:spcAft>
                          <a:spcPts val="0"/>
                        </a:spcAft>
                        <a:buNone/>
                      </a:pPr>
                      <a:r>
                        <a:rPr lang="en-US" sz="1000"/>
                        <a:t>is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2:5"/>
                      </a:ext>
                    </a:extLst>
                  </a:tcPr>
                </a:tc>
                <a:tc>
                  <a:txBody>
                    <a:bodyPr/>
                    <a:lstStyle/>
                    <a:p>
                      <a:pPr indent="0" lvl="0" marL="0" rtl="0" algn="l">
                        <a:lnSpc>
                          <a:spcPct val="115000"/>
                        </a:lnSpc>
                        <a:spcBef>
                          <a:spcPts val="0"/>
                        </a:spcBef>
                        <a:spcAft>
                          <a:spcPts val="0"/>
                        </a:spcAft>
                        <a:buNone/>
                      </a:pPr>
                      <a:r>
                        <a:rPr lang="en-US" sz="1000"/>
                        <a:t>Pass</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0:12:6"/>
                      </a:ext>
                    </a:extLst>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aphicFrame>
        <p:nvGraphicFramePr>
          <p:cNvPr id="165" name="Google Shape;165;g2a7ec4fca7c_2_15"/>
          <p:cNvGraphicFramePr/>
          <p:nvPr/>
        </p:nvGraphicFramePr>
        <p:xfrm>
          <a:off x="152400" y="152400"/>
          <a:ext cx="3000000" cy="3000000"/>
        </p:xfrm>
        <a:graphic>
          <a:graphicData uri="http://schemas.openxmlformats.org/drawingml/2006/table">
            <a:tbl>
              <a:tblPr>
                <a:noFill/>
                <a:tableStyleId>{71DF54AA-9A7D-42D6-9AE1-43D2F693391D}</a:tableStyleId>
              </a:tblPr>
              <a:tblGrid>
                <a:gridCol w="847725"/>
                <a:gridCol w="1590675"/>
                <a:gridCol w="1733550"/>
                <a:gridCol w="2705100"/>
                <a:gridCol w="1905000"/>
                <a:gridCol w="1771650"/>
                <a:gridCol w="952500"/>
              </a:tblGrid>
              <a:tr h="333375">
                <a:tc>
                  <a:txBody>
                    <a:bodyPr/>
                    <a:lstStyle/>
                    <a:p>
                      <a:pPr indent="0" lvl="0" marL="0" rtl="0" algn="l">
                        <a:lnSpc>
                          <a:spcPct val="115000"/>
                        </a:lnSpc>
                        <a:spcBef>
                          <a:spcPts val="0"/>
                        </a:spcBef>
                        <a:spcAft>
                          <a:spcPts val="0"/>
                        </a:spcAft>
                        <a:buNone/>
                      </a:pPr>
                      <a:r>
                        <a:rPr b="1" lang="en-US" sz="1000"/>
                        <a:t>Project Name</a:t>
                      </a:r>
                      <a:endParaRPr b="1"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00FF00"/>
                    </a:solidFill>
                    <a:extLst>
                      <a:ext uri="http://customooxmlschemas.google.com/">
                        <go:slidesCustomData xmlns:go="http://customooxmlschemas.google.com/" cellId="165:0:0"/>
                      </a:ext>
                    </a:extLst>
                  </a:tcPr>
                </a:tc>
                <a:tc>
                  <a:txBody>
                    <a:bodyPr/>
                    <a:lstStyle/>
                    <a:p>
                      <a:pPr indent="0" lvl="0" marL="0" rtl="0" algn="l">
                        <a:lnSpc>
                          <a:spcPct val="115000"/>
                        </a:lnSpc>
                        <a:spcBef>
                          <a:spcPts val="0"/>
                        </a:spcBef>
                        <a:spcAft>
                          <a:spcPts val="0"/>
                        </a:spcAft>
                        <a:buNone/>
                      </a:pPr>
                      <a:r>
                        <a:rPr b="1" lang="en-US" sz="1000"/>
                        <a:t>SBI Banking Application</a:t>
                      </a:r>
                      <a:endParaRPr b="1"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0:1"/>
                      </a:ext>
                    </a:extLst>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0:2"/>
                      </a:ext>
                    </a:extLst>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0: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0: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0: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0:6"/>
                      </a:ext>
                    </a:extLst>
                  </a:tcPr>
                </a:tc>
              </a:tr>
              <a:tr h="333375">
                <a:tc>
                  <a:txBody>
                    <a:bodyPr/>
                    <a:lstStyle/>
                    <a:p>
                      <a:pPr indent="0" lvl="0" marL="0" rtl="0" algn="l">
                        <a:lnSpc>
                          <a:spcPct val="115000"/>
                        </a:lnSpc>
                        <a:spcBef>
                          <a:spcPts val="0"/>
                        </a:spcBef>
                        <a:spcAft>
                          <a:spcPts val="0"/>
                        </a:spcAft>
                        <a:buNone/>
                      </a:pPr>
                      <a:r>
                        <a:rPr b="1" lang="en-US" sz="1000"/>
                        <a:t>Module Name</a:t>
                      </a:r>
                      <a:endParaRPr b="1" sz="1000"/>
                    </a:p>
                  </a:txBody>
                  <a:tcPr marT="19050" marB="19050" marR="28575" marL="28575" anchor="b">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00FF00"/>
                    </a:solidFill>
                    <a:extLst>
                      <a:ext uri="http://customooxmlschemas.google.com/">
                        <go:slidesCustomData xmlns:go="http://customooxmlschemas.google.com/" cellId="165:1:0"/>
                      </a:ext>
                    </a:extLst>
                  </a:tcPr>
                </a:tc>
                <a:tc>
                  <a:txBody>
                    <a:bodyPr/>
                    <a:lstStyle/>
                    <a:p>
                      <a:pPr indent="0" lvl="0" marL="0" rtl="0" algn="l">
                        <a:lnSpc>
                          <a:spcPct val="115000"/>
                        </a:lnSpc>
                        <a:spcBef>
                          <a:spcPts val="0"/>
                        </a:spcBef>
                        <a:spcAft>
                          <a:spcPts val="0"/>
                        </a:spcAft>
                        <a:buNone/>
                      </a:pPr>
                      <a:r>
                        <a:rPr b="1" lang="en-US" sz="1000"/>
                        <a:t>Quick Transfer (Without</a:t>
                      </a:r>
                      <a:endParaRPr b="1" sz="1000"/>
                    </a:p>
                    <a:p>
                      <a:pPr indent="0" lvl="0" marL="0" rtl="0" algn="l">
                        <a:lnSpc>
                          <a:spcPct val="115000"/>
                        </a:lnSpc>
                        <a:spcBef>
                          <a:spcPts val="0"/>
                        </a:spcBef>
                        <a:spcAft>
                          <a:spcPts val="0"/>
                        </a:spcAft>
                        <a:buNone/>
                      </a:pPr>
                      <a:r>
                        <a:rPr b="1" lang="en-US" sz="1000"/>
                        <a:t>Adding Beneficiary)</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6"/>
                      </a:ext>
                    </a:extLst>
                  </a:tcPr>
                </a:tc>
              </a:tr>
              <a:tr h="200025">
                <a:tc>
                  <a:txBody>
                    <a:bodyPr/>
                    <a:lstStyle/>
                    <a:p>
                      <a:pPr indent="0" lvl="0" marL="0" rtl="0" algn="l">
                        <a:lnSpc>
                          <a:spcPct val="115000"/>
                        </a:lnSpc>
                        <a:spcBef>
                          <a:spcPts val="0"/>
                        </a:spcBef>
                        <a:spcAft>
                          <a:spcPts val="0"/>
                        </a:spcAft>
                        <a:buNone/>
                      </a:pPr>
                      <a:r>
                        <a:rPr b="1" lang="en-US" sz="1000"/>
                        <a:t>Reported By</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00FF00"/>
                    </a:solidFill>
                    <a:extLst>
                      <a:ext uri="http://customooxmlschemas.google.com/">
                        <go:slidesCustomData xmlns:go="http://customooxmlschemas.google.com/" cellId="165:2:0"/>
                      </a:ext>
                    </a:extLst>
                  </a:tcPr>
                </a:tc>
                <a:tc>
                  <a:txBody>
                    <a:bodyPr/>
                    <a:lstStyle/>
                    <a:p>
                      <a:pPr indent="0" lvl="0" marL="0" rtl="0" algn="l">
                        <a:lnSpc>
                          <a:spcPct val="115000"/>
                        </a:lnSpc>
                        <a:spcBef>
                          <a:spcPts val="0"/>
                        </a:spcBef>
                        <a:spcAft>
                          <a:spcPts val="0"/>
                        </a:spcAft>
                        <a:buNone/>
                      </a:pPr>
                      <a:r>
                        <a:rPr b="1" lang="en-US" sz="1000"/>
                        <a:t>Uma</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2: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2: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2: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2: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2: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2:6"/>
                      </a:ext>
                    </a:extLst>
                  </a:tcPr>
                </a:tc>
              </a:tr>
              <a:tr h="200025">
                <a:tc>
                  <a:txBody>
                    <a:bodyPr/>
                    <a:lstStyle/>
                    <a:p>
                      <a:pPr indent="0" lvl="0" marL="0" rtl="0" algn="l">
                        <a:lnSpc>
                          <a:spcPct val="115000"/>
                        </a:lnSpc>
                        <a:spcBef>
                          <a:spcPts val="0"/>
                        </a:spcBef>
                        <a:spcAft>
                          <a:spcPts val="0"/>
                        </a:spcAft>
                        <a:buNone/>
                      </a:pPr>
                      <a:r>
                        <a:rPr b="1" lang="en-US" sz="1000"/>
                        <a:t>Start Date</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00FF00"/>
                    </a:solidFill>
                    <a:extLst>
                      <a:ext uri="http://customooxmlschemas.google.com/">
                        <go:slidesCustomData xmlns:go="http://customooxmlschemas.google.com/" cellId="165:3:0"/>
                      </a:ext>
                    </a:extLst>
                  </a:tcPr>
                </a:tc>
                <a:tc>
                  <a:txBody>
                    <a:bodyPr/>
                    <a:lstStyle/>
                    <a:p>
                      <a:pPr indent="0" lvl="0" marL="0" rtl="0" algn="l">
                        <a:lnSpc>
                          <a:spcPct val="115000"/>
                        </a:lnSpc>
                        <a:spcBef>
                          <a:spcPts val="0"/>
                        </a:spcBef>
                        <a:spcAft>
                          <a:spcPts val="0"/>
                        </a:spcAft>
                        <a:buNone/>
                      </a:pPr>
                      <a:r>
                        <a:rPr b="1" lang="en-US" sz="1000"/>
                        <a:t>11-12-2023</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3: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3: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3: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3: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3: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3:6"/>
                      </a:ext>
                    </a:extLst>
                  </a:tcPr>
                </a:tc>
              </a:tr>
              <a:tr h="200025">
                <a:tc>
                  <a:txBody>
                    <a:bodyPr/>
                    <a:lstStyle/>
                    <a:p>
                      <a:pPr indent="0" lvl="0" marL="0" rtl="0" algn="l">
                        <a:lnSpc>
                          <a:spcPct val="115000"/>
                        </a:lnSpc>
                        <a:spcBef>
                          <a:spcPts val="0"/>
                        </a:spcBef>
                        <a:spcAft>
                          <a:spcPts val="0"/>
                        </a:spcAft>
                        <a:buNone/>
                      </a:pPr>
                      <a:r>
                        <a:rPr b="1" lang="en-US" sz="1000"/>
                        <a:t>End Date</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solidFill>
                      <a:srgbClr val="00FF00"/>
                    </a:solidFill>
                    <a:extLst>
                      <a:ext uri="http://customooxmlschemas.google.com/">
                        <go:slidesCustomData xmlns:go="http://customooxmlschemas.google.com/" cellId="165:4:0"/>
                      </a:ext>
                    </a:extLst>
                  </a:tcPr>
                </a:tc>
                <a:tc>
                  <a:txBody>
                    <a:bodyPr/>
                    <a:lstStyle/>
                    <a:p>
                      <a:pPr indent="0" lvl="0" marL="0" rtl="0" algn="l">
                        <a:lnSpc>
                          <a:spcPct val="115000"/>
                        </a:lnSpc>
                        <a:spcBef>
                          <a:spcPts val="0"/>
                        </a:spcBef>
                        <a:spcAft>
                          <a:spcPts val="0"/>
                        </a:spcAft>
                        <a:buNone/>
                      </a:pPr>
                      <a:r>
                        <a:rPr b="1" lang="en-US" sz="1000"/>
                        <a:t>18-12-2023</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4: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4: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4: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4: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4: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4:6"/>
                      </a:ext>
                    </a:extLst>
                  </a:tcPr>
                </a:tc>
              </a:tr>
              <a:tr h="200025">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5:0"/>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5: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5: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5: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5: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5: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5:6"/>
                      </a:ext>
                    </a:extLst>
                  </a:tcPr>
                </a:tc>
              </a:tr>
              <a:tr h="333375">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6:0"/>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6:1"/>
                      </a:ext>
                    </a:extLst>
                  </a:tcPr>
                </a:tc>
                <a:tc>
                  <a:txBody>
                    <a:bodyPr/>
                    <a:lstStyle/>
                    <a:p>
                      <a:pPr indent="0" lvl="0" marL="0" rtl="0" algn="l">
                        <a:lnSpc>
                          <a:spcPct val="115000"/>
                        </a:lnSpc>
                        <a:spcBef>
                          <a:spcPts val="0"/>
                        </a:spcBef>
                        <a:spcAft>
                          <a:spcPts val="0"/>
                        </a:spcAft>
                        <a:buNone/>
                      </a:pPr>
                      <a:r>
                        <a:rPr b="1" lang="en-US" sz="1000"/>
                        <a:t>Test Scenario TS-004</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6:2"/>
                      </a:ext>
                    </a:extLst>
                  </a:tcPr>
                </a:tc>
                <a:tc>
                  <a:txBody>
                    <a:bodyPr/>
                    <a:lstStyle/>
                    <a:p>
                      <a:pPr indent="0" lvl="0" marL="0" rtl="0" algn="l">
                        <a:lnSpc>
                          <a:spcPct val="115000"/>
                        </a:lnSpc>
                        <a:spcBef>
                          <a:spcPts val="0"/>
                        </a:spcBef>
                        <a:spcAft>
                          <a:spcPts val="0"/>
                        </a:spcAft>
                        <a:buNone/>
                      </a:pPr>
                      <a:r>
                        <a:rPr b="1" lang="en-US" sz="1000"/>
                        <a:t>Quick Transfer (Without Adding Beneficiary)</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6: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6: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6: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6:6"/>
                      </a:ext>
                    </a:extLst>
                  </a:tcPr>
                </a:tc>
              </a:tr>
              <a:tr h="200025">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7:0"/>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7:1"/>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7:2"/>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7:3"/>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7:4"/>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7:5"/>
                      </a:ext>
                    </a:extLst>
                  </a:tcPr>
                </a:tc>
                <a:tc>
                  <a:txBody>
                    <a:bodyPr/>
                    <a:lstStyle/>
                    <a:p>
                      <a:pPr indent="0" lvl="0" marL="0" rtl="0" algn="l">
                        <a:spcBef>
                          <a:spcPts val="0"/>
                        </a:spcBef>
                        <a:spcAft>
                          <a:spcPts val="0"/>
                        </a:spcAft>
                        <a:buNone/>
                      </a:pPr>
                      <a:r>
                        <a:t/>
                      </a:r>
                      <a:endParaRPr/>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7:6"/>
                      </a:ext>
                    </a:extLst>
                  </a:tcPr>
                </a:tc>
              </a:tr>
              <a:tr h="200025">
                <a:tc>
                  <a:txBody>
                    <a:bodyPr/>
                    <a:lstStyle/>
                    <a:p>
                      <a:pPr indent="0" lvl="0" marL="0" rtl="0" algn="l">
                        <a:lnSpc>
                          <a:spcPct val="115000"/>
                        </a:lnSpc>
                        <a:spcBef>
                          <a:spcPts val="0"/>
                        </a:spcBef>
                        <a:spcAft>
                          <a:spcPts val="0"/>
                        </a:spcAft>
                        <a:buNone/>
                      </a:pPr>
                      <a:r>
                        <a:rPr b="1" lang="en-US" sz="1000"/>
                        <a:t>Test case Id</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8:0"/>
                      </a:ext>
                    </a:extLst>
                  </a:tcPr>
                </a:tc>
                <a:tc>
                  <a:txBody>
                    <a:bodyPr/>
                    <a:lstStyle/>
                    <a:p>
                      <a:pPr indent="0" lvl="0" marL="0" rtl="0" algn="l">
                        <a:lnSpc>
                          <a:spcPct val="115000"/>
                        </a:lnSpc>
                        <a:spcBef>
                          <a:spcPts val="0"/>
                        </a:spcBef>
                        <a:spcAft>
                          <a:spcPts val="0"/>
                        </a:spcAft>
                        <a:buNone/>
                      </a:pPr>
                      <a:r>
                        <a:rPr b="1" lang="en-US" sz="1000"/>
                        <a:t>Test Case Description</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8:1"/>
                      </a:ext>
                    </a:extLst>
                  </a:tcPr>
                </a:tc>
                <a:tc>
                  <a:txBody>
                    <a:bodyPr/>
                    <a:lstStyle/>
                    <a:p>
                      <a:pPr indent="0" lvl="0" marL="0" rtl="0" algn="l">
                        <a:lnSpc>
                          <a:spcPct val="115000"/>
                        </a:lnSpc>
                        <a:spcBef>
                          <a:spcPts val="0"/>
                        </a:spcBef>
                        <a:spcAft>
                          <a:spcPts val="0"/>
                        </a:spcAft>
                        <a:buNone/>
                      </a:pPr>
                      <a:r>
                        <a:rPr b="1" lang="en-US" sz="1000"/>
                        <a:t>Pre requisite</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8:2"/>
                      </a:ext>
                    </a:extLst>
                  </a:tcPr>
                </a:tc>
                <a:tc>
                  <a:txBody>
                    <a:bodyPr/>
                    <a:lstStyle/>
                    <a:p>
                      <a:pPr indent="0" lvl="0" marL="0" rtl="0" algn="l">
                        <a:lnSpc>
                          <a:spcPct val="115000"/>
                        </a:lnSpc>
                        <a:spcBef>
                          <a:spcPts val="0"/>
                        </a:spcBef>
                        <a:spcAft>
                          <a:spcPts val="0"/>
                        </a:spcAft>
                        <a:buNone/>
                      </a:pPr>
                      <a:r>
                        <a:rPr b="1" lang="en-US" sz="1000"/>
                        <a:t>Test Steps</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8:3"/>
                      </a:ext>
                    </a:extLst>
                  </a:tcPr>
                </a:tc>
                <a:tc>
                  <a:txBody>
                    <a:bodyPr/>
                    <a:lstStyle/>
                    <a:p>
                      <a:pPr indent="0" lvl="0" marL="0" rtl="0" algn="l">
                        <a:lnSpc>
                          <a:spcPct val="115000"/>
                        </a:lnSpc>
                        <a:spcBef>
                          <a:spcPts val="0"/>
                        </a:spcBef>
                        <a:spcAft>
                          <a:spcPts val="0"/>
                        </a:spcAft>
                        <a:buNone/>
                      </a:pPr>
                      <a:r>
                        <a:rPr b="1" lang="en-US" sz="1000"/>
                        <a:t>Expected Result</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8:4"/>
                      </a:ext>
                    </a:extLst>
                  </a:tcPr>
                </a:tc>
                <a:tc>
                  <a:txBody>
                    <a:bodyPr/>
                    <a:lstStyle/>
                    <a:p>
                      <a:pPr indent="0" lvl="0" marL="0" rtl="0" algn="l">
                        <a:lnSpc>
                          <a:spcPct val="115000"/>
                        </a:lnSpc>
                        <a:spcBef>
                          <a:spcPts val="0"/>
                        </a:spcBef>
                        <a:spcAft>
                          <a:spcPts val="0"/>
                        </a:spcAft>
                        <a:buNone/>
                      </a:pPr>
                      <a:r>
                        <a:rPr b="1" lang="en-US" sz="1000"/>
                        <a:t>Actual Result</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8:5"/>
                      </a:ext>
                    </a:extLst>
                  </a:tcPr>
                </a:tc>
                <a:tc>
                  <a:txBody>
                    <a:bodyPr/>
                    <a:lstStyle/>
                    <a:p>
                      <a:pPr indent="0" lvl="0" marL="0" rtl="0" algn="l">
                        <a:lnSpc>
                          <a:spcPct val="115000"/>
                        </a:lnSpc>
                        <a:spcBef>
                          <a:spcPts val="0"/>
                        </a:spcBef>
                        <a:spcAft>
                          <a:spcPts val="0"/>
                        </a:spcAft>
                        <a:buNone/>
                      </a:pPr>
                      <a:r>
                        <a:rPr b="1" lang="en-US" sz="1000"/>
                        <a:t>Test Status</a:t>
                      </a:r>
                      <a:endParaRPr b="1"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8:6"/>
                      </a:ext>
                    </a:extLst>
                  </a:tcPr>
                </a:tc>
              </a:tr>
              <a:tr h="3257550">
                <a:tc>
                  <a:txBody>
                    <a:bodyPr/>
                    <a:lstStyle/>
                    <a:p>
                      <a:pPr indent="0" lvl="0" marL="0" rtl="0" algn="l">
                        <a:lnSpc>
                          <a:spcPct val="115000"/>
                        </a:lnSpc>
                        <a:spcBef>
                          <a:spcPts val="0"/>
                        </a:spcBef>
                        <a:spcAft>
                          <a:spcPts val="0"/>
                        </a:spcAft>
                        <a:buNone/>
                      </a:pPr>
                      <a:r>
                        <a:rPr lang="en-US" sz="1000"/>
                        <a:t>TC-M4-001</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9:0"/>
                      </a:ext>
                    </a:extLst>
                  </a:tcPr>
                </a:tc>
                <a:tc>
                  <a:txBody>
                    <a:bodyPr/>
                    <a:lstStyle/>
                    <a:p>
                      <a:pPr indent="0" lvl="0" marL="0" rtl="0" algn="l">
                        <a:lnSpc>
                          <a:spcPct val="115000"/>
                        </a:lnSpc>
                        <a:spcBef>
                          <a:spcPts val="0"/>
                        </a:spcBef>
                        <a:spcAft>
                          <a:spcPts val="0"/>
                        </a:spcAft>
                        <a:buNone/>
                      </a:pPr>
                      <a:r>
                        <a:rPr lang="en-US" sz="1000"/>
                        <a:t>Quick Tranfer ( Without</a:t>
                      </a:r>
                      <a:endParaRPr sz="1000"/>
                    </a:p>
                    <a:p>
                      <a:pPr indent="0" lvl="0" marL="0" rtl="0" algn="l">
                        <a:lnSpc>
                          <a:spcPct val="115000"/>
                        </a:lnSpc>
                        <a:spcBef>
                          <a:spcPts val="0"/>
                        </a:spcBef>
                        <a:spcAft>
                          <a:spcPts val="0"/>
                        </a:spcAft>
                        <a:buNone/>
                      </a:pPr>
                      <a:r>
                        <a:rPr lang="en-US" sz="1000"/>
                        <a:t>adding Beneficiary)</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9:1"/>
                      </a:ext>
                    </a:extLst>
                  </a:tcPr>
                </a:tc>
                <a:tc>
                  <a:txBody>
                    <a:bodyPr/>
                    <a:lstStyle/>
                    <a:p>
                      <a:pPr indent="0" lvl="0" marL="0" rtl="0" algn="l">
                        <a:lnSpc>
                          <a:spcPct val="115000"/>
                        </a:lnSpc>
                        <a:spcBef>
                          <a:spcPts val="0"/>
                        </a:spcBef>
                        <a:spcAft>
                          <a:spcPts val="0"/>
                        </a:spcAft>
                        <a:buNone/>
                      </a:pPr>
                      <a:r>
                        <a:rPr lang="en-US" sz="1000"/>
                        <a:t>1. URL should be opened.</a:t>
                      </a:r>
                      <a:endParaRPr sz="1000"/>
                    </a:p>
                    <a:p>
                      <a:pPr indent="0" lvl="0" marL="0" rtl="0" algn="l">
                        <a:lnSpc>
                          <a:spcPct val="115000"/>
                        </a:lnSpc>
                        <a:spcBef>
                          <a:spcPts val="0"/>
                        </a:spcBef>
                        <a:spcAft>
                          <a:spcPts val="0"/>
                        </a:spcAft>
                        <a:buNone/>
                      </a:pPr>
                      <a:r>
                        <a:rPr lang="en-US" sz="1000"/>
                        <a:t>2. User should have a valid</a:t>
                      </a:r>
                      <a:endParaRPr sz="1000"/>
                    </a:p>
                    <a:p>
                      <a:pPr indent="0" lvl="0" marL="0" rtl="0" algn="l">
                        <a:lnSpc>
                          <a:spcPct val="115000"/>
                        </a:lnSpc>
                        <a:spcBef>
                          <a:spcPts val="0"/>
                        </a:spcBef>
                        <a:spcAft>
                          <a:spcPts val="0"/>
                        </a:spcAft>
                        <a:buNone/>
                      </a:pPr>
                      <a:r>
                        <a:rPr lang="en-US" sz="1000"/>
                        <a:t>SBI account.</a:t>
                      </a:r>
                      <a:endParaRPr sz="1000"/>
                    </a:p>
                    <a:p>
                      <a:pPr indent="0" lvl="0" marL="0" rtl="0" algn="l">
                        <a:lnSpc>
                          <a:spcPct val="115000"/>
                        </a:lnSpc>
                        <a:spcBef>
                          <a:spcPts val="0"/>
                        </a:spcBef>
                        <a:spcAft>
                          <a:spcPts val="0"/>
                        </a:spcAft>
                        <a:buNone/>
                      </a:pPr>
                      <a:r>
                        <a:rPr lang="en-US" sz="1000"/>
                        <a:t>3. User should have a valid</a:t>
                      </a:r>
                      <a:endParaRPr sz="1000"/>
                    </a:p>
                    <a:p>
                      <a:pPr indent="0" lvl="0" marL="0" rtl="0" algn="l">
                        <a:lnSpc>
                          <a:spcPct val="115000"/>
                        </a:lnSpc>
                        <a:spcBef>
                          <a:spcPts val="0"/>
                        </a:spcBef>
                        <a:spcAft>
                          <a:spcPts val="0"/>
                        </a:spcAft>
                        <a:buNone/>
                      </a:pPr>
                      <a:r>
                        <a:rPr lang="en-US" sz="1000"/>
                        <a:t>userid and password to login</a:t>
                      </a:r>
                      <a:endParaRPr sz="1000"/>
                    </a:p>
                    <a:p>
                      <a:pPr indent="0" lvl="0" marL="0" rtl="0" algn="l">
                        <a:lnSpc>
                          <a:spcPct val="115000"/>
                        </a:lnSpc>
                        <a:spcBef>
                          <a:spcPts val="0"/>
                        </a:spcBef>
                        <a:spcAft>
                          <a:spcPts val="0"/>
                        </a:spcAft>
                        <a:buNone/>
                      </a:pPr>
                      <a:r>
                        <a:rPr lang="en-US" sz="1000"/>
                        <a:t>into online banking.</a:t>
                      </a:r>
                      <a:endParaRPr sz="1000"/>
                    </a:p>
                    <a:p>
                      <a:pPr indent="0" lvl="0" marL="0" rtl="0" algn="l">
                        <a:lnSpc>
                          <a:spcPct val="115000"/>
                        </a:lnSpc>
                        <a:spcBef>
                          <a:spcPts val="0"/>
                        </a:spcBef>
                        <a:spcAft>
                          <a:spcPts val="0"/>
                        </a:spcAft>
                        <a:buNone/>
                      </a:pPr>
                      <a:r>
                        <a:rPr lang="en-US" sz="1000"/>
                        <a:t>4. User Login successfully.</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9:2"/>
                      </a:ext>
                    </a:extLst>
                  </a:tcPr>
                </a:tc>
                <a:tc>
                  <a:txBody>
                    <a:bodyPr/>
                    <a:lstStyle/>
                    <a:p>
                      <a:pPr indent="0" lvl="0" marL="0" rtl="0" algn="l">
                        <a:lnSpc>
                          <a:spcPct val="115000"/>
                        </a:lnSpc>
                        <a:spcBef>
                          <a:spcPts val="0"/>
                        </a:spcBef>
                        <a:spcAft>
                          <a:spcPts val="0"/>
                        </a:spcAft>
                        <a:buNone/>
                      </a:pPr>
                      <a:r>
                        <a:rPr lang="en-US" sz="1000"/>
                        <a:t>1. The main dashboard is displayed.</a:t>
                      </a:r>
                      <a:endParaRPr sz="1000"/>
                    </a:p>
                    <a:p>
                      <a:pPr indent="0" lvl="0" marL="0" rtl="0" algn="l">
                        <a:lnSpc>
                          <a:spcPct val="115000"/>
                        </a:lnSpc>
                        <a:spcBef>
                          <a:spcPts val="0"/>
                        </a:spcBef>
                        <a:spcAft>
                          <a:spcPts val="0"/>
                        </a:spcAft>
                        <a:buNone/>
                      </a:pPr>
                      <a:r>
                        <a:rPr lang="en-US" sz="1000"/>
                        <a:t>2. Move mouse to " Payment/transfers".</a:t>
                      </a:r>
                      <a:endParaRPr sz="1000"/>
                    </a:p>
                    <a:p>
                      <a:pPr indent="0" lvl="0" marL="0" rtl="0" algn="l">
                        <a:lnSpc>
                          <a:spcPct val="115000"/>
                        </a:lnSpc>
                        <a:spcBef>
                          <a:spcPts val="0"/>
                        </a:spcBef>
                        <a:spcAft>
                          <a:spcPts val="0"/>
                        </a:spcAft>
                        <a:buNone/>
                      </a:pPr>
                      <a:r>
                        <a:rPr lang="en-US" sz="1000"/>
                        <a:t>3. Click on "Quick Tranfer</a:t>
                      </a:r>
                      <a:endParaRPr sz="1000"/>
                    </a:p>
                    <a:p>
                      <a:pPr indent="0" lvl="0" marL="0" rtl="0" algn="l">
                        <a:lnSpc>
                          <a:spcPct val="115000"/>
                        </a:lnSpc>
                        <a:spcBef>
                          <a:spcPts val="0"/>
                        </a:spcBef>
                        <a:spcAft>
                          <a:spcPts val="0"/>
                        </a:spcAft>
                        <a:buNone/>
                      </a:pPr>
                      <a:r>
                        <a:rPr lang="en-US" sz="1000"/>
                        <a:t>(Without adding Beneficiary)" link.</a:t>
                      </a:r>
                      <a:endParaRPr sz="1000"/>
                    </a:p>
                    <a:p>
                      <a:pPr indent="0" lvl="0" marL="0" rtl="0" algn="l">
                        <a:lnSpc>
                          <a:spcPct val="115000"/>
                        </a:lnSpc>
                        <a:spcBef>
                          <a:spcPts val="0"/>
                        </a:spcBef>
                        <a:spcAft>
                          <a:spcPts val="0"/>
                        </a:spcAft>
                        <a:buNone/>
                      </a:pPr>
                      <a:r>
                        <a:rPr lang="en-US" sz="1000"/>
                        <a:t>4. Quick Transfer (Without Adding Beneficiary)</a:t>
                      </a:r>
                      <a:endParaRPr sz="1000"/>
                    </a:p>
                    <a:p>
                      <a:pPr indent="0" lvl="0" marL="0" rtl="0" algn="l">
                        <a:lnSpc>
                          <a:spcPct val="115000"/>
                        </a:lnSpc>
                        <a:spcBef>
                          <a:spcPts val="0"/>
                        </a:spcBef>
                        <a:spcAft>
                          <a:spcPts val="0"/>
                        </a:spcAft>
                        <a:buNone/>
                      </a:pPr>
                      <a:r>
                        <a:rPr lang="en-US" sz="1000"/>
                        <a:t>Dashboard will be displayed.</a:t>
                      </a:r>
                      <a:endParaRPr sz="1000"/>
                    </a:p>
                    <a:p>
                      <a:pPr indent="0" lvl="0" marL="0" rtl="0" algn="l">
                        <a:lnSpc>
                          <a:spcPct val="115000"/>
                        </a:lnSpc>
                        <a:spcBef>
                          <a:spcPts val="0"/>
                        </a:spcBef>
                        <a:spcAft>
                          <a:spcPts val="0"/>
                        </a:spcAft>
                        <a:buNone/>
                      </a:pPr>
                      <a:r>
                        <a:rPr lang="en-US" sz="1000"/>
                        <a:t>5. Select the account, by clicking on checkbox.</a:t>
                      </a:r>
                      <a:endParaRPr sz="1000"/>
                    </a:p>
                    <a:p>
                      <a:pPr indent="0" lvl="0" marL="0" rtl="0" algn="l">
                        <a:lnSpc>
                          <a:spcPct val="115000"/>
                        </a:lnSpc>
                        <a:spcBef>
                          <a:spcPts val="0"/>
                        </a:spcBef>
                        <a:spcAft>
                          <a:spcPts val="0"/>
                        </a:spcAft>
                        <a:buNone/>
                      </a:pPr>
                      <a:r>
                        <a:rPr lang="en-US" sz="1000"/>
                        <a:t>6. Enter Beneficiary Name.</a:t>
                      </a:r>
                      <a:endParaRPr sz="1000"/>
                    </a:p>
                    <a:p>
                      <a:pPr indent="0" lvl="0" marL="0" rtl="0" algn="l">
                        <a:lnSpc>
                          <a:spcPct val="115000"/>
                        </a:lnSpc>
                        <a:spcBef>
                          <a:spcPts val="0"/>
                        </a:spcBef>
                        <a:spcAft>
                          <a:spcPts val="0"/>
                        </a:spcAft>
                        <a:buNone/>
                      </a:pPr>
                      <a:r>
                        <a:rPr lang="en-US" sz="1000"/>
                        <a:t>7. Enter Beneficiary Account Number.</a:t>
                      </a:r>
                      <a:endParaRPr sz="1000"/>
                    </a:p>
                    <a:p>
                      <a:pPr indent="0" lvl="0" marL="0" rtl="0" algn="l">
                        <a:lnSpc>
                          <a:spcPct val="115000"/>
                        </a:lnSpc>
                        <a:spcBef>
                          <a:spcPts val="0"/>
                        </a:spcBef>
                        <a:spcAft>
                          <a:spcPts val="0"/>
                        </a:spcAft>
                        <a:buNone/>
                      </a:pPr>
                      <a:r>
                        <a:rPr lang="en-US" sz="1000"/>
                        <a:t>8. Re-enter Beneficiary Account Number.</a:t>
                      </a:r>
                      <a:endParaRPr sz="1000"/>
                    </a:p>
                    <a:p>
                      <a:pPr indent="0" lvl="0" marL="0" rtl="0" algn="l">
                        <a:lnSpc>
                          <a:spcPct val="115000"/>
                        </a:lnSpc>
                        <a:spcBef>
                          <a:spcPts val="0"/>
                        </a:spcBef>
                        <a:spcAft>
                          <a:spcPts val="0"/>
                        </a:spcAft>
                        <a:buNone/>
                      </a:pPr>
                      <a:r>
                        <a:rPr lang="en-US" sz="1000"/>
                        <a:t>9. Select Payment Option, as Within SBI.</a:t>
                      </a:r>
                      <a:endParaRPr sz="1000"/>
                    </a:p>
                    <a:p>
                      <a:pPr indent="0" lvl="0" marL="0" rtl="0" algn="l">
                        <a:lnSpc>
                          <a:spcPct val="115000"/>
                        </a:lnSpc>
                        <a:spcBef>
                          <a:spcPts val="0"/>
                        </a:spcBef>
                        <a:spcAft>
                          <a:spcPts val="0"/>
                        </a:spcAft>
                        <a:buNone/>
                      </a:pPr>
                      <a:r>
                        <a:rPr lang="en-US" sz="1000"/>
                        <a:t>10. Enter the amount to be transfered.</a:t>
                      </a:r>
                      <a:endParaRPr sz="1000"/>
                    </a:p>
                    <a:p>
                      <a:pPr indent="0" lvl="0" marL="0" rtl="0" algn="l">
                        <a:lnSpc>
                          <a:spcPct val="115000"/>
                        </a:lnSpc>
                        <a:spcBef>
                          <a:spcPts val="0"/>
                        </a:spcBef>
                        <a:spcAft>
                          <a:spcPts val="0"/>
                        </a:spcAft>
                        <a:buNone/>
                      </a:pPr>
                      <a:r>
                        <a:rPr lang="en-US" sz="1000"/>
                        <a:t>11. Select the reason for the transfer from</a:t>
                      </a:r>
                      <a:endParaRPr sz="1000"/>
                    </a:p>
                    <a:p>
                      <a:pPr indent="0" lvl="0" marL="0" rtl="0" algn="l">
                        <a:lnSpc>
                          <a:spcPct val="115000"/>
                        </a:lnSpc>
                        <a:spcBef>
                          <a:spcPts val="0"/>
                        </a:spcBef>
                        <a:spcAft>
                          <a:spcPts val="0"/>
                        </a:spcAft>
                        <a:buNone/>
                      </a:pPr>
                      <a:r>
                        <a:rPr lang="en-US" sz="1000"/>
                        <a:t>the drop down box.</a:t>
                      </a:r>
                      <a:endParaRPr sz="1000"/>
                    </a:p>
                    <a:p>
                      <a:pPr indent="0" lvl="0" marL="0" rtl="0" algn="l">
                        <a:lnSpc>
                          <a:spcPct val="115000"/>
                        </a:lnSpc>
                        <a:spcBef>
                          <a:spcPts val="0"/>
                        </a:spcBef>
                        <a:spcAft>
                          <a:spcPts val="0"/>
                        </a:spcAft>
                        <a:buNone/>
                      </a:pPr>
                      <a:r>
                        <a:rPr lang="en-US" sz="1000"/>
                        <a:t>12. Select the checkbox next to I accept the</a:t>
                      </a:r>
                      <a:endParaRPr sz="1000"/>
                    </a:p>
                    <a:p>
                      <a:pPr indent="0" lvl="0" marL="0" rtl="0" algn="l">
                        <a:lnSpc>
                          <a:spcPct val="115000"/>
                        </a:lnSpc>
                        <a:spcBef>
                          <a:spcPts val="0"/>
                        </a:spcBef>
                        <a:spcAft>
                          <a:spcPts val="0"/>
                        </a:spcAft>
                        <a:buNone/>
                      </a:pPr>
                      <a:r>
                        <a:rPr lang="en-US" sz="1000"/>
                        <a:t>Terms and Conditions.</a:t>
                      </a:r>
                      <a:endParaRPr sz="1000"/>
                    </a:p>
                    <a:p>
                      <a:pPr indent="0" lvl="0" marL="0" rtl="0" algn="l">
                        <a:lnSpc>
                          <a:spcPct val="115000"/>
                        </a:lnSpc>
                        <a:spcBef>
                          <a:spcPts val="0"/>
                        </a:spcBef>
                        <a:spcAft>
                          <a:spcPts val="0"/>
                        </a:spcAft>
                        <a:buNone/>
                      </a:pPr>
                      <a:r>
                        <a:rPr lang="en-US" sz="1000"/>
                        <a:t>13. Click on 'submit" button.</a:t>
                      </a:r>
                      <a:endParaRPr sz="1000"/>
                    </a:p>
                    <a:p>
                      <a:pPr indent="0" lvl="0" marL="0" rtl="0" algn="l">
                        <a:lnSpc>
                          <a:spcPct val="115000"/>
                        </a:lnSpc>
                        <a:spcBef>
                          <a:spcPts val="0"/>
                        </a:spcBef>
                        <a:spcAft>
                          <a:spcPts val="0"/>
                        </a:spcAft>
                        <a:buNone/>
                      </a:pPr>
                      <a:r>
                        <a:rPr lang="en-US" sz="1000"/>
                        <a:t>14. A confirmation page is displayed.</a:t>
                      </a:r>
                      <a:endParaRPr sz="1000"/>
                    </a:p>
                    <a:p>
                      <a:pPr indent="0" lvl="0" marL="0" rtl="0" algn="l">
                        <a:lnSpc>
                          <a:spcPct val="115000"/>
                        </a:lnSpc>
                        <a:spcBef>
                          <a:spcPts val="0"/>
                        </a:spcBef>
                        <a:spcAft>
                          <a:spcPts val="0"/>
                        </a:spcAft>
                        <a:buNone/>
                      </a:pPr>
                      <a:r>
                        <a:rPr lang="en-US" sz="1000"/>
                        <a:t>15. Click on confirm button.</a:t>
                      </a:r>
                      <a:endParaRPr sz="1000"/>
                    </a:p>
                    <a:p>
                      <a:pPr indent="0" lvl="0" marL="0" rtl="0" algn="l">
                        <a:lnSpc>
                          <a:spcPct val="115000"/>
                        </a:lnSpc>
                        <a:spcBef>
                          <a:spcPts val="0"/>
                        </a:spcBef>
                        <a:spcAft>
                          <a:spcPts val="0"/>
                        </a:spcAft>
                        <a:buNone/>
                      </a:pPr>
                      <a:r>
                        <a:rPr lang="en-US" sz="1000"/>
                        <a:t>16. OTP will be sent to the registered</a:t>
                      </a:r>
                      <a:endParaRPr sz="1000"/>
                    </a:p>
                    <a:p>
                      <a:pPr indent="0" lvl="0" marL="0" rtl="0" algn="l">
                        <a:lnSpc>
                          <a:spcPct val="115000"/>
                        </a:lnSpc>
                        <a:spcBef>
                          <a:spcPts val="0"/>
                        </a:spcBef>
                        <a:spcAft>
                          <a:spcPts val="0"/>
                        </a:spcAft>
                        <a:buNone/>
                      </a:pPr>
                      <a:r>
                        <a:rPr lang="en-US" sz="1000"/>
                        <a:t>mobile number.</a:t>
                      </a:r>
                      <a:endParaRPr sz="1000"/>
                    </a:p>
                    <a:p>
                      <a:pPr indent="0" lvl="0" marL="0" rtl="0" algn="l">
                        <a:lnSpc>
                          <a:spcPct val="115000"/>
                        </a:lnSpc>
                        <a:spcBef>
                          <a:spcPts val="0"/>
                        </a:spcBef>
                        <a:spcAft>
                          <a:spcPts val="0"/>
                        </a:spcAft>
                        <a:buNone/>
                      </a:pPr>
                      <a:r>
                        <a:rPr lang="en-US" sz="1000"/>
                        <a:t>17. Enter the OTP and click submit.</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9:3"/>
                      </a:ext>
                    </a:extLst>
                  </a:tcPr>
                </a:tc>
                <a:tc>
                  <a:txBody>
                    <a:bodyPr/>
                    <a:lstStyle/>
                    <a:p>
                      <a:pPr indent="0" lvl="0" marL="0" rtl="0" algn="l">
                        <a:lnSpc>
                          <a:spcPct val="115000"/>
                        </a:lnSpc>
                        <a:spcBef>
                          <a:spcPts val="0"/>
                        </a:spcBef>
                        <a:spcAft>
                          <a:spcPts val="0"/>
                        </a:spcAft>
                        <a:buNone/>
                      </a:pPr>
                      <a:r>
                        <a:rPr lang="en-US" sz="1000"/>
                        <a:t>Your Quick fund transfer request</a:t>
                      </a:r>
                      <a:endParaRPr sz="1000"/>
                    </a:p>
                    <a:p>
                      <a:pPr indent="0" lvl="0" marL="0" rtl="0" algn="l">
                        <a:lnSpc>
                          <a:spcPct val="115000"/>
                        </a:lnSpc>
                        <a:spcBef>
                          <a:spcPts val="0"/>
                        </a:spcBef>
                        <a:spcAft>
                          <a:spcPts val="0"/>
                        </a:spcAft>
                        <a:buNone/>
                      </a:pPr>
                      <a:r>
                        <a:rPr lang="en-US" sz="1000"/>
                        <a:t>posted successfully</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US" sz="1000"/>
                        <a:t>Transaction Reference</a:t>
                      </a:r>
                      <a:endParaRPr sz="1000"/>
                    </a:p>
                    <a:p>
                      <a:pPr indent="0" lvl="0" marL="0" rtl="0" algn="l">
                        <a:lnSpc>
                          <a:spcPct val="115000"/>
                        </a:lnSpc>
                        <a:spcBef>
                          <a:spcPts val="0"/>
                        </a:spcBef>
                        <a:spcAft>
                          <a:spcPts val="0"/>
                        </a:spcAft>
                        <a:buNone/>
                      </a:pPr>
                      <a:r>
                        <a:rPr lang="en-US" sz="1000"/>
                        <a:t>Number : IMPS002435973XX</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US" sz="1000"/>
                        <a:t>Kindly check your transaction</a:t>
                      </a:r>
                      <a:endParaRPr sz="1000"/>
                    </a:p>
                    <a:p>
                      <a:pPr indent="0" lvl="0" marL="0" rtl="0" algn="l">
                        <a:lnSpc>
                          <a:spcPct val="115000"/>
                        </a:lnSpc>
                        <a:spcBef>
                          <a:spcPts val="0"/>
                        </a:spcBef>
                        <a:spcAft>
                          <a:spcPts val="0"/>
                        </a:spcAft>
                        <a:buNone/>
                      </a:pPr>
                      <a:r>
                        <a:rPr lang="en-US" sz="1000"/>
                        <a:t>status in Enquiry tab after</a:t>
                      </a:r>
                      <a:endParaRPr sz="1000"/>
                    </a:p>
                    <a:p>
                      <a:pPr indent="0" lvl="0" marL="0" rtl="0" algn="l">
                        <a:lnSpc>
                          <a:spcPct val="115000"/>
                        </a:lnSpc>
                        <a:spcBef>
                          <a:spcPts val="0"/>
                        </a:spcBef>
                        <a:spcAft>
                          <a:spcPts val="0"/>
                        </a:spcAft>
                        <a:buNone/>
                      </a:pPr>
                      <a:r>
                        <a:rPr lang="en-US" sz="1000"/>
                        <a:t>15 minutes.</a:t>
                      </a:r>
                      <a:endParaRPr sz="1000"/>
                    </a:p>
                    <a:p>
                      <a:pPr indent="0" lvl="0" marL="0" rtl="0" algn="l">
                        <a:lnSpc>
                          <a:spcPct val="115000"/>
                        </a:lnSpc>
                        <a:spcBef>
                          <a:spcPts val="0"/>
                        </a:spcBef>
                        <a:spcAft>
                          <a:spcPts val="0"/>
                        </a:spcAft>
                        <a:buNone/>
                      </a:pPr>
                      <a:r>
                        <a:rPr lang="en-US" sz="1000"/>
                        <a:t>These messages</a:t>
                      </a:r>
                      <a:endParaRPr sz="1000"/>
                    </a:p>
                    <a:p>
                      <a:pPr indent="0" lvl="0" marL="0" rtl="0" algn="l">
                        <a:lnSpc>
                          <a:spcPct val="115000"/>
                        </a:lnSpc>
                        <a:spcBef>
                          <a:spcPts val="0"/>
                        </a:spcBef>
                        <a:spcAft>
                          <a:spcPts val="0"/>
                        </a:spcAft>
                        <a:buNone/>
                      </a:pPr>
                      <a:r>
                        <a:rPr lang="en-US" sz="1000"/>
                        <a:t>should be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9:4"/>
                      </a:ext>
                    </a:extLst>
                  </a:tcPr>
                </a:tc>
                <a:tc>
                  <a:txBody>
                    <a:bodyPr/>
                    <a:lstStyle/>
                    <a:p>
                      <a:pPr indent="0" lvl="0" marL="0" rtl="0" algn="l">
                        <a:lnSpc>
                          <a:spcPct val="115000"/>
                        </a:lnSpc>
                        <a:spcBef>
                          <a:spcPts val="0"/>
                        </a:spcBef>
                        <a:spcAft>
                          <a:spcPts val="0"/>
                        </a:spcAft>
                        <a:buNone/>
                      </a:pPr>
                      <a:r>
                        <a:rPr lang="en-US" sz="1000"/>
                        <a:t>Your IMPS fund transfer</a:t>
                      </a:r>
                      <a:endParaRPr sz="1000"/>
                    </a:p>
                    <a:p>
                      <a:pPr indent="0" lvl="0" marL="0" rtl="0" algn="l">
                        <a:lnSpc>
                          <a:spcPct val="115000"/>
                        </a:lnSpc>
                        <a:spcBef>
                          <a:spcPts val="0"/>
                        </a:spcBef>
                        <a:spcAft>
                          <a:spcPts val="0"/>
                        </a:spcAft>
                        <a:buNone/>
                      </a:pPr>
                      <a:r>
                        <a:rPr lang="en-US" sz="1000"/>
                        <a:t>request posted successfully</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US" sz="1000"/>
                        <a:t>Transaction Reference</a:t>
                      </a:r>
                      <a:endParaRPr sz="1000"/>
                    </a:p>
                    <a:p>
                      <a:pPr indent="0" lvl="0" marL="0" rtl="0" algn="l">
                        <a:lnSpc>
                          <a:spcPct val="115000"/>
                        </a:lnSpc>
                        <a:spcBef>
                          <a:spcPts val="0"/>
                        </a:spcBef>
                        <a:spcAft>
                          <a:spcPts val="0"/>
                        </a:spcAft>
                        <a:buNone/>
                      </a:pPr>
                      <a:r>
                        <a:rPr lang="en-US" sz="1000"/>
                        <a:t>Number : IMPS002435973XX</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US" sz="1000"/>
                        <a:t>Kindly check your transaction</a:t>
                      </a:r>
                      <a:endParaRPr sz="1000"/>
                    </a:p>
                    <a:p>
                      <a:pPr indent="0" lvl="0" marL="0" rtl="0" algn="l">
                        <a:lnSpc>
                          <a:spcPct val="115000"/>
                        </a:lnSpc>
                        <a:spcBef>
                          <a:spcPts val="0"/>
                        </a:spcBef>
                        <a:spcAft>
                          <a:spcPts val="0"/>
                        </a:spcAft>
                        <a:buNone/>
                      </a:pPr>
                      <a:r>
                        <a:rPr lang="en-US" sz="1000"/>
                        <a:t>status in Enquiry tab after</a:t>
                      </a:r>
                      <a:endParaRPr sz="1000"/>
                    </a:p>
                    <a:p>
                      <a:pPr indent="0" lvl="0" marL="0" rtl="0" algn="l">
                        <a:lnSpc>
                          <a:spcPct val="115000"/>
                        </a:lnSpc>
                        <a:spcBef>
                          <a:spcPts val="0"/>
                        </a:spcBef>
                        <a:spcAft>
                          <a:spcPts val="0"/>
                        </a:spcAft>
                        <a:buNone/>
                      </a:pPr>
                      <a:r>
                        <a:rPr lang="en-US" sz="1000"/>
                        <a:t>15 minutes.</a:t>
                      </a:r>
                      <a:endParaRPr sz="1000"/>
                    </a:p>
                    <a:p>
                      <a:pPr indent="0" lvl="0" marL="0" rtl="0" algn="l">
                        <a:lnSpc>
                          <a:spcPct val="115000"/>
                        </a:lnSpc>
                        <a:spcBef>
                          <a:spcPts val="0"/>
                        </a:spcBef>
                        <a:spcAft>
                          <a:spcPts val="0"/>
                        </a:spcAft>
                        <a:buNone/>
                      </a:pPr>
                      <a:r>
                        <a:rPr lang="en-US" sz="1000"/>
                        <a:t>These messages</a:t>
                      </a:r>
                      <a:endParaRPr sz="1000"/>
                    </a:p>
                    <a:p>
                      <a:pPr indent="0" lvl="0" marL="0" rtl="0" algn="l">
                        <a:lnSpc>
                          <a:spcPct val="115000"/>
                        </a:lnSpc>
                        <a:spcBef>
                          <a:spcPts val="0"/>
                        </a:spcBef>
                        <a:spcAft>
                          <a:spcPts val="0"/>
                        </a:spcAft>
                        <a:buNone/>
                      </a:pPr>
                      <a:r>
                        <a:rPr lang="en-US" sz="1000"/>
                        <a:t>are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9:5"/>
                      </a:ext>
                    </a:extLst>
                  </a:tcPr>
                </a:tc>
                <a:tc>
                  <a:txBody>
                    <a:bodyPr/>
                    <a:lstStyle/>
                    <a:p>
                      <a:pPr indent="0" lvl="0" marL="0" rtl="0" algn="l">
                        <a:lnSpc>
                          <a:spcPct val="115000"/>
                        </a:lnSpc>
                        <a:spcBef>
                          <a:spcPts val="0"/>
                        </a:spcBef>
                        <a:spcAft>
                          <a:spcPts val="0"/>
                        </a:spcAft>
                        <a:buNone/>
                      </a:pPr>
                      <a:r>
                        <a:rPr lang="en-US" sz="1000"/>
                        <a:t>Pass</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9:6"/>
                      </a:ext>
                    </a:extLst>
                  </a:tcPr>
                </a:tc>
              </a:tr>
              <a:tr h="2676525">
                <a:tc>
                  <a:txBody>
                    <a:bodyPr/>
                    <a:lstStyle/>
                    <a:p>
                      <a:pPr indent="0" lvl="0" marL="0" rtl="0" algn="l">
                        <a:lnSpc>
                          <a:spcPct val="115000"/>
                        </a:lnSpc>
                        <a:spcBef>
                          <a:spcPts val="0"/>
                        </a:spcBef>
                        <a:spcAft>
                          <a:spcPts val="0"/>
                        </a:spcAft>
                        <a:buNone/>
                      </a:pPr>
                      <a:r>
                        <a:rPr lang="en-US" sz="1000"/>
                        <a:t>TC-M4-002</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0:0"/>
                      </a:ext>
                    </a:extLst>
                  </a:tcPr>
                </a:tc>
                <a:tc>
                  <a:txBody>
                    <a:bodyPr/>
                    <a:lstStyle/>
                    <a:p>
                      <a:pPr indent="0" lvl="0" marL="0" rtl="0" algn="l">
                        <a:lnSpc>
                          <a:spcPct val="115000"/>
                        </a:lnSpc>
                        <a:spcBef>
                          <a:spcPts val="0"/>
                        </a:spcBef>
                        <a:spcAft>
                          <a:spcPts val="0"/>
                        </a:spcAft>
                        <a:buNone/>
                      </a:pPr>
                      <a:r>
                        <a:rPr lang="en-US" sz="1000"/>
                        <a:t>Quick Tranfer ( Without</a:t>
                      </a:r>
                      <a:endParaRPr sz="1000"/>
                    </a:p>
                    <a:p>
                      <a:pPr indent="0" lvl="0" marL="0" rtl="0" algn="l">
                        <a:lnSpc>
                          <a:spcPct val="115000"/>
                        </a:lnSpc>
                        <a:spcBef>
                          <a:spcPts val="0"/>
                        </a:spcBef>
                        <a:spcAft>
                          <a:spcPts val="0"/>
                        </a:spcAft>
                        <a:buNone/>
                      </a:pPr>
                      <a:r>
                        <a:rPr lang="en-US" sz="1000"/>
                        <a:t>adding Beneficiary)</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0:1"/>
                      </a:ext>
                    </a:extLst>
                  </a:tcPr>
                </a:tc>
                <a:tc>
                  <a:txBody>
                    <a:bodyPr/>
                    <a:lstStyle/>
                    <a:p>
                      <a:pPr indent="0" lvl="0" marL="0" rtl="0" algn="l">
                        <a:lnSpc>
                          <a:spcPct val="115000"/>
                        </a:lnSpc>
                        <a:spcBef>
                          <a:spcPts val="0"/>
                        </a:spcBef>
                        <a:spcAft>
                          <a:spcPts val="0"/>
                        </a:spcAft>
                        <a:buNone/>
                      </a:pPr>
                      <a:r>
                        <a:rPr lang="en-US" sz="1000"/>
                        <a:t>1. URL should be opened.</a:t>
                      </a:r>
                      <a:endParaRPr sz="1000"/>
                    </a:p>
                    <a:p>
                      <a:pPr indent="0" lvl="0" marL="0" rtl="0" algn="l">
                        <a:lnSpc>
                          <a:spcPct val="115000"/>
                        </a:lnSpc>
                        <a:spcBef>
                          <a:spcPts val="0"/>
                        </a:spcBef>
                        <a:spcAft>
                          <a:spcPts val="0"/>
                        </a:spcAft>
                        <a:buNone/>
                      </a:pPr>
                      <a:r>
                        <a:rPr lang="en-US" sz="1000"/>
                        <a:t>2. User should have a valid</a:t>
                      </a:r>
                      <a:endParaRPr sz="1000"/>
                    </a:p>
                    <a:p>
                      <a:pPr indent="0" lvl="0" marL="0" rtl="0" algn="l">
                        <a:lnSpc>
                          <a:spcPct val="115000"/>
                        </a:lnSpc>
                        <a:spcBef>
                          <a:spcPts val="0"/>
                        </a:spcBef>
                        <a:spcAft>
                          <a:spcPts val="0"/>
                        </a:spcAft>
                        <a:buNone/>
                      </a:pPr>
                      <a:r>
                        <a:rPr lang="en-US" sz="1000"/>
                        <a:t>SBI account.</a:t>
                      </a:r>
                      <a:endParaRPr sz="1000"/>
                    </a:p>
                    <a:p>
                      <a:pPr indent="0" lvl="0" marL="0" rtl="0" algn="l">
                        <a:lnSpc>
                          <a:spcPct val="115000"/>
                        </a:lnSpc>
                        <a:spcBef>
                          <a:spcPts val="0"/>
                        </a:spcBef>
                        <a:spcAft>
                          <a:spcPts val="0"/>
                        </a:spcAft>
                        <a:buNone/>
                      </a:pPr>
                      <a:r>
                        <a:rPr lang="en-US" sz="1000"/>
                        <a:t>3. User should have a valid</a:t>
                      </a:r>
                      <a:endParaRPr sz="1000"/>
                    </a:p>
                    <a:p>
                      <a:pPr indent="0" lvl="0" marL="0" rtl="0" algn="l">
                        <a:lnSpc>
                          <a:spcPct val="115000"/>
                        </a:lnSpc>
                        <a:spcBef>
                          <a:spcPts val="0"/>
                        </a:spcBef>
                        <a:spcAft>
                          <a:spcPts val="0"/>
                        </a:spcAft>
                        <a:buNone/>
                      </a:pPr>
                      <a:r>
                        <a:rPr lang="en-US" sz="1000"/>
                        <a:t>userid and password to login</a:t>
                      </a:r>
                      <a:endParaRPr sz="1000"/>
                    </a:p>
                    <a:p>
                      <a:pPr indent="0" lvl="0" marL="0" rtl="0" algn="l">
                        <a:lnSpc>
                          <a:spcPct val="115000"/>
                        </a:lnSpc>
                        <a:spcBef>
                          <a:spcPts val="0"/>
                        </a:spcBef>
                        <a:spcAft>
                          <a:spcPts val="0"/>
                        </a:spcAft>
                        <a:buNone/>
                      </a:pPr>
                      <a:r>
                        <a:rPr lang="en-US" sz="1000"/>
                        <a:t>into online banking.</a:t>
                      </a:r>
                      <a:endParaRPr sz="1000"/>
                    </a:p>
                    <a:p>
                      <a:pPr indent="0" lvl="0" marL="0" rtl="0" algn="l">
                        <a:lnSpc>
                          <a:spcPct val="115000"/>
                        </a:lnSpc>
                        <a:spcBef>
                          <a:spcPts val="0"/>
                        </a:spcBef>
                        <a:spcAft>
                          <a:spcPts val="0"/>
                        </a:spcAft>
                        <a:buNone/>
                      </a:pPr>
                      <a:r>
                        <a:rPr lang="en-US" sz="1000"/>
                        <a:t>4. User Login successfully.</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0:2"/>
                      </a:ext>
                    </a:extLst>
                  </a:tcPr>
                </a:tc>
                <a:tc>
                  <a:txBody>
                    <a:bodyPr/>
                    <a:lstStyle/>
                    <a:p>
                      <a:pPr indent="0" lvl="0" marL="0" rtl="0" algn="l">
                        <a:lnSpc>
                          <a:spcPct val="115000"/>
                        </a:lnSpc>
                        <a:spcBef>
                          <a:spcPts val="0"/>
                        </a:spcBef>
                        <a:spcAft>
                          <a:spcPts val="0"/>
                        </a:spcAft>
                        <a:buNone/>
                      </a:pPr>
                      <a:r>
                        <a:rPr lang="en-US" sz="1000"/>
                        <a:t>1. The main dashboard is displayed.</a:t>
                      </a:r>
                      <a:endParaRPr sz="1000"/>
                    </a:p>
                    <a:p>
                      <a:pPr indent="0" lvl="0" marL="0" rtl="0" algn="l">
                        <a:lnSpc>
                          <a:spcPct val="115000"/>
                        </a:lnSpc>
                        <a:spcBef>
                          <a:spcPts val="0"/>
                        </a:spcBef>
                        <a:spcAft>
                          <a:spcPts val="0"/>
                        </a:spcAft>
                        <a:buNone/>
                      </a:pPr>
                      <a:r>
                        <a:rPr lang="en-US" sz="1000"/>
                        <a:t>2. Move mouse to " Payment/transfers".</a:t>
                      </a:r>
                      <a:endParaRPr sz="1000"/>
                    </a:p>
                    <a:p>
                      <a:pPr indent="0" lvl="0" marL="0" rtl="0" algn="l">
                        <a:lnSpc>
                          <a:spcPct val="115000"/>
                        </a:lnSpc>
                        <a:spcBef>
                          <a:spcPts val="0"/>
                        </a:spcBef>
                        <a:spcAft>
                          <a:spcPts val="0"/>
                        </a:spcAft>
                        <a:buNone/>
                      </a:pPr>
                      <a:r>
                        <a:rPr lang="en-US" sz="1000"/>
                        <a:t>3. Click on "Quick Tranfer</a:t>
                      </a:r>
                      <a:endParaRPr sz="1000"/>
                    </a:p>
                    <a:p>
                      <a:pPr indent="0" lvl="0" marL="0" rtl="0" algn="l">
                        <a:lnSpc>
                          <a:spcPct val="115000"/>
                        </a:lnSpc>
                        <a:spcBef>
                          <a:spcPts val="0"/>
                        </a:spcBef>
                        <a:spcAft>
                          <a:spcPts val="0"/>
                        </a:spcAft>
                        <a:buNone/>
                      </a:pPr>
                      <a:r>
                        <a:rPr lang="en-US" sz="1000"/>
                        <a:t>(Without adding Beneficiary)" link.</a:t>
                      </a:r>
                      <a:endParaRPr sz="1000"/>
                    </a:p>
                    <a:p>
                      <a:pPr indent="0" lvl="0" marL="0" rtl="0" algn="l">
                        <a:lnSpc>
                          <a:spcPct val="115000"/>
                        </a:lnSpc>
                        <a:spcBef>
                          <a:spcPts val="0"/>
                        </a:spcBef>
                        <a:spcAft>
                          <a:spcPts val="0"/>
                        </a:spcAft>
                        <a:buNone/>
                      </a:pPr>
                      <a:r>
                        <a:rPr lang="en-US" sz="1000"/>
                        <a:t>4. Quick Transfer (Without Adding Beneficiary)</a:t>
                      </a:r>
                      <a:endParaRPr sz="1000"/>
                    </a:p>
                    <a:p>
                      <a:pPr indent="0" lvl="0" marL="0" rtl="0" algn="l">
                        <a:lnSpc>
                          <a:spcPct val="115000"/>
                        </a:lnSpc>
                        <a:spcBef>
                          <a:spcPts val="0"/>
                        </a:spcBef>
                        <a:spcAft>
                          <a:spcPts val="0"/>
                        </a:spcAft>
                        <a:buNone/>
                      </a:pPr>
                      <a:r>
                        <a:rPr lang="en-US" sz="1000"/>
                        <a:t>Dashboard will be displayed.</a:t>
                      </a:r>
                      <a:endParaRPr sz="1000"/>
                    </a:p>
                    <a:p>
                      <a:pPr indent="0" lvl="0" marL="0" rtl="0" algn="l">
                        <a:lnSpc>
                          <a:spcPct val="115000"/>
                        </a:lnSpc>
                        <a:spcBef>
                          <a:spcPts val="0"/>
                        </a:spcBef>
                        <a:spcAft>
                          <a:spcPts val="0"/>
                        </a:spcAft>
                        <a:buNone/>
                      </a:pPr>
                      <a:r>
                        <a:rPr lang="en-US" sz="1000"/>
                        <a:t>5. Select the account, by clicking on checkbox.</a:t>
                      </a:r>
                      <a:endParaRPr sz="1000"/>
                    </a:p>
                    <a:p>
                      <a:pPr indent="0" lvl="0" marL="0" rtl="0" algn="l">
                        <a:lnSpc>
                          <a:spcPct val="115000"/>
                        </a:lnSpc>
                        <a:spcBef>
                          <a:spcPts val="0"/>
                        </a:spcBef>
                        <a:spcAft>
                          <a:spcPts val="0"/>
                        </a:spcAft>
                        <a:buNone/>
                      </a:pPr>
                      <a:r>
                        <a:rPr lang="en-US" sz="1000"/>
                        <a:t>6. Enter Beneficiary Name.</a:t>
                      </a:r>
                      <a:endParaRPr sz="1000"/>
                    </a:p>
                    <a:p>
                      <a:pPr indent="0" lvl="0" marL="0" rtl="0" algn="l">
                        <a:lnSpc>
                          <a:spcPct val="115000"/>
                        </a:lnSpc>
                        <a:spcBef>
                          <a:spcPts val="0"/>
                        </a:spcBef>
                        <a:spcAft>
                          <a:spcPts val="0"/>
                        </a:spcAft>
                        <a:buNone/>
                      </a:pPr>
                      <a:r>
                        <a:rPr lang="en-US" sz="1000"/>
                        <a:t>7. Enter Beneficiary Account Number.</a:t>
                      </a:r>
                      <a:endParaRPr sz="1000"/>
                    </a:p>
                    <a:p>
                      <a:pPr indent="0" lvl="0" marL="0" rtl="0" algn="l">
                        <a:lnSpc>
                          <a:spcPct val="115000"/>
                        </a:lnSpc>
                        <a:spcBef>
                          <a:spcPts val="0"/>
                        </a:spcBef>
                        <a:spcAft>
                          <a:spcPts val="0"/>
                        </a:spcAft>
                        <a:buNone/>
                      </a:pPr>
                      <a:r>
                        <a:rPr lang="en-US" sz="1000"/>
                        <a:t>8. Re-enter Beneficiary Account Number.</a:t>
                      </a:r>
                      <a:endParaRPr sz="1000"/>
                    </a:p>
                    <a:p>
                      <a:pPr indent="0" lvl="0" marL="0" rtl="0" algn="l">
                        <a:lnSpc>
                          <a:spcPct val="115000"/>
                        </a:lnSpc>
                        <a:spcBef>
                          <a:spcPts val="0"/>
                        </a:spcBef>
                        <a:spcAft>
                          <a:spcPts val="0"/>
                        </a:spcAft>
                        <a:buNone/>
                      </a:pPr>
                      <a:r>
                        <a:rPr lang="en-US" sz="1000"/>
                        <a:t>9. Select Payment Option, as Within SBI.</a:t>
                      </a:r>
                      <a:endParaRPr sz="1000"/>
                    </a:p>
                    <a:p>
                      <a:pPr indent="0" lvl="0" marL="0" rtl="0" algn="l">
                        <a:lnSpc>
                          <a:spcPct val="115000"/>
                        </a:lnSpc>
                        <a:spcBef>
                          <a:spcPts val="0"/>
                        </a:spcBef>
                        <a:spcAft>
                          <a:spcPts val="0"/>
                        </a:spcAft>
                        <a:buNone/>
                      </a:pPr>
                      <a:r>
                        <a:rPr lang="en-US" sz="1000"/>
                        <a:t>10. Enter the amount to be transfered, which is</a:t>
                      </a:r>
                      <a:endParaRPr sz="1000"/>
                    </a:p>
                    <a:p>
                      <a:pPr indent="0" lvl="0" marL="0" rtl="0" algn="l">
                        <a:lnSpc>
                          <a:spcPct val="115000"/>
                        </a:lnSpc>
                        <a:spcBef>
                          <a:spcPts val="0"/>
                        </a:spcBef>
                        <a:spcAft>
                          <a:spcPts val="0"/>
                        </a:spcAft>
                        <a:buNone/>
                      </a:pPr>
                      <a:r>
                        <a:rPr lang="en-US" sz="1000"/>
                        <a:t>greater than the current balance amount.</a:t>
                      </a:r>
                      <a:endParaRPr sz="1000"/>
                    </a:p>
                    <a:p>
                      <a:pPr indent="0" lvl="0" marL="0" rtl="0" algn="l">
                        <a:lnSpc>
                          <a:spcPct val="115000"/>
                        </a:lnSpc>
                        <a:spcBef>
                          <a:spcPts val="0"/>
                        </a:spcBef>
                        <a:spcAft>
                          <a:spcPts val="0"/>
                        </a:spcAft>
                        <a:buNone/>
                      </a:pPr>
                      <a:r>
                        <a:rPr lang="en-US" sz="1000"/>
                        <a:t>11. Select the reason for the transfer from</a:t>
                      </a:r>
                      <a:endParaRPr sz="1000"/>
                    </a:p>
                    <a:p>
                      <a:pPr indent="0" lvl="0" marL="0" rtl="0" algn="l">
                        <a:lnSpc>
                          <a:spcPct val="115000"/>
                        </a:lnSpc>
                        <a:spcBef>
                          <a:spcPts val="0"/>
                        </a:spcBef>
                        <a:spcAft>
                          <a:spcPts val="0"/>
                        </a:spcAft>
                        <a:buNone/>
                      </a:pPr>
                      <a:r>
                        <a:rPr lang="en-US" sz="1000"/>
                        <a:t>the drop down box.</a:t>
                      </a:r>
                      <a:endParaRPr sz="1000"/>
                    </a:p>
                    <a:p>
                      <a:pPr indent="0" lvl="0" marL="0" rtl="0" algn="l">
                        <a:lnSpc>
                          <a:spcPct val="115000"/>
                        </a:lnSpc>
                        <a:spcBef>
                          <a:spcPts val="0"/>
                        </a:spcBef>
                        <a:spcAft>
                          <a:spcPts val="0"/>
                        </a:spcAft>
                        <a:buNone/>
                      </a:pPr>
                      <a:r>
                        <a:rPr lang="en-US" sz="1000"/>
                        <a:t>12. Select the checkbox next to I accept the</a:t>
                      </a:r>
                      <a:endParaRPr sz="1000"/>
                    </a:p>
                    <a:p>
                      <a:pPr indent="0" lvl="0" marL="0" rtl="0" algn="l">
                        <a:lnSpc>
                          <a:spcPct val="115000"/>
                        </a:lnSpc>
                        <a:spcBef>
                          <a:spcPts val="0"/>
                        </a:spcBef>
                        <a:spcAft>
                          <a:spcPts val="0"/>
                        </a:spcAft>
                        <a:buNone/>
                      </a:pPr>
                      <a:r>
                        <a:rPr lang="en-US" sz="1000"/>
                        <a:t>Terms and Conditions.</a:t>
                      </a:r>
                      <a:endParaRPr sz="1000"/>
                    </a:p>
                    <a:p>
                      <a:pPr indent="0" lvl="0" marL="0" rtl="0" algn="l">
                        <a:lnSpc>
                          <a:spcPct val="115000"/>
                        </a:lnSpc>
                        <a:spcBef>
                          <a:spcPts val="0"/>
                        </a:spcBef>
                        <a:spcAft>
                          <a:spcPts val="0"/>
                        </a:spcAft>
                        <a:buNone/>
                      </a:pPr>
                      <a:r>
                        <a:rPr lang="en-US" sz="1000"/>
                        <a:t>13. Click on 'submit" button.</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0:3"/>
                      </a:ext>
                    </a:extLst>
                  </a:tcPr>
                </a:tc>
                <a:tc>
                  <a:txBody>
                    <a:bodyPr/>
                    <a:lstStyle/>
                    <a:p>
                      <a:pPr indent="0" lvl="0" marL="0" rtl="0" algn="l">
                        <a:lnSpc>
                          <a:spcPct val="115000"/>
                        </a:lnSpc>
                        <a:spcBef>
                          <a:spcPts val="0"/>
                        </a:spcBef>
                        <a:spcAft>
                          <a:spcPts val="0"/>
                        </a:spcAft>
                        <a:buNone/>
                      </a:pPr>
                      <a:r>
                        <a:rPr lang="en-US" sz="1000"/>
                        <a:t>"Amount to be transfered</a:t>
                      </a:r>
                      <a:endParaRPr sz="1000"/>
                    </a:p>
                    <a:p>
                      <a:pPr indent="0" lvl="0" marL="0" rtl="0" algn="l">
                        <a:lnSpc>
                          <a:spcPct val="115000"/>
                        </a:lnSpc>
                        <a:spcBef>
                          <a:spcPts val="0"/>
                        </a:spcBef>
                        <a:spcAft>
                          <a:spcPts val="0"/>
                        </a:spcAft>
                        <a:buNone/>
                      </a:pPr>
                      <a:r>
                        <a:rPr lang="en-US" sz="1000"/>
                        <a:t>cannot exceed the account</a:t>
                      </a:r>
                      <a:endParaRPr sz="1000"/>
                    </a:p>
                    <a:p>
                      <a:pPr indent="0" lvl="0" marL="0" rtl="0" algn="l">
                        <a:lnSpc>
                          <a:spcPct val="115000"/>
                        </a:lnSpc>
                        <a:spcBef>
                          <a:spcPts val="0"/>
                        </a:spcBef>
                        <a:spcAft>
                          <a:spcPts val="0"/>
                        </a:spcAft>
                        <a:buNone/>
                      </a:pPr>
                      <a:r>
                        <a:rPr lang="en-US" sz="1000"/>
                        <a:t>balance" error message</a:t>
                      </a:r>
                      <a:endParaRPr sz="1000"/>
                    </a:p>
                    <a:p>
                      <a:pPr indent="0" lvl="0" marL="0" rtl="0" algn="l">
                        <a:lnSpc>
                          <a:spcPct val="115000"/>
                        </a:lnSpc>
                        <a:spcBef>
                          <a:spcPts val="0"/>
                        </a:spcBef>
                        <a:spcAft>
                          <a:spcPts val="0"/>
                        </a:spcAft>
                        <a:buNone/>
                      </a:pPr>
                      <a:r>
                        <a:rPr lang="en-US" sz="1000"/>
                        <a:t>should be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0:4"/>
                      </a:ext>
                    </a:extLst>
                  </a:tcPr>
                </a:tc>
                <a:tc>
                  <a:txBody>
                    <a:bodyPr/>
                    <a:lstStyle/>
                    <a:p>
                      <a:pPr indent="0" lvl="0" marL="0" rtl="0" algn="l">
                        <a:lnSpc>
                          <a:spcPct val="115000"/>
                        </a:lnSpc>
                        <a:spcBef>
                          <a:spcPts val="0"/>
                        </a:spcBef>
                        <a:spcAft>
                          <a:spcPts val="0"/>
                        </a:spcAft>
                        <a:buNone/>
                      </a:pPr>
                      <a:r>
                        <a:rPr lang="en-US" sz="1000"/>
                        <a:t>"Amount to be transfered</a:t>
                      </a:r>
                      <a:endParaRPr sz="1000"/>
                    </a:p>
                    <a:p>
                      <a:pPr indent="0" lvl="0" marL="0" rtl="0" algn="l">
                        <a:lnSpc>
                          <a:spcPct val="115000"/>
                        </a:lnSpc>
                        <a:spcBef>
                          <a:spcPts val="0"/>
                        </a:spcBef>
                        <a:spcAft>
                          <a:spcPts val="0"/>
                        </a:spcAft>
                        <a:buNone/>
                      </a:pPr>
                      <a:r>
                        <a:rPr lang="en-US" sz="1000"/>
                        <a:t>cannot exceed the account</a:t>
                      </a:r>
                      <a:endParaRPr sz="1000"/>
                    </a:p>
                    <a:p>
                      <a:pPr indent="0" lvl="0" marL="0" rtl="0" algn="l">
                        <a:lnSpc>
                          <a:spcPct val="115000"/>
                        </a:lnSpc>
                        <a:spcBef>
                          <a:spcPts val="0"/>
                        </a:spcBef>
                        <a:spcAft>
                          <a:spcPts val="0"/>
                        </a:spcAft>
                        <a:buNone/>
                      </a:pPr>
                      <a:r>
                        <a:rPr lang="en-US" sz="1000"/>
                        <a:t>balance" error message</a:t>
                      </a:r>
                      <a:endParaRPr sz="1000"/>
                    </a:p>
                    <a:p>
                      <a:pPr indent="0" lvl="0" marL="0" rtl="0" algn="l">
                        <a:lnSpc>
                          <a:spcPct val="115000"/>
                        </a:lnSpc>
                        <a:spcBef>
                          <a:spcPts val="0"/>
                        </a:spcBef>
                        <a:spcAft>
                          <a:spcPts val="0"/>
                        </a:spcAft>
                        <a:buNone/>
                      </a:pPr>
                      <a:r>
                        <a:rPr lang="en-US" sz="1000"/>
                        <a:t>is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0:5"/>
                      </a:ext>
                    </a:extLst>
                  </a:tcPr>
                </a:tc>
                <a:tc>
                  <a:txBody>
                    <a:bodyPr/>
                    <a:lstStyle/>
                    <a:p>
                      <a:pPr indent="0" lvl="0" marL="0" rtl="0" algn="l">
                        <a:lnSpc>
                          <a:spcPct val="115000"/>
                        </a:lnSpc>
                        <a:spcBef>
                          <a:spcPts val="0"/>
                        </a:spcBef>
                        <a:spcAft>
                          <a:spcPts val="0"/>
                        </a:spcAft>
                        <a:buNone/>
                      </a:pPr>
                      <a:r>
                        <a:rPr lang="en-US" sz="1000"/>
                        <a:t>Pass</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0:6"/>
                      </a:ext>
                    </a:extLst>
                  </a:tcPr>
                </a:tc>
              </a:tr>
              <a:tr h="3400425">
                <a:tc>
                  <a:txBody>
                    <a:bodyPr/>
                    <a:lstStyle/>
                    <a:p>
                      <a:pPr indent="0" lvl="0" marL="0" rtl="0" algn="l">
                        <a:lnSpc>
                          <a:spcPct val="115000"/>
                        </a:lnSpc>
                        <a:spcBef>
                          <a:spcPts val="0"/>
                        </a:spcBef>
                        <a:spcAft>
                          <a:spcPts val="0"/>
                        </a:spcAft>
                        <a:buNone/>
                      </a:pPr>
                      <a:r>
                        <a:rPr lang="en-US" sz="1000"/>
                        <a:t>TC-M4-003</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1:0"/>
                      </a:ext>
                    </a:extLst>
                  </a:tcPr>
                </a:tc>
                <a:tc>
                  <a:txBody>
                    <a:bodyPr/>
                    <a:lstStyle/>
                    <a:p>
                      <a:pPr indent="0" lvl="0" marL="0" rtl="0" algn="l">
                        <a:lnSpc>
                          <a:spcPct val="115000"/>
                        </a:lnSpc>
                        <a:spcBef>
                          <a:spcPts val="0"/>
                        </a:spcBef>
                        <a:spcAft>
                          <a:spcPts val="0"/>
                        </a:spcAft>
                        <a:buNone/>
                      </a:pPr>
                      <a:r>
                        <a:rPr lang="en-US" sz="1000"/>
                        <a:t>Quick Tranfer ( Without</a:t>
                      </a:r>
                      <a:endParaRPr sz="1000"/>
                    </a:p>
                    <a:p>
                      <a:pPr indent="0" lvl="0" marL="0" rtl="0" algn="l">
                        <a:lnSpc>
                          <a:spcPct val="115000"/>
                        </a:lnSpc>
                        <a:spcBef>
                          <a:spcPts val="0"/>
                        </a:spcBef>
                        <a:spcAft>
                          <a:spcPts val="0"/>
                        </a:spcAft>
                        <a:buNone/>
                      </a:pPr>
                      <a:r>
                        <a:rPr lang="en-US" sz="1000"/>
                        <a:t>adding Beneficiary)</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1:1"/>
                      </a:ext>
                    </a:extLst>
                  </a:tcPr>
                </a:tc>
                <a:tc>
                  <a:txBody>
                    <a:bodyPr/>
                    <a:lstStyle/>
                    <a:p>
                      <a:pPr indent="0" lvl="0" marL="0" rtl="0" algn="l">
                        <a:lnSpc>
                          <a:spcPct val="115000"/>
                        </a:lnSpc>
                        <a:spcBef>
                          <a:spcPts val="0"/>
                        </a:spcBef>
                        <a:spcAft>
                          <a:spcPts val="0"/>
                        </a:spcAft>
                        <a:buNone/>
                      </a:pPr>
                      <a:r>
                        <a:rPr lang="en-US" sz="1000"/>
                        <a:t>1. URL should be opened.</a:t>
                      </a:r>
                      <a:endParaRPr sz="1000"/>
                    </a:p>
                    <a:p>
                      <a:pPr indent="0" lvl="0" marL="0" rtl="0" algn="l">
                        <a:lnSpc>
                          <a:spcPct val="115000"/>
                        </a:lnSpc>
                        <a:spcBef>
                          <a:spcPts val="0"/>
                        </a:spcBef>
                        <a:spcAft>
                          <a:spcPts val="0"/>
                        </a:spcAft>
                        <a:buNone/>
                      </a:pPr>
                      <a:r>
                        <a:rPr lang="en-US" sz="1000"/>
                        <a:t>2. User should have a valid</a:t>
                      </a:r>
                      <a:endParaRPr sz="1000"/>
                    </a:p>
                    <a:p>
                      <a:pPr indent="0" lvl="0" marL="0" rtl="0" algn="l">
                        <a:lnSpc>
                          <a:spcPct val="115000"/>
                        </a:lnSpc>
                        <a:spcBef>
                          <a:spcPts val="0"/>
                        </a:spcBef>
                        <a:spcAft>
                          <a:spcPts val="0"/>
                        </a:spcAft>
                        <a:buNone/>
                      </a:pPr>
                      <a:r>
                        <a:rPr lang="en-US" sz="1000"/>
                        <a:t>SBI account.</a:t>
                      </a:r>
                      <a:endParaRPr sz="1000"/>
                    </a:p>
                    <a:p>
                      <a:pPr indent="0" lvl="0" marL="0" rtl="0" algn="l">
                        <a:lnSpc>
                          <a:spcPct val="115000"/>
                        </a:lnSpc>
                        <a:spcBef>
                          <a:spcPts val="0"/>
                        </a:spcBef>
                        <a:spcAft>
                          <a:spcPts val="0"/>
                        </a:spcAft>
                        <a:buNone/>
                      </a:pPr>
                      <a:r>
                        <a:rPr lang="en-US" sz="1000"/>
                        <a:t>3. User should have a valid</a:t>
                      </a:r>
                      <a:endParaRPr sz="1000"/>
                    </a:p>
                    <a:p>
                      <a:pPr indent="0" lvl="0" marL="0" rtl="0" algn="l">
                        <a:lnSpc>
                          <a:spcPct val="115000"/>
                        </a:lnSpc>
                        <a:spcBef>
                          <a:spcPts val="0"/>
                        </a:spcBef>
                        <a:spcAft>
                          <a:spcPts val="0"/>
                        </a:spcAft>
                        <a:buNone/>
                      </a:pPr>
                      <a:r>
                        <a:rPr lang="en-US" sz="1000"/>
                        <a:t>userid and password to login</a:t>
                      </a:r>
                      <a:endParaRPr sz="1000"/>
                    </a:p>
                    <a:p>
                      <a:pPr indent="0" lvl="0" marL="0" rtl="0" algn="l">
                        <a:lnSpc>
                          <a:spcPct val="115000"/>
                        </a:lnSpc>
                        <a:spcBef>
                          <a:spcPts val="0"/>
                        </a:spcBef>
                        <a:spcAft>
                          <a:spcPts val="0"/>
                        </a:spcAft>
                        <a:buNone/>
                      </a:pPr>
                      <a:r>
                        <a:rPr lang="en-US" sz="1000"/>
                        <a:t>into online banking.</a:t>
                      </a:r>
                      <a:endParaRPr sz="1000"/>
                    </a:p>
                    <a:p>
                      <a:pPr indent="0" lvl="0" marL="0" rtl="0" algn="l">
                        <a:lnSpc>
                          <a:spcPct val="115000"/>
                        </a:lnSpc>
                        <a:spcBef>
                          <a:spcPts val="0"/>
                        </a:spcBef>
                        <a:spcAft>
                          <a:spcPts val="0"/>
                        </a:spcAft>
                        <a:buNone/>
                      </a:pPr>
                      <a:r>
                        <a:rPr lang="en-US" sz="1000"/>
                        <a:t>4. User Login successfully.</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1:2"/>
                      </a:ext>
                    </a:extLst>
                  </a:tcPr>
                </a:tc>
                <a:tc>
                  <a:txBody>
                    <a:bodyPr/>
                    <a:lstStyle/>
                    <a:p>
                      <a:pPr indent="0" lvl="0" marL="0" rtl="0" algn="l">
                        <a:lnSpc>
                          <a:spcPct val="115000"/>
                        </a:lnSpc>
                        <a:spcBef>
                          <a:spcPts val="0"/>
                        </a:spcBef>
                        <a:spcAft>
                          <a:spcPts val="0"/>
                        </a:spcAft>
                        <a:buNone/>
                      </a:pPr>
                      <a:r>
                        <a:rPr lang="en-US" sz="1000"/>
                        <a:t>1. The main dashboard is displayed.</a:t>
                      </a:r>
                      <a:endParaRPr sz="1000"/>
                    </a:p>
                    <a:p>
                      <a:pPr indent="0" lvl="0" marL="0" rtl="0" algn="l">
                        <a:lnSpc>
                          <a:spcPct val="115000"/>
                        </a:lnSpc>
                        <a:spcBef>
                          <a:spcPts val="0"/>
                        </a:spcBef>
                        <a:spcAft>
                          <a:spcPts val="0"/>
                        </a:spcAft>
                        <a:buNone/>
                      </a:pPr>
                      <a:r>
                        <a:rPr lang="en-US" sz="1000"/>
                        <a:t>2. Move mouse to " Payment/transfers".</a:t>
                      </a:r>
                      <a:endParaRPr sz="1000"/>
                    </a:p>
                    <a:p>
                      <a:pPr indent="0" lvl="0" marL="0" rtl="0" algn="l">
                        <a:lnSpc>
                          <a:spcPct val="115000"/>
                        </a:lnSpc>
                        <a:spcBef>
                          <a:spcPts val="0"/>
                        </a:spcBef>
                        <a:spcAft>
                          <a:spcPts val="0"/>
                        </a:spcAft>
                        <a:buNone/>
                      </a:pPr>
                      <a:r>
                        <a:rPr lang="en-US" sz="1000"/>
                        <a:t>3. Click on "Quick Tranfer</a:t>
                      </a:r>
                      <a:endParaRPr sz="1000"/>
                    </a:p>
                    <a:p>
                      <a:pPr indent="0" lvl="0" marL="0" rtl="0" algn="l">
                        <a:lnSpc>
                          <a:spcPct val="115000"/>
                        </a:lnSpc>
                        <a:spcBef>
                          <a:spcPts val="0"/>
                        </a:spcBef>
                        <a:spcAft>
                          <a:spcPts val="0"/>
                        </a:spcAft>
                        <a:buNone/>
                      </a:pPr>
                      <a:r>
                        <a:rPr lang="en-US" sz="1000"/>
                        <a:t>(Without adding Beneficiary)" link.</a:t>
                      </a:r>
                      <a:endParaRPr sz="1000"/>
                    </a:p>
                    <a:p>
                      <a:pPr indent="0" lvl="0" marL="0" rtl="0" algn="l">
                        <a:lnSpc>
                          <a:spcPct val="115000"/>
                        </a:lnSpc>
                        <a:spcBef>
                          <a:spcPts val="0"/>
                        </a:spcBef>
                        <a:spcAft>
                          <a:spcPts val="0"/>
                        </a:spcAft>
                        <a:buNone/>
                      </a:pPr>
                      <a:r>
                        <a:rPr lang="en-US" sz="1000"/>
                        <a:t>4. Quick Transfer (Without Adding Beneficiary)</a:t>
                      </a:r>
                      <a:endParaRPr sz="1000"/>
                    </a:p>
                    <a:p>
                      <a:pPr indent="0" lvl="0" marL="0" rtl="0" algn="l">
                        <a:lnSpc>
                          <a:spcPct val="115000"/>
                        </a:lnSpc>
                        <a:spcBef>
                          <a:spcPts val="0"/>
                        </a:spcBef>
                        <a:spcAft>
                          <a:spcPts val="0"/>
                        </a:spcAft>
                        <a:buNone/>
                      </a:pPr>
                      <a:r>
                        <a:rPr lang="en-US" sz="1000"/>
                        <a:t>Dashboard will be displayed.</a:t>
                      </a:r>
                      <a:endParaRPr sz="1000"/>
                    </a:p>
                    <a:p>
                      <a:pPr indent="0" lvl="0" marL="0" rtl="0" algn="l">
                        <a:lnSpc>
                          <a:spcPct val="115000"/>
                        </a:lnSpc>
                        <a:spcBef>
                          <a:spcPts val="0"/>
                        </a:spcBef>
                        <a:spcAft>
                          <a:spcPts val="0"/>
                        </a:spcAft>
                        <a:buNone/>
                      </a:pPr>
                      <a:r>
                        <a:rPr lang="en-US" sz="1000"/>
                        <a:t>5. Select the account, by clicking on checkbox.</a:t>
                      </a:r>
                      <a:endParaRPr sz="1000"/>
                    </a:p>
                    <a:p>
                      <a:pPr indent="0" lvl="0" marL="0" rtl="0" algn="l">
                        <a:lnSpc>
                          <a:spcPct val="115000"/>
                        </a:lnSpc>
                        <a:spcBef>
                          <a:spcPts val="0"/>
                        </a:spcBef>
                        <a:spcAft>
                          <a:spcPts val="0"/>
                        </a:spcAft>
                        <a:buNone/>
                      </a:pPr>
                      <a:r>
                        <a:rPr lang="en-US" sz="1000"/>
                        <a:t>6. Enter Beneficiary Name.</a:t>
                      </a:r>
                      <a:endParaRPr sz="1000"/>
                    </a:p>
                    <a:p>
                      <a:pPr indent="0" lvl="0" marL="0" rtl="0" algn="l">
                        <a:lnSpc>
                          <a:spcPct val="115000"/>
                        </a:lnSpc>
                        <a:spcBef>
                          <a:spcPts val="0"/>
                        </a:spcBef>
                        <a:spcAft>
                          <a:spcPts val="0"/>
                        </a:spcAft>
                        <a:buNone/>
                      </a:pPr>
                      <a:r>
                        <a:rPr lang="en-US" sz="1000"/>
                        <a:t>7. Enter Beneficiary Account Number.</a:t>
                      </a:r>
                      <a:endParaRPr sz="1000"/>
                    </a:p>
                    <a:p>
                      <a:pPr indent="0" lvl="0" marL="0" rtl="0" algn="l">
                        <a:lnSpc>
                          <a:spcPct val="115000"/>
                        </a:lnSpc>
                        <a:spcBef>
                          <a:spcPts val="0"/>
                        </a:spcBef>
                        <a:spcAft>
                          <a:spcPts val="0"/>
                        </a:spcAft>
                        <a:buNone/>
                      </a:pPr>
                      <a:r>
                        <a:rPr lang="en-US" sz="1000"/>
                        <a:t>8. Re-enter Beneficiary Account Number.</a:t>
                      </a:r>
                      <a:endParaRPr sz="1000"/>
                    </a:p>
                    <a:p>
                      <a:pPr indent="0" lvl="0" marL="0" rtl="0" algn="l">
                        <a:lnSpc>
                          <a:spcPct val="115000"/>
                        </a:lnSpc>
                        <a:spcBef>
                          <a:spcPts val="0"/>
                        </a:spcBef>
                        <a:spcAft>
                          <a:spcPts val="0"/>
                        </a:spcAft>
                        <a:buNone/>
                      </a:pPr>
                      <a:r>
                        <a:rPr lang="en-US" sz="1000"/>
                        <a:t>9. Select Payment Option, as Other Bank Transfer.</a:t>
                      </a:r>
                      <a:endParaRPr sz="1000"/>
                    </a:p>
                    <a:p>
                      <a:pPr indent="0" lvl="0" marL="0" rtl="0" algn="l">
                        <a:lnSpc>
                          <a:spcPct val="115000"/>
                        </a:lnSpc>
                        <a:spcBef>
                          <a:spcPts val="0"/>
                        </a:spcBef>
                        <a:spcAft>
                          <a:spcPts val="0"/>
                        </a:spcAft>
                        <a:buNone/>
                      </a:pPr>
                      <a:r>
                        <a:rPr lang="en-US" sz="1000"/>
                        <a:t>10. Enter the amount to be transfered.</a:t>
                      </a:r>
                      <a:endParaRPr sz="1000"/>
                    </a:p>
                    <a:p>
                      <a:pPr indent="0" lvl="0" marL="0" rtl="0" algn="l">
                        <a:lnSpc>
                          <a:spcPct val="115000"/>
                        </a:lnSpc>
                        <a:spcBef>
                          <a:spcPts val="0"/>
                        </a:spcBef>
                        <a:spcAft>
                          <a:spcPts val="0"/>
                        </a:spcAft>
                        <a:buNone/>
                      </a:pPr>
                      <a:r>
                        <a:rPr lang="en-US" sz="1000"/>
                        <a:t>11. Select the reason for the transfer from</a:t>
                      </a:r>
                      <a:endParaRPr sz="1000"/>
                    </a:p>
                    <a:p>
                      <a:pPr indent="0" lvl="0" marL="0" rtl="0" algn="l">
                        <a:lnSpc>
                          <a:spcPct val="115000"/>
                        </a:lnSpc>
                        <a:spcBef>
                          <a:spcPts val="0"/>
                        </a:spcBef>
                        <a:spcAft>
                          <a:spcPts val="0"/>
                        </a:spcAft>
                        <a:buNone/>
                      </a:pPr>
                      <a:r>
                        <a:rPr lang="en-US" sz="1000"/>
                        <a:t>the drop down box.</a:t>
                      </a:r>
                      <a:endParaRPr sz="1000"/>
                    </a:p>
                    <a:p>
                      <a:pPr indent="0" lvl="0" marL="0" rtl="0" algn="l">
                        <a:lnSpc>
                          <a:spcPct val="115000"/>
                        </a:lnSpc>
                        <a:spcBef>
                          <a:spcPts val="0"/>
                        </a:spcBef>
                        <a:spcAft>
                          <a:spcPts val="0"/>
                        </a:spcAft>
                        <a:buNone/>
                      </a:pPr>
                      <a:r>
                        <a:rPr lang="en-US" sz="1000"/>
                        <a:t>12. Select the checkbox next to I accept the</a:t>
                      </a:r>
                      <a:endParaRPr sz="1000"/>
                    </a:p>
                    <a:p>
                      <a:pPr indent="0" lvl="0" marL="0" rtl="0" algn="l">
                        <a:lnSpc>
                          <a:spcPct val="115000"/>
                        </a:lnSpc>
                        <a:spcBef>
                          <a:spcPts val="0"/>
                        </a:spcBef>
                        <a:spcAft>
                          <a:spcPts val="0"/>
                        </a:spcAft>
                        <a:buNone/>
                      </a:pPr>
                      <a:r>
                        <a:rPr lang="en-US" sz="1000"/>
                        <a:t>Terms and Conditions.</a:t>
                      </a:r>
                      <a:endParaRPr sz="1000"/>
                    </a:p>
                    <a:p>
                      <a:pPr indent="0" lvl="0" marL="0" rtl="0" algn="l">
                        <a:lnSpc>
                          <a:spcPct val="115000"/>
                        </a:lnSpc>
                        <a:spcBef>
                          <a:spcPts val="0"/>
                        </a:spcBef>
                        <a:spcAft>
                          <a:spcPts val="0"/>
                        </a:spcAft>
                        <a:buNone/>
                      </a:pPr>
                      <a:r>
                        <a:rPr lang="en-US" sz="1000"/>
                        <a:t>13. Click on 'submit" button.</a:t>
                      </a:r>
                      <a:endParaRPr sz="1000"/>
                    </a:p>
                    <a:p>
                      <a:pPr indent="0" lvl="0" marL="0" rtl="0" algn="l">
                        <a:lnSpc>
                          <a:spcPct val="115000"/>
                        </a:lnSpc>
                        <a:spcBef>
                          <a:spcPts val="0"/>
                        </a:spcBef>
                        <a:spcAft>
                          <a:spcPts val="0"/>
                        </a:spcAft>
                        <a:buNone/>
                      </a:pPr>
                      <a:r>
                        <a:rPr lang="en-US" sz="1000"/>
                        <a:t>10. A confirmation page is displayed.</a:t>
                      </a:r>
                      <a:endParaRPr sz="1000"/>
                    </a:p>
                    <a:p>
                      <a:pPr indent="0" lvl="0" marL="0" rtl="0" algn="l">
                        <a:lnSpc>
                          <a:spcPct val="115000"/>
                        </a:lnSpc>
                        <a:spcBef>
                          <a:spcPts val="0"/>
                        </a:spcBef>
                        <a:spcAft>
                          <a:spcPts val="0"/>
                        </a:spcAft>
                        <a:buNone/>
                      </a:pPr>
                      <a:r>
                        <a:rPr lang="en-US" sz="1000"/>
                        <a:t>11. Click on confirm button.</a:t>
                      </a:r>
                      <a:endParaRPr sz="1000"/>
                    </a:p>
                    <a:p>
                      <a:pPr indent="0" lvl="0" marL="0" rtl="0" algn="l">
                        <a:lnSpc>
                          <a:spcPct val="115000"/>
                        </a:lnSpc>
                        <a:spcBef>
                          <a:spcPts val="0"/>
                        </a:spcBef>
                        <a:spcAft>
                          <a:spcPts val="0"/>
                        </a:spcAft>
                        <a:buNone/>
                      </a:pPr>
                      <a:r>
                        <a:rPr lang="en-US" sz="1000"/>
                        <a:t>12. OTP will be sent to the registered mobile number.</a:t>
                      </a:r>
                      <a:endParaRPr sz="1000"/>
                    </a:p>
                    <a:p>
                      <a:pPr indent="0" lvl="0" marL="0" rtl="0" algn="l">
                        <a:lnSpc>
                          <a:spcPct val="115000"/>
                        </a:lnSpc>
                        <a:spcBef>
                          <a:spcPts val="0"/>
                        </a:spcBef>
                        <a:spcAft>
                          <a:spcPts val="0"/>
                        </a:spcAft>
                        <a:buNone/>
                      </a:pPr>
                      <a:r>
                        <a:rPr lang="en-US" sz="1000"/>
                        <a:t>13. Enter the OTP and click submit.</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1:3"/>
                      </a:ext>
                    </a:extLst>
                  </a:tcPr>
                </a:tc>
                <a:tc>
                  <a:txBody>
                    <a:bodyPr/>
                    <a:lstStyle/>
                    <a:p>
                      <a:pPr indent="0" lvl="0" marL="0" rtl="0" algn="l">
                        <a:lnSpc>
                          <a:spcPct val="115000"/>
                        </a:lnSpc>
                        <a:spcBef>
                          <a:spcPts val="0"/>
                        </a:spcBef>
                        <a:spcAft>
                          <a:spcPts val="0"/>
                        </a:spcAft>
                        <a:buNone/>
                      </a:pPr>
                      <a:r>
                        <a:rPr lang="en-US" sz="1000"/>
                        <a:t>Your Quick fund transfer request</a:t>
                      </a:r>
                      <a:endParaRPr sz="1000"/>
                    </a:p>
                    <a:p>
                      <a:pPr indent="0" lvl="0" marL="0" rtl="0" algn="l">
                        <a:lnSpc>
                          <a:spcPct val="115000"/>
                        </a:lnSpc>
                        <a:spcBef>
                          <a:spcPts val="0"/>
                        </a:spcBef>
                        <a:spcAft>
                          <a:spcPts val="0"/>
                        </a:spcAft>
                        <a:buNone/>
                      </a:pPr>
                      <a:r>
                        <a:rPr lang="en-US" sz="1000"/>
                        <a:t>posted successfully</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US" sz="1000"/>
                        <a:t>Transaction Reference</a:t>
                      </a:r>
                      <a:endParaRPr sz="1000"/>
                    </a:p>
                    <a:p>
                      <a:pPr indent="0" lvl="0" marL="0" rtl="0" algn="l">
                        <a:lnSpc>
                          <a:spcPct val="115000"/>
                        </a:lnSpc>
                        <a:spcBef>
                          <a:spcPts val="0"/>
                        </a:spcBef>
                        <a:spcAft>
                          <a:spcPts val="0"/>
                        </a:spcAft>
                        <a:buNone/>
                      </a:pPr>
                      <a:r>
                        <a:rPr lang="en-US" sz="1000"/>
                        <a:t>Number : IMPS002435973XX</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US" sz="1000"/>
                        <a:t>Kindly check your transaction</a:t>
                      </a:r>
                      <a:endParaRPr sz="1000"/>
                    </a:p>
                    <a:p>
                      <a:pPr indent="0" lvl="0" marL="0" rtl="0" algn="l">
                        <a:lnSpc>
                          <a:spcPct val="115000"/>
                        </a:lnSpc>
                        <a:spcBef>
                          <a:spcPts val="0"/>
                        </a:spcBef>
                        <a:spcAft>
                          <a:spcPts val="0"/>
                        </a:spcAft>
                        <a:buNone/>
                      </a:pPr>
                      <a:r>
                        <a:rPr lang="en-US" sz="1000"/>
                        <a:t>status in Enquiry tab after</a:t>
                      </a:r>
                      <a:endParaRPr sz="1000"/>
                    </a:p>
                    <a:p>
                      <a:pPr indent="0" lvl="0" marL="0" rtl="0" algn="l">
                        <a:lnSpc>
                          <a:spcPct val="115000"/>
                        </a:lnSpc>
                        <a:spcBef>
                          <a:spcPts val="0"/>
                        </a:spcBef>
                        <a:spcAft>
                          <a:spcPts val="0"/>
                        </a:spcAft>
                        <a:buNone/>
                      </a:pPr>
                      <a:r>
                        <a:rPr lang="en-US" sz="1000"/>
                        <a:t>15 minutes.</a:t>
                      </a:r>
                      <a:endParaRPr sz="1000"/>
                    </a:p>
                    <a:p>
                      <a:pPr indent="0" lvl="0" marL="0" rtl="0" algn="l">
                        <a:lnSpc>
                          <a:spcPct val="115000"/>
                        </a:lnSpc>
                        <a:spcBef>
                          <a:spcPts val="0"/>
                        </a:spcBef>
                        <a:spcAft>
                          <a:spcPts val="0"/>
                        </a:spcAft>
                        <a:buNone/>
                      </a:pPr>
                      <a:r>
                        <a:rPr lang="en-US" sz="1000"/>
                        <a:t>These messages</a:t>
                      </a:r>
                      <a:endParaRPr sz="1000"/>
                    </a:p>
                    <a:p>
                      <a:pPr indent="0" lvl="0" marL="0" rtl="0" algn="l">
                        <a:lnSpc>
                          <a:spcPct val="115000"/>
                        </a:lnSpc>
                        <a:spcBef>
                          <a:spcPts val="0"/>
                        </a:spcBef>
                        <a:spcAft>
                          <a:spcPts val="0"/>
                        </a:spcAft>
                        <a:buNone/>
                      </a:pPr>
                      <a:r>
                        <a:rPr lang="en-US" sz="1000"/>
                        <a:t>should be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1:4"/>
                      </a:ext>
                    </a:extLst>
                  </a:tcPr>
                </a:tc>
                <a:tc>
                  <a:txBody>
                    <a:bodyPr/>
                    <a:lstStyle/>
                    <a:p>
                      <a:pPr indent="0" lvl="0" marL="0" rtl="0" algn="l">
                        <a:lnSpc>
                          <a:spcPct val="115000"/>
                        </a:lnSpc>
                        <a:spcBef>
                          <a:spcPts val="0"/>
                        </a:spcBef>
                        <a:spcAft>
                          <a:spcPts val="0"/>
                        </a:spcAft>
                        <a:buNone/>
                      </a:pPr>
                      <a:r>
                        <a:rPr lang="en-US" sz="1000"/>
                        <a:t>Your IMPS fund transfer</a:t>
                      </a:r>
                      <a:endParaRPr sz="1000"/>
                    </a:p>
                    <a:p>
                      <a:pPr indent="0" lvl="0" marL="0" rtl="0" algn="l">
                        <a:lnSpc>
                          <a:spcPct val="115000"/>
                        </a:lnSpc>
                        <a:spcBef>
                          <a:spcPts val="0"/>
                        </a:spcBef>
                        <a:spcAft>
                          <a:spcPts val="0"/>
                        </a:spcAft>
                        <a:buNone/>
                      </a:pPr>
                      <a:r>
                        <a:rPr lang="en-US" sz="1000"/>
                        <a:t>request posted successfully</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US" sz="1000"/>
                        <a:t>Transaction Reference</a:t>
                      </a:r>
                      <a:endParaRPr sz="1000"/>
                    </a:p>
                    <a:p>
                      <a:pPr indent="0" lvl="0" marL="0" rtl="0" algn="l">
                        <a:lnSpc>
                          <a:spcPct val="115000"/>
                        </a:lnSpc>
                        <a:spcBef>
                          <a:spcPts val="0"/>
                        </a:spcBef>
                        <a:spcAft>
                          <a:spcPts val="0"/>
                        </a:spcAft>
                        <a:buNone/>
                      </a:pPr>
                      <a:r>
                        <a:rPr lang="en-US" sz="1000"/>
                        <a:t>Number : IMPS002435973XX</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US" sz="1000"/>
                        <a:t>Kindly check your transaction</a:t>
                      </a:r>
                      <a:endParaRPr sz="1000"/>
                    </a:p>
                    <a:p>
                      <a:pPr indent="0" lvl="0" marL="0" rtl="0" algn="l">
                        <a:lnSpc>
                          <a:spcPct val="115000"/>
                        </a:lnSpc>
                        <a:spcBef>
                          <a:spcPts val="0"/>
                        </a:spcBef>
                        <a:spcAft>
                          <a:spcPts val="0"/>
                        </a:spcAft>
                        <a:buNone/>
                      </a:pPr>
                      <a:r>
                        <a:rPr lang="en-US" sz="1000"/>
                        <a:t>status in Enquiry tab after</a:t>
                      </a:r>
                      <a:endParaRPr sz="1000"/>
                    </a:p>
                    <a:p>
                      <a:pPr indent="0" lvl="0" marL="0" rtl="0" algn="l">
                        <a:lnSpc>
                          <a:spcPct val="115000"/>
                        </a:lnSpc>
                        <a:spcBef>
                          <a:spcPts val="0"/>
                        </a:spcBef>
                        <a:spcAft>
                          <a:spcPts val="0"/>
                        </a:spcAft>
                        <a:buNone/>
                      </a:pPr>
                      <a:r>
                        <a:rPr lang="en-US" sz="1000"/>
                        <a:t>15 minutes.</a:t>
                      </a:r>
                      <a:endParaRPr sz="1000"/>
                    </a:p>
                    <a:p>
                      <a:pPr indent="0" lvl="0" marL="0" rtl="0" algn="l">
                        <a:lnSpc>
                          <a:spcPct val="115000"/>
                        </a:lnSpc>
                        <a:spcBef>
                          <a:spcPts val="0"/>
                        </a:spcBef>
                        <a:spcAft>
                          <a:spcPts val="0"/>
                        </a:spcAft>
                        <a:buNone/>
                      </a:pPr>
                      <a:r>
                        <a:rPr lang="en-US" sz="1000"/>
                        <a:t>These messages</a:t>
                      </a:r>
                      <a:endParaRPr sz="1000"/>
                    </a:p>
                    <a:p>
                      <a:pPr indent="0" lvl="0" marL="0" rtl="0" algn="l">
                        <a:lnSpc>
                          <a:spcPct val="115000"/>
                        </a:lnSpc>
                        <a:spcBef>
                          <a:spcPts val="0"/>
                        </a:spcBef>
                        <a:spcAft>
                          <a:spcPts val="0"/>
                        </a:spcAft>
                        <a:buNone/>
                      </a:pPr>
                      <a:r>
                        <a:rPr lang="en-US" sz="1000"/>
                        <a:t>are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1:5"/>
                      </a:ext>
                    </a:extLst>
                  </a:tcPr>
                </a:tc>
                <a:tc>
                  <a:txBody>
                    <a:bodyPr/>
                    <a:lstStyle/>
                    <a:p>
                      <a:pPr indent="0" lvl="0" marL="0" rtl="0" algn="l">
                        <a:lnSpc>
                          <a:spcPct val="115000"/>
                        </a:lnSpc>
                        <a:spcBef>
                          <a:spcPts val="0"/>
                        </a:spcBef>
                        <a:spcAft>
                          <a:spcPts val="0"/>
                        </a:spcAft>
                        <a:buNone/>
                      </a:pPr>
                      <a:r>
                        <a:rPr lang="en-US" sz="1000"/>
                        <a:t>Pass</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1:6"/>
                      </a:ext>
                    </a:extLst>
                  </a:tcPr>
                </a:tc>
              </a:tr>
              <a:tr h="2962275">
                <a:tc>
                  <a:txBody>
                    <a:bodyPr/>
                    <a:lstStyle/>
                    <a:p>
                      <a:pPr indent="0" lvl="0" marL="0" rtl="0" algn="l">
                        <a:lnSpc>
                          <a:spcPct val="115000"/>
                        </a:lnSpc>
                        <a:spcBef>
                          <a:spcPts val="0"/>
                        </a:spcBef>
                        <a:spcAft>
                          <a:spcPts val="0"/>
                        </a:spcAft>
                        <a:buNone/>
                      </a:pPr>
                      <a:r>
                        <a:rPr lang="en-US" sz="1000"/>
                        <a:t>TC-M4-004</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2:0"/>
                      </a:ext>
                    </a:extLst>
                  </a:tcPr>
                </a:tc>
                <a:tc>
                  <a:txBody>
                    <a:bodyPr/>
                    <a:lstStyle/>
                    <a:p>
                      <a:pPr indent="0" lvl="0" marL="0" rtl="0" algn="l">
                        <a:lnSpc>
                          <a:spcPct val="115000"/>
                        </a:lnSpc>
                        <a:spcBef>
                          <a:spcPts val="0"/>
                        </a:spcBef>
                        <a:spcAft>
                          <a:spcPts val="0"/>
                        </a:spcAft>
                        <a:buNone/>
                      </a:pPr>
                      <a:r>
                        <a:rPr lang="en-US" sz="1000"/>
                        <a:t>Quick Tranfer ( Without</a:t>
                      </a:r>
                      <a:endParaRPr sz="1000"/>
                    </a:p>
                    <a:p>
                      <a:pPr indent="0" lvl="0" marL="0" rtl="0" algn="l">
                        <a:lnSpc>
                          <a:spcPct val="115000"/>
                        </a:lnSpc>
                        <a:spcBef>
                          <a:spcPts val="0"/>
                        </a:spcBef>
                        <a:spcAft>
                          <a:spcPts val="0"/>
                        </a:spcAft>
                        <a:buNone/>
                      </a:pPr>
                      <a:r>
                        <a:rPr lang="en-US" sz="1000"/>
                        <a:t>adding Beneficiary)</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2:1"/>
                      </a:ext>
                    </a:extLst>
                  </a:tcPr>
                </a:tc>
                <a:tc>
                  <a:txBody>
                    <a:bodyPr/>
                    <a:lstStyle/>
                    <a:p>
                      <a:pPr indent="0" lvl="0" marL="0" rtl="0" algn="l">
                        <a:lnSpc>
                          <a:spcPct val="115000"/>
                        </a:lnSpc>
                        <a:spcBef>
                          <a:spcPts val="0"/>
                        </a:spcBef>
                        <a:spcAft>
                          <a:spcPts val="0"/>
                        </a:spcAft>
                        <a:buNone/>
                      </a:pPr>
                      <a:r>
                        <a:rPr lang="en-US" sz="1000"/>
                        <a:t>1. URL should be opened.</a:t>
                      </a:r>
                      <a:endParaRPr sz="1000"/>
                    </a:p>
                    <a:p>
                      <a:pPr indent="0" lvl="0" marL="0" rtl="0" algn="l">
                        <a:lnSpc>
                          <a:spcPct val="115000"/>
                        </a:lnSpc>
                        <a:spcBef>
                          <a:spcPts val="0"/>
                        </a:spcBef>
                        <a:spcAft>
                          <a:spcPts val="0"/>
                        </a:spcAft>
                        <a:buNone/>
                      </a:pPr>
                      <a:r>
                        <a:rPr lang="en-US" sz="1000"/>
                        <a:t>2. User should have a valid</a:t>
                      </a:r>
                      <a:endParaRPr sz="1000"/>
                    </a:p>
                    <a:p>
                      <a:pPr indent="0" lvl="0" marL="0" rtl="0" algn="l">
                        <a:lnSpc>
                          <a:spcPct val="115000"/>
                        </a:lnSpc>
                        <a:spcBef>
                          <a:spcPts val="0"/>
                        </a:spcBef>
                        <a:spcAft>
                          <a:spcPts val="0"/>
                        </a:spcAft>
                        <a:buNone/>
                      </a:pPr>
                      <a:r>
                        <a:rPr lang="en-US" sz="1000"/>
                        <a:t>SBI account.</a:t>
                      </a:r>
                      <a:endParaRPr sz="1000"/>
                    </a:p>
                    <a:p>
                      <a:pPr indent="0" lvl="0" marL="0" rtl="0" algn="l">
                        <a:lnSpc>
                          <a:spcPct val="115000"/>
                        </a:lnSpc>
                        <a:spcBef>
                          <a:spcPts val="0"/>
                        </a:spcBef>
                        <a:spcAft>
                          <a:spcPts val="0"/>
                        </a:spcAft>
                        <a:buNone/>
                      </a:pPr>
                      <a:r>
                        <a:rPr lang="en-US" sz="1000"/>
                        <a:t>3. User should have a valid</a:t>
                      </a:r>
                      <a:endParaRPr sz="1000"/>
                    </a:p>
                    <a:p>
                      <a:pPr indent="0" lvl="0" marL="0" rtl="0" algn="l">
                        <a:lnSpc>
                          <a:spcPct val="115000"/>
                        </a:lnSpc>
                        <a:spcBef>
                          <a:spcPts val="0"/>
                        </a:spcBef>
                        <a:spcAft>
                          <a:spcPts val="0"/>
                        </a:spcAft>
                        <a:buNone/>
                      </a:pPr>
                      <a:r>
                        <a:rPr lang="en-US" sz="1000"/>
                        <a:t>userid and password to login</a:t>
                      </a:r>
                      <a:endParaRPr sz="1000"/>
                    </a:p>
                    <a:p>
                      <a:pPr indent="0" lvl="0" marL="0" rtl="0" algn="l">
                        <a:lnSpc>
                          <a:spcPct val="115000"/>
                        </a:lnSpc>
                        <a:spcBef>
                          <a:spcPts val="0"/>
                        </a:spcBef>
                        <a:spcAft>
                          <a:spcPts val="0"/>
                        </a:spcAft>
                        <a:buNone/>
                      </a:pPr>
                      <a:r>
                        <a:rPr lang="en-US" sz="1000"/>
                        <a:t>into online banking.</a:t>
                      </a:r>
                      <a:endParaRPr sz="1000"/>
                    </a:p>
                    <a:p>
                      <a:pPr indent="0" lvl="0" marL="0" rtl="0" algn="l">
                        <a:lnSpc>
                          <a:spcPct val="115000"/>
                        </a:lnSpc>
                        <a:spcBef>
                          <a:spcPts val="0"/>
                        </a:spcBef>
                        <a:spcAft>
                          <a:spcPts val="0"/>
                        </a:spcAft>
                        <a:buNone/>
                      </a:pPr>
                      <a:r>
                        <a:rPr lang="en-US" sz="1000"/>
                        <a:t>4. User Login successfully.</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2:2"/>
                      </a:ext>
                    </a:extLst>
                  </a:tcPr>
                </a:tc>
                <a:tc>
                  <a:txBody>
                    <a:bodyPr/>
                    <a:lstStyle/>
                    <a:p>
                      <a:pPr indent="0" lvl="0" marL="0" rtl="0" algn="l">
                        <a:lnSpc>
                          <a:spcPct val="115000"/>
                        </a:lnSpc>
                        <a:spcBef>
                          <a:spcPts val="0"/>
                        </a:spcBef>
                        <a:spcAft>
                          <a:spcPts val="0"/>
                        </a:spcAft>
                        <a:buNone/>
                      </a:pPr>
                      <a:r>
                        <a:rPr lang="en-US" sz="1000"/>
                        <a:t>1. The main dashboard is displayed.</a:t>
                      </a:r>
                      <a:endParaRPr sz="1000"/>
                    </a:p>
                    <a:p>
                      <a:pPr indent="0" lvl="0" marL="0" rtl="0" algn="l">
                        <a:lnSpc>
                          <a:spcPct val="115000"/>
                        </a:lnSpc>
                        <a:spcBef>
                          <a:spcPts val="0"/>
                        </a:spcBef>
                        <a:spcAft>
                          <a:spcPts val="0"/>
                        </a:spcAft>
                        <a:buNone/>
                      </a:pPr>
                      <a:r>
                        <a:rPr lang="en-US" sz="1000"/>
                        <a:t>2. Move mouse to " Payment/transfers".</a:t>
                      </a:r>
                      <a:endParaRPr sz="1000"/>
                    </a:p>
                    <a:p>
                      <a:pPr indent="0" lvl="0" marL="0" rtl="0" algn="l">
                        <a:lnSpc>
                          <a:spcPct val="115000"/>
                        </a:lnSpc>
                        <a:spcBef>
                          <a:spcPts val="0"/>
                        </a:spcBef>
                        <a:spcAft>
                          <a:spcPts val="0"/>
                        </a:spcAft>
                        <a:buNone/>
                      </a:pPr>
                      <a:r>
                        <a:rPr lang="en-US" sz="1000"/>
                        <a:t>3. Click on "Quick Tranfer</a:t>
                      </a:r>
                      <a:endParaRPr sz="1000"/>
                    </a:p>
                    <a:p>
                      <a:pPr indent="0" lvl="0" marL="0" rtl="0" algn="l">
                        <a:lnSpc>
                          <a:spcPct val="115000"/>
                        </a:lnSpc>
                        <a:spcBef>
                          <a:spcPts val="0"/>
                        </a:spcBef>
                        <a:spcAft>
                          <a:spcPts val="0"/>
                        </a:spcAft>
                        <a:buNone/>
                      </a:pPr>
                      <a:r>
                        <a:rPr lang="en-US" sz="1000"/>
                        <a:t>(Without adding Beneficiary)" link.</a:t>
                      </a:r>
                      <a:endParaRPr sz="1000"/>
                    </a:p>
                    <a:p>
                      <a:pPr indent="0" lvl="0" marL="0" rtl="0" algn="l">
                        <a:lnSpc>
                          <a:spcPct val="115000"/>
                        </a:lnSpc>
                        <a:spcBef>
                          <a:spcPts val="0"/>
                        </a:spcBef>
                        <a:spcAft>
                          <a:spcPts val="0"/>
                        </a:spcAft>
                        <a:buNone/>
                      </a:pPr>
                      <a:r>
                        <a:rPr lang="en-US" sz="1000"/>
                        <a:t>4. Quick Transfer (Without Adding Beneficiary)</a:t>
                      </a:r>
                      <a:endParaRPr sz="1000"/>
                    </a:p>
                    <a:p>
                      <a:pPr indent="0" lvl="0" marL="0" rtl="0" algn="l">
                        <a:lnSpc>
                          <a:spcPct val="115000"/>
                        </a:lnSpc>
                        <a:spcBef>
                          <a:spcPts val="0"/>
                        </a:spcBef>
                        <a:spcAft>
                          <a:spcPts val="0"/>
                        </a:spcAft>
                        <a:buNone/>
                      </a:pPr>
                      <a:r>
                        <a:rPr lang="en-US" sz="1000"/>
                        <a:t>Dashboard will be displayed.</a:t>
                      </a:r>
                      <a:endParaRPr sz="1000"/>
                    </a:p>
                    <a:p>
                      <a:pPr indent="0" lvl="0" marL="0" rtl="0" algn="l">
                        <a:lnSpc>
                          <a:spcPct val="115000"/>
                        </a:lnSpc>
                        <a:spcBef>
                          <a:spcPts val="0"/>
                        </a:spcBef>
                        <a:spcAft>
                          <a:spcPts val="0"/>
                        </a:spcAft>
                        <a:buNone/>
                      </a:pPr>
                      <a:r>
                        <a:rPr lang="en-US" sz="1000"/>
                        <a:t>5. Select the account, by clicking on checkbox.</a:t>
                      </a:r>
                      <a:endParaRPr sz="1000"/>
                    </a:p>
                    <a:p>
                      <a:pPr indent="0" lvl="0" marL="0" rtl="0" algn="l">
                        <a:lnSpc>
                          <a:spcPct val="115000"/>
                        </a:lnSpc>
                        <a:spcBef>
                          <a:spcPts val="0"/>
                        </a:spcBef>
                        <a:spcAft>
                          <a:spcPts val="0"/>
                        </a:spcAft>
                        <a:buNone/>
                      </a:pPr>
                      <a:r>
                        <a:rPr lang="en-US" sz="1000"/>
                        <a:t>6. Enter Beneficiary Name.</a:t>
                      </a:r>
                      <a:endParaRPr sz="1000"/>
                    </a:p>
                    <a:p>
                      <a:pPr indent="0" lvl="0" marL="0" rtl="0" algn="l">
                        <a:lnSpc>
                          <a:spcPct val="115000"/>
                        </a:lnSpc>
                        <a:spcBef>
                          <a:spcPts val="0"/>
                        </a:spcBef>
                        <a:spcAft>
                          <a:spcPts val="0"/>
                        </a:spcAft>
                        <a:buNone/>
                      </a:pPr>
                      <a:r>
                        <a:rPr lang="en-US" sz="1000"/>
                        <a:t>7. Enter Beneficiary Account Number.</a:t>
                      </a:r>
                      <a:endParaRPr sz="1000"/>
                    </a:p>
                    <a:p>
                      <a:pPr indent="0" lvl="0" marL="0" rtl="0" algn="l">
                        <a:lnSpc>
                          <a:spcPct val="115000"/>
                        </a:lnSpc>
                        <a:spcBef>
                          <a:spcPts val="0"/>
                        </a:spcBef>
                        <a:spcAft>
                          <a:spcPts val="0"/>
                        </a:spcAft>
                        <a:buNone/>
                      </a:pPr>
                      <a:r>
                        <a:rPr lang="en-US" sz="1000"/>
                        <a:t>8. Re-enter Beneficiary Account Number.</a:t>
                      </a:r>
                      <a:endParaRPr sz="1000"/>
                    </a:p>
                    <a:p>
                      <a:pPr indent="0" lvl="0" marL="0" rtl="0" algn="l">
                        <a:lnSpc>
                          <a:spcPct val="115000"/>
                        </a:lnSpc>
                        <a:spcBef>
                          <a:spcPts val="0"/>
                        </a:spcBef>
                        <a:spcAft>
                          <a:spcPts val="0"/>
                        </a:spcAft>
                        <a:buNone/>
                      </a:pPr>
                      <a:r>
                        <a:rPr lang="en-US" sz="1000"/>
                        <a:t>9. Select Payment Option, as Other Bank Transfer.</a:t>
                      </a:r>
                      <a:endParaRPr sz="1000"/>
                    </a:p>
                    <a:p>
                      <a:pPr indent="0" lvl="0" marL="0" rtl="0" algn="l">
                        <a:lnSpc>
                          <a:spcPct val="115000"/>
                        </a:lnSpc>
                        <a:spcBef>
                          <a:spcPts val="0"/>
                        </a:spcBef>
                        <a:spcAft>
                          <a:spcPts val="0"/>
                        </a:spcAft>
                        <a:buNone/>
                      </a:pPr>
                      <a:r>
                        <a:rPr lang="en-US" sz="1000"/>
                        <a:t>10. Enter the amount to be transfered, which is</a:t>
                      </a:r>
                      <a:endParaRPr sz="1000"/>
                    </a:p>
                    <a:p>
                      <a:pPr indent="0" lvl="0" marL="0" rtl="0" algn="l">
                        <a:lnSpc>
                          <a:spcPct val="115000"/>
                        </a:lnSpc>
                        <a:spcBef>
                          <a:spcPts val="0"/>
                        </a:spcBef>
                        <a:spcAft>
                          <a:spcPts val="0"/>
                        </a:spcAft>
                        <a:buNone/>
                      </a:pPr>
                      <a:r>
                        <a:rPr lang="en-US" sz="1000"/>
                        <a:t>greater than the current balance in the account.</a:t>
                      </a:r>
                      <a:endParaRPr sz="1000"/>
                    </a:p>
                    <a:p>
                      <a:pPr indent="0" lvl="0" marL="0" rtl="0" algn="l">
                        <a:lnSpc>
                          <a:spcPct val="115000"/>
                        </a:lnSpc>
                        <a:spcBef>
                          <a:spcPts val="0"/>
                        </a:spcBef>
                        <a:spcAft>
                          <a:spcPts val="0"/>
                        </a:spcAft>
                        <a:buNone/>
                      </a:pPr>
                      <a:r>
                        <a:rPr lang="en-US" sz="1000"/>
                        <a:t>11. Select the reason for the transfer from</a:t>
                      </a:r>
                      <a:endParaRPr sz="1000"/>
                    </a:p>
                    <a:p>
                      <a:pPr indent="0" lvl="0" marL="0" rtl="0" algn="l">
                        <a:lnSpc>
                          <a:spcPct val="115000"/>
                        </a:lnSpc>
                        <a:spcBef>
                          <a:spcPts val="0"/>
                        </a:spcBef>
                        <a:spcAft>
                          <a:spcPts val="0"/>
                        </a:spcAft>
                        <a:buNone/>
                      </a:pPr>
                      <a:r>
                        <a:rPr lang="en-US" sz="1000"/>
                        <a:t>the drop down box.</a:t>
                      </a:r>
                      <a:endParaRPr sz="1000"/>
                    </a:p>
                    <a:p>
                      <a:pPr indent="0" lvl="0" marL="0" rtl="0" algn="l">
                        <a:lnSpc>
                          <a:spcPct val="115000"/>
                        </a:lnSpc>
                        <a:spcBef>
                          <a:spcPts val="0"/>
                        </a:spcBef>
                        <a:spcAft>
                          <a:spcPts val="0"/>
                        </a:spcAft>
                        <a:buNone/>
                      </a:pPr>
                      <a:r>
                        <a:rPr lang="en-US" sz="1000"/>
                        <a:t>12. Select the checkbox next to I accept the</a:t>
                      </a:r>
                      <a:endParaRPr sz="1000"/>
                    </a:p>
                    <a:p>
                      <a:pPr indent="0" lvl="0" marL="0" rtl="0" algn="l">
                        <a:lnSpc>
                          <a:spcPct val="115000"/>
                        </a:lnSpc>
                        <a:spcBef>
                          <a:spcPts val="0"/>
                        </a:spcBef>
                        <a:spcAft>
                          <a:spcPts val="0"/>
                        </a:spcAft>
                        <a:buNone/>
                      </a:pPr>
                      <a:r>
                        <a:rPr lang="en-US" sz="1000"/>
                        <a:t>Terms and Conditions.</a:t>
                      </a:r>
                      <a:endParaRPr sz="1000"/>
                    </a:p>
                    <a:p>
                      <a:pPr indent="0" lvl="0" marL="0" rtl="0" algn="l">
                        <a:lnSpc>
                          <a:spcPct val="115000"/>
                        </a:lnSpc>
                        <a:spcBef>
                          <a:spcPts val="0"/>
                        </a:spcBef>
                        <a:spcAft>
                          <a:spcPts val="0"/>
                        </a:spcAft>
                        <a:buNone/>
                      </a:pPr>
                      <a:r>
                        <a:rPr lang="en-US" sz="1000"/>
                        <a:t>13. Click on 'submit" button.</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2:3"/>
                      </a:ext>
                    </a:extLst>
                  </a:tcPr>
                </a:tc>
                <a:tc>
                  <a:txBody>
                    <a:bodyPr/>
                    <a:lstStyle/>
                    <a:p>
                      <a:pPr indent="0" lvl="0" marL="0" rtl="0" algn="l">
                        <a:lnSpc>
                          <a:spcPct val="115000"/>
                        </a:lnSpc>
                        <a:spcBef>
                          <a:spcPts val="0"/>
                        </a:spcBef>
                        <a:spcAft>
                          <a:spcPts val="0"/>
                        </a:spcAft>
                        <a:buNone/>
                      </a:pPr>
                      <a:r>
                        <a:rPr lang="en-US" sz="1000"/>
                        <a:t>"Amount to be transfered</a:t>
                      </a:r>
                      <a:endParaRPr sz="1000"/>
                    </a:p>
                    <a:p>
                      <a:pPr indent="0" lvl="0" marL="0" rtl="0" algn="l">
                        <a:lnSpc>
                          <a:spcPct val="115000"/>
                        </a:lnSpc>
                        <a:spcBef>
                          <a:spcPts val="0"/>
                        </a:spcBef>
                        <a:spcAft>
                          <a:spcPts val="0"/>
                        </a:spcAft>
                        <a:buNone/>
                      </a:pPr>
                      <a:r>
                        <a:rPr lang="en-US" sz="1000"/>
                        <a:t>cannot exceed the account</a:t>
                      </a:r>
                      <a:endParaRPr sz="1000"/>
                    </a:p>
                    <a:p>
                      <a:pPr indent="0" lvl="0" marL="0" rtl="0" algn="l">
                        <a:lnSpc>
                          <a:spcPct val="115000"/>
                        </a:lnSpc>
                        <a:spcBef>
                          <a:spcPts val="0"/>
                        </a:spcBef>
                        <a:spcAft>
                          <a:spcPts val="0"/>
                        </a:spcAft>
                        <a:buNone/>
                      </a:pPr>
                      <a:r>
                        <a:rPr lang="en-US" sz="1000"/>
                        <a:t>balance" error message</a:t>
                      </a:r>
                      <a:endParaRPr sz="1000"/>
                    </a:p>
                    <a:p>
                      <a:pPr indent="0" lvl="0" marL="0" rtl="0" algn="l">
                        <a:lnSpc>
                          <a:spcPct val="115000"/>
                        </a:lnSpc>
                        <a:spcBef>
                          <a:spcPts val="0"/>
                        </a:spcBef>
                        <a:spcAft>
                          <a:spcPts val="0"/>
                        </a:spcAft>
                        <a:buNone/>
                      </a:pPr>
                      <a:r>
                        <a:rPr lang="en-US" sz="1000"/>
                        <a:t>should be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2:4"/>
                      </a:ext>
                    </a:extLst>
                  </a:tcPr>
                </a:tc>
                <a:tc>
                  <a:txBody>
                    <a:bodyPr/>
                    <a:lstStyle/>
                    <a:p>
                      <a:pPr indent="0" lvl="0" marL="0" rtl="0" algn="l">
                        <a:lnSpc>
                          <a:spcPct val="115000"/>
                        </a:lnSpc>
                        <a:spcBef>
                          <a:spcPts val="0"/>
                        </a:spcBef>
                        <a:spcAft>
                          <a:spcPts val="0"/>
                        </a:spcAft>
                        <a:buNone/>
                      </a:pPr>
                      <a:r>
                        <a:rPr lang="en-US" sz="1000"/>
                        <a:t>"Amount to be transfered</a:t>
                      </a:r>
                      <a:endParaRPr sz="1000"/>
                    </a:p>
                    <a:p>
                      <a:pPr indent="0" lvl="0" marL="0" rtl="0" algn="l">
                        <a:lnSpc>
                          <a:spcPct val="115000"/>
                        </a:lnSpc>
                        <a:spcBef>
                          <a:spcPts val="0"/>
                        </a:spcBef>
                        <a:spcAft>
                          <a:spcPts val="0"/>
                        </a:spcAft>
                        <a:buNone/>
                      </a:pPr>
                      <a:r>
                        <a:rPr lang="en-US" sz="1000"/>
                        <a:t>cannot exceed the account</a:t>
                      </a:r>
                      <a:endParaRPr sz="1000"/>
                    </a:p>
                    <a:p>
                      <a:pPr indent="0" lvl="0" marL="0" rtl="0" algn="l">
                        <a:lnSpc>
                          <a:spcPct val="115000"/>
                        </a:lnSpc>
                        <a:spcBef>
                          <a:spcPts val="0"/>
                        </a:spcBef>
                        <a:spcAft>
                          <a:spcPts val="0"/>
                        </a:spcAft>
                        <a:buNone/>
                      </a:pPr>
                      <a:r>
                        <a:rPr lang="en-US" sz="1000"/>
                        <a:t>balance" error message</a:t>
                      </a:r>
                      <a:endParaRPr sz="1000"/>
                    </a:p>
                    <a:p>
                      <a:pPr indent="0" lvl="0" marL="0" rtl="0" algn="l">
                        <a:lnSpc>
                          <a:spcPct val="115000"/>
                        </a:lnSpc>
                        <a:spcBef>
                          <a:spcPts val="0"/>
                        </a:spcBef>
                        <a:spcAft>
                          <a:spcPts val="0"/>
                        </a:spcAft>
                        <a:buNone/>
                      </a:pPr>
                      <a:r>
                        <a:rPr lang="en-US" sz="1000"/>
                        <a:t>is displayed.</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2:5"/>
                      </a:ext>
                    </a:extLst>
                  </a:tcPr>
                </a:tc>
                <a:tc>
                  <a:txBody>
                    <a:bodyPr/>
                    <a:lstStyle/>
                    <a:p>
                      <a:pPr indent="0" lvl="0" marL="0" rtl="0" algn="l">
                        <a:lnSpc>
                          <a:spcPct val="115000"/>
                        </a:lnSpc>
                        <a:spcBef>
                          <a:spcPts val="0"/>
                        </a:spcBef>
                        <a:spcAft>
                          <a:spcPts val="0"/>
                        </a:spcAft>
                        <a:buNone/>
                      </a:pPr>
                      <a:r>
                        <a:rPr lang="en-US" sz="1000"/>
                        <a:t>Pass</a:t>
                      </a:r>
                      <a:endParaRPr sz="1000"/>
                    </a:p>
                  </a:txBody>
                  <a:tcPr marT="19050" marB="19050" marR="28575" marL="28575">
                    <a:lnL cap="flat" cmpd="sng" w="6350">
                      <a:solidFill>
                        <a:srgbClr val="CCCCCC"/>
                      </a:solidFill>
                      <a:prstDash val="solid"/>
                      <a:round/>
                      <a:headEnd len="sm" w="sm" type="none"/>
                      <a:tailEnd len="sm" w="sm" type="none"/>
                    </a:lnL>
                    <a:lnR cap="flat" cmpd="sng" w="6350">
                      <a:solidFill>
                        <a:srgbClr val="CCCCCC"/>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extLst>
                      <a:ext uri="http://customooxmlschemas.google.com/">
                        <go:slidesCustomData xmlns:go="http://customooxmlschemas.google.com/" cellId="165:12:6"/>
                      </a:ext>
                    </a:extLst>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type="title"/>
          </p:nvPr>
        </p:nvSpPr>
        <p:spPr>
          <a:xfrm>
            <a:off x="1233932" y="1089101"/>
            <a:ext cx="2294890"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2800">
                <a:solidFill>
                  <a:srgbClr val="EBEBEB"/>
                </a:solidFill>
              </a:rPr>
              <a:t>STLC life cycle</a:t>
            </a:r>
            <a:endParaRPr sz="2800"/>
          </a:p>
        </p:txBody>
      </p:sp>
      <p:sp>
        <p:nvSpPr>
          <p:cNvPr id="171" name="Google Shape;171;p15"/>
          <p:cNvSpPr txBox="1"/>
          <p:nvPr/>
        </p:nvSpPr>
        <p:spPr>
          <a:xfrm>
            <a:off x="1233922" y="2222000"/>
            <a:ext cx="28530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450">
                <a:solidFill>
                  <a:srgbClr val="B31166"/>
                </a:solidFill>
                <a:latin typeface="Lucida Sans"/>
                <a:ea typeface="Lucida Sans"/>
                <a:cs typeface="Lucida Sans"/>
                <a:sym typeface="Lucida Sans"/>
              </a:rPr>
              <a:t>▶	</a:t>
            </a:r>
            <a:r>
              <a:rPr b="1" lang="en-US" sz="1800">
                <a:solidFill>
                  <a:srgbClr val="404040"/>
                </a:solidFill>
                <a:latin typeface="Tahoma"/>
                <a:ea typeface="Tahoma"/>
                <a:cs typeface="Tahoma"/>
                <a:sym typeface="Tahoma"/>
              </a:rPr>
              <a:t>VI) Test closure:</a:t>
            </a:r>
            <a:endParaRPr sz="1800">
              <a:latin typeface="Tahoma"/>
              <a:ea typeface="Tahoma"/>
              <a:cs typeface="Tahoma"/>
              <a:sym typeface="Tahoma"/>
            </a:endParaRPr>
          </a:p>
        </p:txBody>
      </p:sp>
      <p:graphicFrame>
        <p:nvGraphicFramePr>
          <p:cNvPr id="172" name="Google Shape;172;p15"/>
          <p:cNvGraphicFramePr/>
          <p:nvPr/>
        </p:nvGraphicFramePr>
        <p:xfrm>
          <a:off x="1360066" y="2511828"/>
          <a:ext cx="3000000" cy="3000000"/>
        </p:xfrm>
        <a:graphic>
          <a:graphicData uri="http://schemas.openxmlformats.org/drawingml/2006/table">
            <a:tbl>
              <a:tblPr bandRow="1" firstRow="1">
                <a:noFill/>
                <a:tableStyleId>{3E5A18CF-F4C7-4D2E-8E1A-95F33CD1001F}</a:tableStyleId>
              </a:tblPr>
              <a:tblGrid>
                <a:gridCol w="887100"/>
                <a:gridCol w="2630200"/>
                <a:gridCol w="288050"/>
                <a:gridCol w="740775"/>
                <a:gridCol w="1345250"/>
                <a:gridCol w="200000"/>
                <a:gridCol w="1514425"/>
              </a:tblGrid>
              <a:tr h="670100">
                <a:tc>
                  <a:txBody>
                    <a:bodyPr/>
                    <a:lstStyle/>
                    <a:p>
                      <a:pPr indent="0" lvl="0" marL="67945" marR="0" rtl="0" algn="l">
                        <a:lnSpc>
                          <a:spcPct val="115285"/>
                        </a:lnSpc>
                        <a:spcBef>
                          <a:spcPts val="0"/>
                        </a:spcBef>
                        <a:spcAft>
                          <a:spcPts val="0"/>
                        </a:spcAft>
                        <a:buNone/>
                      </a:pPr>
                      <a:r>
                        <a:rPr lang="en-US" sz="1400" u="none" cap="none" strike="noStrike">
                          <a:latin typeface="Times New Roman"/>
                          <a:ea typeface="Times New Roman"/>
                          <a:cs typeface="Times New Roman"/>
                          <a:sym typeface="Times New Roman"/>
                        </a:rPr>
                        <a:t>Sr.no</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7945" marR="0" rtl="0" algn="l">
                        <a:lnSpc>
                          <a:spcPct val="115285"/>
                        </a:lnSpc>
                        <a:spcBef>
                          <a:spcPts val="0"/>
                        </a:spcBef>
                        <a:spcAft>
                          <a:spcPts val="0"/>
                        </a:spcAft>
                        <a:buNone/>
                      </a:pPr>
                      <a:r>
                        <a:rPr lang="en-US" sz="1400" u="none" cap="none" strike="noStrike">
                          <a:latin typeface="Times New Roman"/>
                          <a:ea typeface="Times New Roman"/>
                          <a:cs typeface="Times New Roman"/>
                          <a:sym typeface="Times New Roman"/>
                        </a:rPr>
                        <a:t>Test Scenario</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7945" marR="61594"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Total  test  cases</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7945" marR="131445"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Test cases  executed</a:t>
                      </a:r>
                      <a:endParaRPr sz="1400" u="none" cap="none" strike="noStrike">
                        <a:latin typeface="Times New Roman"/>
                        <a:ea typeface="Times New Roman"/>
                        <a:cs typeface="Times New Roman"/>
                        <a:sym typeface="Times New Roman"/>
                      </a:endParaRPr>
                    </a:p>
                  </a:txBody>
                  <a:tcPr marT="57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67945" marR="316230"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Test case  pending</a:t>
                      </a:r>
                      <a:endParaRPr sz="1400" u="none" cap="none" strike="noStrike">
                        <a:latin typeface="Times New Roman"/>
                        <a:ea typeface="Times New Roman"/>
                        <a:cs typeface="Times New Roman"/>
                        <a:sym typeface="Times New Roman"/>
                      </a:endParaRPr>
                    </a:p>
                  </a:txBody>
                  <a:tcPr marT="57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73100">
                <a:tc>
                  <a:txBody>
                    <a:bodyPr/>
                    <a:lstStyle/>
                    <a:p>
                      <a:pPr indent="0" lvl="0" marL="67945" marR="0" rtl="0" algn="l">
                        <a:lnSpc>
                          <a:spcPct val="113928"/>
                        </a:lnSpc>
                        <a:spcBef>
                          <a:spcPts val="0"/>
                        </a:spcBef>
                        <a:spcAft>
                          <a:spcPts val="0"/>
                        </a:spcAft>
                        <a:buNone/>
                      </a:pPr>
                      <a:r>
                        <a:rPr lang="en-US" sz="1400" u="none" cap="none" strike="noStrike">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marR="57785"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Test scenario for “</a:t>
                      </a:r>
                      <a:r>
                        <a:rPr lang="en-US">
                          <a:latin typeface="Times New Roman"/>
                          <a:ea typeface="Times New Roman"/>
                          <a:cs typeface="Times New Roman"/>
                          <a:sym typeface="Times New Roman"/>
                        </a:rPr>
                        <a:t>Add/Manage Beneficiary</a:t>
                      </a:r>
                      <a:endParaRPr sz="1400" u="none" cap="none" strike="noStrike">
                        <a:latin typeface="Times New Roman"/>
                        <a:ea typeface="Times New Roman"/>
                        <a:cs typeface="Times New Roman"/>
                        <a:sym typeface="Times New Roman"/>
                      </a:endParaRPr>
                    </a:p>
                  </a:txBody>
                  <a:tcPr marT="31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marR="0" rtl="0" algn="l">
                        <a:lnSpc>
                          <a:spcPct val="113928"/>
                        </a:lnSpc>
                        <a:spcBef>
                          <a:spcPts val="0"/>
                        </a:spcBef>
                        <a:spcAft>
                          <a:spcPts val="0"/>
                        </a:spcAft>
                        <a:buNone/>
                      </a:pPr>
                      <a:r>
                        <a:rPr lang="en-US" sz="1400" u="none" cap="none" strike="noStrike">
                          <a:latin typeface="Times New Roman"/>
                          <a:ea typeface="Times New Roman"/>
                          <a:cs typeface="Times New Roman"/>
                          <a:sym typeface="Times New Roman"/>
                        </a:rPr>
                        <a:t>0</a:t>
                      </a:r>
                      <a:r>
                        <a:rPr lang="en-US">
                          <a:latin typeface="Times New Roman"/>
                          <a:ea typeface="Times New Roman"/>
                          <a:cs typeface="Times New Roman"/>
                          <a:sym typeface="Times New Roman"/>
                        </a:rPr>
                        <a:t>4</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marR="0" rtl="0" algn="l">
                        <a:lnSpc>
                          <a:spcPct val="113928"/>
                        </a:lnSpc>
                        <a:spcBef>
                          <a:spcPts val="0"/>
                        </a:spcBef>
                        <a:spcAft>
                          <a:spcPts val="0"/>
                        </a:spcAft>
                        <a:buNone/>
                      </a:pPr>
                      <a:r>
                        <a:rPr lang="en-US" sz="1400" u="none" cap="none" strike="noStrike">
                          <a:latin typeface="Times New Roman"/>
                          <a:ea typeface="Times New Roman"/>
                          <a:cs typeface="Times New Roman"/>
                          <a:sym typeface="Times New Roman"/>
                        </a:rPr>
                        <a:t>0</a:t>
                      </a:r>
                      <a:r>
                        <a:rPr lang="en-US">
                          <a:latin typeface="Times New Roman"/>
                          <a:ea typeface="Times New Roman"/>
                          <a:cs typeface="Times New Roman"/>
                          <a:sym typeface="Times New Roman"/>
                        </a:rPr>
                        <a:t>4</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marR="0" rtl="0" algn="l">
                        <a:lnSpc>
                          <a:spcPct val="113928"/>
                        </a:lnSpc>
                        <a:spcBef>
                          <a:spcPts val="0"/>
                        </a:spcBef>
                        <a:spcAft>
                          <a:spcPts val="0"/>
                        </a:spcAft>
                        <a:buNone/>
                      </a:pPr>
                      <a:r>
                        <a:rPr lang="en-US" sz="1400" u="none" cap="none" strike="noStrike">
                          <a:latin typeface="Times New Roman"/>
                          <a:ea typeface="Times New Roman"/>
                          <a:cs typeface="Times New Roman"/>
                          <a:sym typeface="Times New Roman"/>
                        </a:rPr>
                        <a:t>0</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46150">
                <a:tc>
                  <a:txBody>
                    <a:bodyPr/>
                    <a:lstStyle/>
                    <a:p>
                      <a:pPr indent="0" lvl="0" marL="67945" marR="0" rtl="0" algn="l">
                        <a:lnSpc>
                          <a:spcPct val="106428"/>
                        </a:lnSpc>
                        <a:spcBef>
                          <a:spcPts val="0"/>
                        </a:spcBef>
                        <a:spcAft>
                          <a:spcPts val="0"/>
                        </a:spcAft>
                        <a:buNone/>
                      </a:pPr>
                      <a:r>
                        <a:rPr lang="en-US" sz="1400" u="none" cap="none" strike="noStrike">
                          <a:latin typeface="Times New Roman"/>
                          <a:ea typeface="Times New Roman"/>
                          <a:cs typeface="Times New Roman"/>
                          <a:sym typeface="Times New Roman"/>
                        </a:rPr>
                        <a:t>2</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marR="0" rtl="0" algn="l">
                        <a:lnSpc>
                          <a:spcPct val="103928"/>
                        </a:lnSpc>
                        <a:spcBef>
                          <a:spcPts val="0"/>
                        </a:spcBef>
                        <a:spcAft>
                          <a:spcPts val="0"/>
                        </a:spcAft>
                        <a:buNone/>
                      </a:pPr>
                      <a:r>
                        <a:rPr lang="en-US" sz="1400" u="none" cap="none" strike="noStrike">
                          <a:latin typeface="Times New Roman"/>
                          <a:ea typeface="Times New Roman"/>
                          <a:cs typeface="Times New Roman"/>
                          <a:sym typeface="Times New Roman"/>
                        </a:rPr>
                        <a:t>Test scenario for</a:t>
                      </a:r>
                      <a:endParaRPr sz="1400" u="none" cap="none" strike="noStrike">
                        <a:latin typeface="Times New Roman"/>
                        <a:ea typeface="Times New Roman"/>
                        <a:cs typeface="Times New Roman"/>
                        <a:sym typeface="Times New Roman"/>
                      </a:endParaRPr>
                    </a:p>
                    <a:p>
                      <a:pPr indent="0" lvl="0" marL="67945" marR="0" rtl="0" algn="l">
                        <a:lnSpc>
                          <a:spcPct val="114285"/>
                        </a:lnSpc>
                        <a:spcBef>
                          <a:spcPts val="0"/>
                        </a:spcBef>
                        <a:spcAft>
                          <a:spcPts val="0"/>
                        </a:spcAft>
                        <a:buNone/>
                      </a:pPr>
                      <a:r>
                        <a:rPr lang="en-US" sz="1400" u="none" cap="none" strike="noStrike">
                          <a:latin typeface="Times New Roman"/>
                          <a:ea typeface="Times New Roman"/>
                          <a:cs typeface="Times New Roman"/>
                          <a:sym typeface="Times New Roman"/>
                        </a:rPr>
                        <a:t>“</a:t>
                      </a:r>
                      <a:r>
                        <a:rPr lang="en-US">
                          <a:latin typeface="Times New Roman"/>
                          <a:ea typeface="Times New Roman"/>
                          <a:cs typeface="Times New Roman"/>
                          <a:sym typeface="Times New Roman"/>
                        </a:rPr>
                        <a:t>Other Bank Transfer</a:t>
                      </a:r>
                      <a:r>
                        <a:rPr lang="en-US" sz="1400" u="none" cap="none" strike="noStrike">
                          <a:latin typeface="Times New Roman"/>
                          <a:ea typeface="Times New Roman"/>
                          <a:cs typeface="Times New Roman"/>
                          <a:sym typeface="Times New Roman"/>
                        </a:rPr>
                        <a:t>” page</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rtl="0" algn="l">
                        <a:lnSpc>
                          <a:spcPct val="113928"/>
                        </a:lnSpc>
                        <a:spcBef>
                          <a:spcPts val="0"/>
                        </a:spcBef>
                        <a:spcAft>
                          <a:spcPts val="0"/>
                        </a:spcAft>
                        <a:buClr>
                          <a:schemeClr val="dk1"/>
                        </a:buClr>
                        <a:buFont typeface="Arial"/>
                        <a:buNone/>
                      </a:pPr>
                      <a:r>
                        <a:rPr lang="en-US">
                          <a:latin typeface="Times New Roman"/>
                          <a:ea typeface="Times New Roman"/>
                          <a:cs typeface="Times New Roman"/>
                          <a:sym typeface="Times New Roman"/>
                        </a:rPr>
                        <a:t>04</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rtl="0" algn="l">
                        <a:lnSpc>
                          <a:spcPct val="113928"/>
                        </a:lnSpc>
                        <a:spcBef>
                          <a:spcPts val="0"/>
                        </a:spcBef>
                        <a:spcAft>
                          <a:spcPts val="0"/>
                        </a:spcAft>
                        <a:buClr>
                          <a:schemeClr val="dk1"/>
                        </a:buClr>
                        <a:buFont typeface="Arial"/>
                        <a:buNone/>
                      </a:pPr>
                      <a:r>
                        <a:rPr lang="en-US">
                          <a:latin typeface="Times New Roman"/>
                          <a:ea typeface="Times New Roman"/>
                          <a:cs typeface="Times New Roman"/>
                          <a:sym typeface="Times New Roman"/>
                        </a:rPr>
                        <a:t>04</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marR="0" rtl="0" algn="l">
                        <a:lnSpc>
                          <a:spcPct val="106428"/>
                        </a:lnSpc>
                        <a:spcBef>
                          <a:spcPts val="0"/>
                        </a:spcBef>
                        <a:spcAft>
                          <a:spcPts val="0"/>
                        </a:spcAft>
                        <a:buNone/>
                      </a:pPr>
                      <a:r>
                        <a:rPr lang="en-US" sz="1400" u="none" cap="none" strike="noStrike">
                          <a:latin typeface="Times New Roman"/>
                          <a:ea typeface="Times New Roman"/>
                          <a:cs typeface="Times New Roman"/>
                          <a:sym typeface="Times New Roman"/>
                        </a:rPr>
                        <a:t>0</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370675">
                <a:tc>
                  <a:txBody>
                    <a:bodyPr/>
                    <a:lstStyle/>
                    <a:p>
                      <a:pPr indent="0" lvl="0" marL="67945" marR="0" rtl="0" algn="l">
                        <a:lnSpc>
                          <a:spcPct val="115285"/>
                        </a:lnSpc>
                        <a:spcBef>
                          <a:spcPts val="0"/>
                        </a:spcBef>
                        <a:spcAft>
                          <a:spcPts val="0"/>
                        </a:spcAft>
                        <a:buNone/>
                      </a:pPr>
                      <a:r>
                        <a:rPr lang="en-US" sz="1400" u="none" cap="none" strike="noStrike">
                          <a:latin typeface="Times New Roman"/>
                          <a:ea typeface="Times New Roman"/>
                          <a:cs typeface="Times New Roman"/>
                          <a:sym typeface="Times New Roman"/>
                        </a:rPr>
                        <a:t>3</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marR="669925" rtl="0" algn="l">
                        <a:lnSpc>
                          <a:spcPct val="115000"/>
                        </a:lnSpc>
                        <a:spcBef>
                          <a:spcPts val="0"/>
                        </a:spcBef>
                        <a:spcAft>
                          <a:spcPts val="0"/>
                        </a:spcAft>
                        <a:buNone/>
                      </a:pPr>
                      <a:r>
                        <a:rPr lang="en-US" sz="1400" u="none" cap="none" strike="noStrike">
                          <a:latin typeface="Times New Roman"/>
                          <a:ea typeface="Times New Roman"/>
                          <a:cs typeface="Times New Roman"/>
                          <a:sym typeface="Times New Roman"/>
                        </a:rPr>
                        <a:t>Test scenario for  “</a:t>
                      </a:r>
                      <a:r>
                        <a:rPr lang="en-US">
                          <a:latin typeface="Times New Roman"/>
                          <a:ea typeface="Times New Roman"/>
                          <a:cs typeface="Times New Roman"/>
                          <a:sym typeface="Times New Roman"/>
                        </a:rPr>
                        <a:t>Quick Transfer (without Adding Beneficiary</a:t>
                      </a:r>
                      <a:r>
                        <a:rPr lang="en-US" sz="1400" u="none" cap="none" strike="noStrike">
                          <a:latin typeface="Times New Roman"/>
                          <a:ea typeface="Times New Roman"/>
                          <a:cs typeface="Times New Roman"/>
                          <a:sym typeface="Times New Roman"/>
                        </a:rPr>
                        <a:t>”</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rtl="0" algn="l">
                        <a:lnSpc>
                          <a:spcPct val="113928"/>
                        </a:lnSpc>
                        <a:spcBef>
                          <a:spcPts val="0"/>
                        </a:spcBef>
                        <a:spcAft>
                          <a:spcPts val="0"/>
                        </a:spcAft>
                        <a:buClr>
                          <a:schemeClr val="dk1"/>
                        </a:buClr>
                        <a:buFont typeface="Arial"/>
                        <a:buNone/>
                      </a:pPr>
                      <a:r>
                        <a:rPr lang="en-US">
                          <a:latin typeface="Times New Roman"/>
                          <a:ea typeface="Times New Roman"/>
                          <a:cs typeface="Times New Roman"/>
                          <a:sym typeface="Times New Roman"/>
                        </a:rPr>
                        <a:t>04</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rtl="0" algn="l">
                        <a:lnSpc>
                          <a:spcPct val="113928"/>
                        </a:lnSpc>
                        <a:spcBef>
                          <a:spcPts val="0"/>
                        </a:spcBef>
                        <a:spcAft>
                          <a:spcPts val="0"/>
                        </a:spcAft>
                        <a:buClr>
                          <a:schemeClr val="dk1"/>
                        </a:buClr>
                        <a:buFont typeface="Arial"/>
                        <a:buNone/>
                      </a:pPr>
                      <a:r>
                        <a:rPr lang="en-US">
                          <a:latin typeface="Times New Roman"/>
                          <a:ea typeface="Times New Roman"/>
                          <a:cs typeface="Times New Roman"/>
                          <a:sym typeface="Times New Roman"/>
                        </a:rPr>
                        <a:t>04</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marR="0" rtl="0" algn="l">
                        <a:lnSpc>
                          <a:spcPct val="115285"/>
                        </a:lnSpc>
                        <a:spcBef>
                          <a:spcPts val="0"/>
                        </a:spcBef>
                        <a:spcAft>
                          <a:spcPts val="0"/>
                        </a:spcAft>
                        <a:buNone/>
                      </a:pPr>
                      <a:r>
                        <a:rPr lang="en-US" sz="1400" u="none" cap="none" strike="noStrike">
                          <a:latin typeface="Times New Roman"/>
                          <a:ea typeface="Times New Roman"/>
                          <a:cs typeface="Times New Roman"/>
                          <a:sym typeface="Times New Roman"/>
                        </a:rPr>
                        <a:t>0</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6575">
                <a:tc>
                  <a:txBody>
                    <a:bodyPr/>
                    <a:lstStyle/>
                    <a:p>
                      <a:pPr indent="0" lvl="0" marL="67945" marR="0" rtl="0" algn="l">
                        <a:lnSpc>
                          <a:spcPct val="115285"/>
                        </a:lnSpc>
                        <a:spcBef>
                          <a:spcPts val="0"/>
                        </a:spcBef>
                        <a:spcAft>
                          <a:spcPts val="0"/>
                        </a:spcAft>
                        <a:buNone/>
                      </a:pPr>
                      <a:r>
                        <a:rPr lang="en-US">
                          <a:latin typeface="Times New Roman"/>
                          <a:ea typeface="Times New Roman"/>
                          <a:cs typeface="Times New Roman"/>
                          <a:sym typeface="Times New Roman"/>
                        </a:rPr>
                        <a:t>4</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marR="669925" rtl="0" algn="l">
                        <a:lnSpc>
                          <a:spcPct val="115000"/>
                        </a:lnSpc>
                        <a:spcBef>
                          <a:spcPts val="0"/>
                        </a:spcBef>
                        <a:spcAft>
                          <a:spcPts val="0"/>
                        </a:spcAft>
                        <a:buNone/>
                      </a:pPr>
                      <a:r>
                        <a:rPr lang="en-US">
                          <a:latin typeface="Times New Roman"/>
                          <a:ea typeface="Times New Roman"/>
                          <a:cs typeface="Times New Roman"/>
                          <a:sym typeface="Times New Roman"/>
                        </a:rPr>
                        <a:t>Account Summary</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rtl="0" algn="l">
                        <a:lnSpc>
                          <a:spcPct val="113928"/>
                        </a:lnSpc>
                        <a:spcBef>
                          <a:spcPts val="0"/>
                        </a:spcBef>
                        <a:spcAft>
                          <a:spcPts val="0"/>
                        </a:spcAft>
                        <a:buNone/>
                      </a:pPr>
                      <a:r>
                        <a:rPr lang="en-US">
                          <a:latin typeface="Times New Roman"/>
                          <a:ea typeface="Times New Roman"/>
                          <a:cs typeface="Times New Roman"/>
                          <a:sym typeface="Times New Roman"/>
                        </a:rPr>
                        <a:t>04</a:t>
                      </a:r>
                      <a:endParaRPr>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rtl="0" algn="l">
                        <a:lnSpc>
                          <a:spcPct val="113928"/>
                        </a:lnSpc>
                        <a:spcBef>
                          <a:spcPts val="0"/>
                        </a:spcBef>
                        <a:spcAft>
                          <a:spcPts val="0"/>
                        </a:spcAft>
                        <a:buNone/>
                      </a:pPr>
                      <a:r>
                        <a:rPr lang="en-US">
                          <a:latin typeface="Times New Roman"/>
                          <a:ea typeface="Times New Roman"/>
                          <a:cs typeface="Times New Roman"/>
                          <a:sym typeface="Times New Roman"/>
                        </a:rPr>
                        <a:t>04</a:t>
                      </a:r>
                      <a:endParaRPr>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67945" marR="0" rtl="0" algn="l">
                        <a:lnSpc>
                          <a:spcPct val="115285"/>
                        </a:lnSpc>
                        <a:spcBef>
                          <a:spcPts val="0"/>
                        </a:spcBef>
                        <a:spcAft>
                          <a:spcPts val="0"/>
                        </a:spcAft>
                        <a:buNone/>
                      </a:pPr>
                      <a:r>
                        <a:rPr lang="en-US">
                          <a:latin typeface="Times New Roman"/>
                          <a:ea typeface="Times New Roman"/>
                          <a:cs typeface="Times New Roman"/>
                          <a:sym typeface="Times New Roman"/>
                        </a:rPr>
                        <a:t>0</a:t>
                      </a:r>
                      <a:endParaRPr sz="1400" u="none" cap="none" strike="noStrike">
                        <a:latin typeface="Times New Roman"/>
                        <a:ea typeface="Times New Roman"/>
                        <a:cs typeface="Times New Roman"/>
                        <a:sym typeface="Times New Roman"/>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1233932" y="1089101"/>
            <a:ext cx="2294890"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2800">
                <a:solidFill>
                  <a:srgbClr val="EBEBEB"/>
                </a:solidFill>
              </a:rPr>
              <a:t>STLC life cycle</a:t>
            </a:r>
            <a:endParaRPr sz="2800"/>
          </a:p>
        </p:txBody>
      </p:sp>
      <p:sp>
        <p:nvSpPr>
          <p:cNvPr id="178" name="Google Shape;178;p16"/>
          <p:cNvSpPr txBox="1"/>
          <p:nvPr/>
        </p:nvSpPr>
        <p:spPr>
          <a:xfrm>
            <a:off x="1233925" y="2259225"/>
            <a:ext cx="10490700" cy="4075500"/>
          </a:xfrm>
          <a:prstGeom prst="rect">
            <a:avLst/>
          </a:prstGeom>
          <a:noFill/>
          <a:ln>
            <a:noFill/>
          </a:ln>
        </p:spPr>
        <p:txBody>
          <a:bodyPr anchorCtr="0" anchor="t" bIns="0" lIns="0" spcFirstLastPara="1" rIns="0" wrap="square" tIns="112375">
            <a:spAutoFit/>
          </a:bodyPr>
          <a:lstStyle/>
          <a:p>
            <a:pPr indent="0" lvl="0" marL="12700" marR="0" rtl="0" algn="l">
              <a:lnSpc>
                <a:spcPct val="100000"/>
              </a:lnSpc>
              <a:spcBef>
                <a:spcPts val="0"/>
              </a:spcBef>
              <a:spcAft>
                <a:spcPts val="0"/>
              </a:spcAft>
              <a:buNone/>
            </a:pPr>
            <a:r>
              <a:rPr lang="en-US" sz="1450">
                <a:solidFill>
                  <a:srgbClr val="B31166"/>
                </a:solidFill>
                <a:latin typeface="Lucida Sans"/>
                <a:ea typeface="Lucida Sans"/>
                <a:cs typeface="Lucida Sans"/>
                <a:sym typeface="Lucida Sans"/>
              </a:rPr>
              <a:t>▶	</a:t>
            </a:r>
            <a:r>
              <a:rPr b="1" lang="en-US" sz="1800">
                <a:solidFill>
                  <a:srgbClr val="404040"/>
                </a:solidFill>
                <a:latin typeface="Times New Roman"/>
                <a:ea typeface="Times New Roman"/>
                <a:cs typeface="Times New Roman"/>
                <a:sym typeface="Times New Roman"/>
              </a:rPr>
              <a:t>Test Summary report:</a:t>
            </a:r>
            <a:endParaRPr sz="1800">
              <a:latin typeface="Times New Roman"/>
              <a:ea typeface="Times New Roman"/>
              <a:cs typeface="Times New Roman"/>
              <a:sym typeface="Times New Roman"/>
            </a:endParaRPr>
          </a:p>
          <a:p>
            <a:pPr indent="0" lvl="0" marL="12700" marR="0" rtl="0" algn="l">
              <a:lnSpc>
                <a:spcPct val="112777"/>
              </a:lnSpc>
              <a:spcBef>
                <a:spcPts val="795"/>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Times New Roman"/>
                <a:ea typeface="Times New Roman"/>
                <a:cs typeface="Times New Roman"/>
                <a:sym typeface="Times New Roman"/>
              </a:rPr>
              <a:t>We have executed all the testing on Account Summary and Payment page, to get better coverage </a:t>
            </a:r>
            <a:endParaRPr sz="1800">
              <a:solidFill>
                <a:srgbClr val="404040"/>
              </a:solidFill>
              <a:latin typeface="Times New Roman"/>
              <a:ea typeface="Times New Roman"/>
              <a:cs typeface="Times New Roman"/>
              <a:sym typeface="Times New Roman"/>
            </a:endParaRPr>
          </a:p>
          <a:p>
            <a:pPr indent="0" lvl="0" marL="12700" marR="0" rtl="0" algn="l">
              <a:lnSpc>
                <a:spcPct val="112777"/>
              </a:lnSpc>
              <a:spcBef>
                <a:spcPts val="795"/>
              </a:spcBef>
              <a:spcAft>
                <a:spcPts val="0"/>
              </a:spcAft>
              <a:buNone/>
            </a:pPr>
            <a:r>
              <a:rPr lang="en-US" sz="1800">
                <a:solidFill>
                  <a:srgbClr val="404040"/>
                </a:solidFill>
                <a:latin typeface="Times New Roman"/>
                <a:ea typeface="Times New Roman"/>
                <a:cs typeface="Times New Roman"/>
                <a:sym typeface="Times New Roman"/>
              </a:rPr>
              <a:t>        we also</a:t>
            </a:r>
            <a:r>
              <a:rPr lang="en-US" sz="1800">
                <a:latin typeface="Times New Roman"/>
                <a:ea typeface="Times New Roman"/>
                <a:cs typeface="Times New Roman"/>
                <a:sym typeface="Times New Roman"/>
              </a:rPr>
              <a:t> </a:t>
            </a:r>
            <a:r>
              <a:rPr lang="en-US" sz="1800">
                <a:solidFill>
                  <a:srgbClr val="404040"/>
                </a:solidFill>
                <a:latin typeface="Times New Roman"/>
                <a:ea typeface="Times New Roman"/>
                <a:cs typeface="Times New Roman"/>
                <a:sym typeface="Times New Roman"/>
              </a:rPr>
              <a:t>conducted</a:t>
            </a:r>
            <a:endParaRPr sz="1800">
              <a:latin typeface="Times New Roman"/>
              <a:ea typeface="Times New Roman"/>
              <a:cs typeface="Times New Roman"/>
              <a:sym typeface="Times New Roman"/>
            </a:endParaRPr>
          </a:p>
          <a:p>
            <a:pPr indent="0" lvl="0" marL="12700" marR="0" rtl="0" algn="l">
              <a:lnSpc>
                <a:spcPct val="117500"/>
              </a:lnSpc>
              <a:spcBef>
                <a:spcPts val="985"/>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Times New Roman"/>
                <a:ea typeface="Times New Roman"/>
                <a:cs typeface="Times New Roman"/>
                <a:sym typeface="Times New Roman"/>
              </a:rPr>
              <a:t>Exploratory Testing – Using our expertise we performed Exploratory Testing, apart  </a:t>
            </a:r>
            <a:r>
              <a:rPr lang="en-US" sz="1800">
                <a:solidFill>
                  <a:srgbClr val="404040"/>
                </a:solidFill>
                <a:latin typeface="Times New Roman"/>
                <a:ea typeface="Times New Roman"/>
                <a:cs typeface="Times New Roman"/>
                <a:sym typeface="Times New Roman"/>
              </a:rPr>
              <a:t>from the </a:t>
            </a:r>
            <a:endParaRPr sz="1800">
              <a:solidFill>
                <a:srgbClr val="404040"/>
              </a:solidFill>
              <a:latin typeface="Times New Roman"/>
              <a:ea typeface="Times New Roman"/>
              <a:cs typeface="Times New Roman"/>
              <a:sym typeface="Times New Roman"/>
            </a:endParaRPr>
          </a:p>
          <a:p>
            <a:pPr indent="0" lvl="0" marL="12700" marR="0" rtl="0" algn="l">
              <a:lnSpc>
                <a:spcPct val="117500"/>
              </a:lnSpc>
              <a:spcBef>
                <a:spcPts val="985"/>
              </a:spcBef>
              <a:spcAft>
                <a:spcPts val="0"/>
              </a:spcAft>
              <a:buNone/>
            </a:pPr>
            <a:r>
              <a:rPr lang="en-US" sz="1800">
                <a:solidFill>
                  <a:srgbClr val="404040"/>
                </a:solidFill>
                <a:latin typeface="Times New Roman"/>
                <a:ea typeface="Times New Roman"/>
                <a:cs typeface="Times New Roman"/>
                <a:sym typeface="Times New Roman"/>
              </a:rPr>
              <a:t>        normal execution of the Test cases.</a:t>
            </a:r>
            <a:endParaRPr sz="1800">
              <a:solidFill>
                <a:schemeClr val="dk1"/>
              </a:solidFill>
              <a:latin typeface="Times New Roman"/>
              <a:ea typeface="Times New Roman"/>
              <a:cs typeface="Times New Roman"/>
              <a:sym typeface="Times New Roman"/>
            </a:endParaRPr>
          </a:p>
          <a:p>
            <a:pPr indent="-344805" lvl="0" marL="356870" marR="142875" rtl="0" algn="l">
              <a:lnSpc>
                <a:spcPct val="116111"/>
              </a:lnSpc>
              <a:spcBef>
                <a:spcPts val="0"/>
              </a:spcBef>
              <a:spcAft>
                <a:spcPts val="0"/>
              </a:spcAft>
              <a:buNone/>
            </a:pPr>
            <a:r>
              <a:t/>
            </a:r>
            <a:endParaRPr sz="1800">
              <a:solidFill>
                <a:srgbClr val="404040"/>
              </a:solidFill>
              <a:latin typeface="Times New Roman"/>
              <a:ea typeface="Times New Roman"/>
              <a:cs typeface="Times New Roman"/>
              <a:sym typeface="Times New Roman"/>
            </a:endParaRPr>
          </a:p>
          <a:p>
            <a:pPr indent="-344805" lvl="0" marL="356870" marR="142875" rtl="0" algn="l">
              <a:lnSpc>
                <a:spcPct val="116111"/>
              </a:lnSpc>
              <a:spcBef>
                <a:spcPts val="0"/>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Times New Roman"/>
                <a:ea typeface="Times New Roman"/>
                <a:cs typeface="Times New Roman"/>
                <a:sym typeface="Times New Roman"/>
              </a:rPr>
              <a:t>End to End Flow Testing – We will test the end-to-end scenario which involve multiple  </a:t>
            </a:r>
            <a:endParaRPr sz="1800">
              <a:solidFill>
                <a:srgbClr val="404040"/>
              </a:solidFill>
              <a:latin typeface="Times New Roman"/>
              <a:ea typeface="Times New Roman"/>
              <a:cs typeface="Times New Roman"/>
              <a:sym typeface="Times New Roman"/>
            </a:endParaRPr>
          </a:p>
          <a:p>
            <a:pPr indent="-344805" lvl="0" marL="356870" marR="142875" rtl="0" algn="l">
              <a:lnSpc>
                <a:spcPct val="116111"/>
              </a:lnSpc>
              <a:spcBef>
                <a:spcPts val="0"/>
              </a:spcBef>
              <a:spcAft>
                <a:spcPts val="0"/>
              </a:spcAft>
              <a:buNone/>
            </a:pPr>
            <a:r>
              <a:rPr lang="en-US" sz="1800">
                <a:solidFill>
                  <a:srgbClr val="404040"/>
                </a:solidFill>
                <a:latin typeface="Times New Roman"/>
                <a:ea typeface="Times New Roman"/>
                <a:cs typeface="Times New Roman"/>
                <a:sym typeface="Times New Roman"/>
              </a:rPr>
              <a:t>        functionalities to simulate the end user flows.</a:t>
            </a:r>
            <a:endParaRPr sz="1800">
              <a:latin typeface="Times New Roman"/>
              <a:ea typeface="Times New Roman"/>
              <a:cs typeface="Times New Roman"/>
              <a:sym typeface="Times New Roman"/>
            </a:endParaRPr>
          </a:p>
          <a:p>
            <a:pPr indent="0" lvl="0" marL="12700" marR="0" rtl="0" algn="l">
              <a:lnSpc>
                <a:spcPct val="100000"/>
              </a:lnSpc>
              <a:spcBef>
                <a:spcPts val="1625"/>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Times New Roman"/>
                <a:ea typeface="Times New Roman"/>
                <a:cs typeface="Times New Roman"/>
                <a:sym typeface="Times New Roman"/>
              </a:rPr>
              <a:t>Account Summary and Payment </a:t>
            </a:r>
            <a:r>
              <a:rPr lang="en-US" sz="1800">
                <a:solidFill>
                  <a:srgbClr val="404040"/>
                </a:solidFill>
                <a:latin typeface="Times New Roman"/>
                <a:ea typeface="Times New Roman"/>
                <a:cs typeface="Times New Roman"/>
                <a:sym typeface="Times New Roman"/>
              </a:rPr>
              <a:t> page went through Basic levels of testing such as:</a:t>
            </a:r>
            <a:endParaRPr sz="1800">
              <a:latin typeface="Times New Roman"/>
              <a:ea typeface="Times New Roman"/>
              <a:cs typeface="Times New Roman"/>
              <a:sym typeface="Times New Roman"/>
            </a:endParaRPr>
          </a:p>
          <a:p>
            <a:pPr indent="0" lvl="0" marL="0" marR="0" rtl="0" algn="l">
              <a:lnSpc>
                <a:spcPct val="100000"/>
              </a:lnSpc>
              <a:spcBef>
                <a:spcPts val="1750"/>
              </a:spcBef>
              <a:spcAft>
                <a:spcPts val="0"/>
              </a:spcAft>
              <a:buNone/>
            </a:pPr>
            <a:r>
              <a:rPr lang="en-US" sz="1800">
                <a:solidFill>
                  <a:srgbClr val="404040"/>
                </a:solidFill>
                <a:latin typeface="Times New Roman"/>
                <a:ea typeface="Times New Roman"/>
                <a:cs typeface="Times New Roman"/>
                <a:sym typeface="Times New Roman"/>
              </a:rPr>
              <a:t>        </a:t>
            </a:r>
            <a:r>
              <a:rPr lang="en-US" sz="1800">
                <a:solidFill>
                  <a:srgbClr val="404040"/>
                </a:solidFill>
                <a:latin typeface="Times New Roman"/>
                <a:ea typeface="Times New Roman"/>
                <a:cs typeface="Times New Roman"/>
                <a:sym typeface="Times New Roman"/>
              </a:rPr>
              <a:t>Unit Level Testing , Integration Testing, System Level Testing , User Acceptance Testing</a:t>
            </a:r>
            <a:endParaRPr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1233932" y="1089101"/>
            <a:ext cx="2212340"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2800">
                <a:solidFill>
                  <a:srgbClr val="EBEBEB"/>
                </a:solidFill>
              </a:rPr>
              <a:t>STLC lifecycle</a:t>
            </a:r>
            <a:endParaRPr sz="2800"/>
          </a:p>
        </p:txBody>
      </p:sp>
      <p:sp>
        <p:nvSpPr>
          <p:cNvPr id="184" name="Google Shape;184;p17"/>
          <p:cNvSpPr txBox="1"/>
          <p:nvPr/>
        </p:nvSpPr>
        <p:spPr>
          <a:xfrm>
            <a:off x="1233932" y="2500249"/>
            <a:ext cx="8639700" cy="2340900"/>
          </a:xfrm>
          <a:prstGeom prst="rect">
            <a:avLst/>
          </a:prstGeom>
          <a:noFill/>
          <a:ln>
            <a:noFill/>
          </a:ln>
        </p:spPr>
        <p:txBody>
          <a:bodyPr anchorCtr="0" anchor="t" bIns="0" lIns="0" spcFirstLastPara="1" rIns="0" wrap="square" tIns="140950">
            <a:spAutoFit/>
          </a:bodyPr>
          <a:lstStyle/>
          <a:p>
            <a:pPr indent="0" lvl="0" marL="12700" marR="0" rtl="0" algn="l">
              <a:lnSpc>
                <a:spcPct val="100000"/>
              </a:lnSpc>
              <a:spcBef>
                <a:spcPts val="0"/>
              </a:spcBef>
              <a:spcAft>
                <a:spcPts val="0"/>
              </a:spcAft>
              <a:buNone/>
            </a:pPr>
            <a:r>
              <a:rPr lang="en-US" sz="1450">
                <a:solidFill>
                  <a:srgbClr val="B31166"/>
                </a:solidFill>
                <a:latin typeface="Lucida Sans"/>
                <a:ea typeface="Lucida Sans"/>
                <a:cs typeface="Lucida Sans"/>
                <a:sym typeface="Lucida Sans"/>
              </a:rPr>
              <a:t>▶	</a:t>
            </a:r>
            <a:r>
              <a:rPr b="1" lang="en-US" sz="1800">
                <a:solidFill>
                  <a:srgbClr val="404040"/>
                </a:solidFill>
                <a:latin typeface="Times New Roman"/>
                <a:ea typeface="Times New Roman"/>
                <a:cs typeface="Times New Roman"/>
                <a:sym typeface="Times New Roman"/>
              </a:rPr>
              <a:t>Unit Testing</a:t>
            </a:r>
            <a:endParaRPr sz="1800">
              <a:latin typeface="Times New Roman"/>
              <a:ea typeface="Times New Roman"/>
              <a:cs typeface="Times New Roman"/>
              <a:sym typeface="Times New Roman"/>
            </a:endParaRPr>
          </a:p>
          <a:p>
            <a:pPr indent="-344805" lvl="0" marL="356870" marR="5080" rtl="0" algn="l">
              <a:lnSpc>
                <a:spcPct val="100000"/>
              </a:lnSpc>
              <a:spcBef>
                <a:spcPts val="1010"/>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Times New Roman"/>
                <a:ea typeface="Times New Roman"/>
                <a:cs typeface="Times New Roman"/>
                <a:sym typeface="Times New Roman"/>
              </a:rPr>
              <a:t>We have tested each module of the payment page individually. As the modules were built  up testing was carried out simultaneously, tracking out each and every kind of input and  checking the corresponding output until module is working correctly</a:t>
            </a:r>
            <a:endParaRPr sz="1800">
              <a:latin typeface="Times New Roman"/>
              <a:ea typeface="Times New Roman"/>
              <a:cs typeface="Times New Roman"/>
              <a:sym typeface="Times New Roman"/>
            </a:endParaRPr>
          </a:p>
          <a:p>
            <a:pPr indent="-344805" lvl="0" marL="356870" marR="142240" rtl="0" algn="l">
              <a:lnSpc>
                <a:spcPct val="100000"/>
              </a:lnSpc>
              <a:spcBef>
                <a:spcPts val="1010"/>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Times New Roman"/>
                <a:ea typeface="Times New Roman"/>
                <a:cs typeface="Times New Roman"/>
                <a:sym typeface="Times New Roman"/>
              </a:rPr>
              <a:t>The functionality of the modules was also tested as separate units. Each of the three  functionalities were tested as separate units. In module all the functionalities were tested  in isolation.</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1233932" y="1089101"/>
            <a:ext cx="3227070"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2800">
                <a:solidFill>
                  <a:srgbClr val="EBEBEB"/>
                </a:solidFill>
              </a:rPr>
              <a:t>Introduction to project</a:t>
            </a:r>
            <a:endParaRPr sz="2800"/>
          </a:p>
        </p:txBody>
      </p:sp>
      <p:sp>
        <p:nvSpPr>
          <p:cNvPr id="73" name="Google Shape;73;p2"/>
          <p:cNvSpPr txBox="1"/>
          <p:nvPr/>
        </p:nvSpPr>
        <p:spPr>
          <a:xfrm>
            <a:off x="1233932" y="3576675"/>
            <a:ext cx="194310" cy="744855"/>
          </a:xfrm>
          <a:prstGeom prst="rect">
            <a:avLst/>
          </a:prstGeom>
          <a:noFill/>
          <a:ln>
            <a:noFill/>
          </a:ln>
        </p:spPr>
        <p:txBody>
          <a:bodyPr anchorCtr="0" anchor="t" bIns="0" lIns="0" spcFirstLastPara="1" rIns="0" wrap="square" tIns="143500">
            <a:spAutoFit/>
          </a:bodyPr>
          <a:lstStyle/>
          <a:p>
            <a:pPr indent="0" lvl="0" marL="12700" marR="0" rtl="0" algn="l">
              <a:lnSpc>
                <a:spcPct val="100000"/>
              </a:lnSpc>
              <a:spcBef>
                <a:spcPts val="0"/>
              </a:spcBef>
              <a:spcAft>
                <a:spcPts val="0"/>
              </a:spcAft>
              <a:buNone/>
            </a:pPr>
            <a:r>
              <a:rPr lang="en-US" sz="1500">
                <a:solidFill>
                  <a:srgbClr val="B31166"/>
                </a:solidFill>
                <a:latin typeface="Lucida Sans"/>
                <a:ea typeface="Lucida Sans"/>
                <a:cs typeface="Lucida Sans"/>
                <a:sym typeface="Lucida Sans"/>
              </a:rPr>
              <a:t>▶</a:t>
            </a:r>
            <a:endParaRPr sz="1500">
              <a:latin typeface="Lucida Sans"/>
              <a:ea typeface="Lucida Sans"/>
              <a:cs typeface="Lucida Sans"/>
              <a:sym typeface="Lucida Sans"/>
            </a:endParaRPr>
          </a:p>
          <a:p>
            <a:pPr indent="0" lvl="0" marL="12700" marR="0" rtl="0" algn="l">
              <a:lnSpc>
                <a:spcPct val="100000"/>
              </a:lnSpc>
              <a:spcBef>
                <a:spcPts val="1030"/>
              </a:spcBef>
              <a:spcAft>
                <a:spcPts val="0"/>
              </a:spcAft>
              <a:buNone/>
            </a:pPr>
            <a:r>
              <a:rPr lang="en-US" sz="1500">
                <a:solidFill>
                  <a:srgbClr val="B31166"/>
                </a:solidFill>
                <a:latin typeface="Lucida Sans"/>
                <a:ea typeface="Lucida Sans"/>
                <a:cs typeface="Lucida Sans"/>
                <a:sym typeface="Lucida Sans"/>
              </a:rPr>
              <a:t>▶</a:t>
            </a:r>
            <a:endParaRPr sz="1500">
              <a:latin typeface="Lucida Sans"/>
              <a:ea typeface="Lucida Sans"/>
              <a:cs typeface="Lucida Sans"/>
              <a:sym typeface="Lucida Sans"/>
            </a:endParaRPr>
          </a:p>
        </p:txBody>
      </p:sp>
      <p:sp>
        <p:nvSpPr>
          <p:cNvPr id="74" name="Google Shape;74;p2"/>
          <p:cNvSpPr txBox="1"/>
          <p:nvPr/>
        </p:nvSpPr>
        <p:spPr>
          <a:xfrm>
            <a:off x="3206623" y="3586429"/>
            <a:ext cx="4988700" cy="1103100"/>
          </a:xfrm>
          <a:prstGeom prst="rect">
            <a:avLst/>
          </a:prstGeom>
          <a:noFill/>
          <a:ln>
            <a:noFill/>
          </a:ln>
        </p:spPr>
        <p:txBody>
          <a:bodyPr anchorCtr="0" anchor="t" bIns="0" lIns="0" spcFirstLastPara="1" rIns="0" wrap="square" tIns="82550">
            <a:spAutoFit/>
          </a:bodyPr>
          <a:lstStyle/>
          <a:p>
            <a:pPr indent="-262255" lvl="0" marL="274320" marR="0" rtl="0" algn="l">
              <a:lnSpc>
                <a:spcPct val="100000"/>
              </a:lnSpc>
              <a:spcBef>
                <a:spcPts val="0"/>
              </a:spcBef>
              <a:spcAft>
                <a:spcPts val="0"/>
              </a:spcAft>
              <a:buClr>
                <a:srgbClr val="404040"/>
              </a:buClr>
              <a:buSzPts val="1900"/>
              <a:buFont typeface="Times New Roman"/>
              <a:buAutoNum type="arabicParenR" startAt="2"/>
            </a:pPr>
            <a:r>
              <a:rPr b="1" lang="en-US" sz="1900">
                <a:solidFill>
                  <a:srgbClr val="404040"/>
                </a:solidFill>
                <a:latin typeface="Times New Roman"/>
                <a:ea typeface="Times New Roman"/>
                <a:cs typeface="Times New Roman"/>
                <a:sym typeface="Times New Roman"/>
              </a:rPr>
              <a:t>“</a:t>
            </a:r>
            <a:r>
              <a:rPr b="1" lang="en-US" sz="1900">
                <a:solidFill>
                  <a:srgbClr val="3F3F3F"/>
                </a:solidFill>
                <a:latin typeface="Times New Roman"/>
                <a:ea typeface="Times New Roman"/>
                <a:cs typeface="Times New Roman"/>
                <a:sym typeface="Times New Roman"/>
              </a:rPr>
              <a:t>Add/Manage Beneficiary</a:t>
            </a:r>
            <a:r>
              <a:rPr b="1" lang="en-US" sz="1900">
                <a:solidFill>
                  <a:srgbClr val="3F3F3F"/>
                </a:solidFill>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262255" lvl="0" marL="274320" marR="0" rtl="0" algn="l">
              <a:lnSpc>
                <a:spcPct val="100000"/>
              </a:lnSpc>
              <a:spcBef>
                <a:spcPts val="555"/>
              </a:spcBef>
              <a:spcAft>
                <a:spcPts val="0"/>
              </a:spcAft>
              <a:buClr>
                <a:srgbClr val="404040"/>
              </a:buClr>
              <a:buSzPts val="1900"/>
              <a:buFont typeface="Times New Roman"/>
              <a:buAutoNum type="arabicParenR" startAt="2"/>
            </a:pPr>
            <a:r>
              <a:rPr b="1" lang="en-US" sz="1900">
                <a:solidFill>
                  <a:srgbClr val="404040"/>
                </a:solidFill>
                <a:latin typeface="Times New Roman"/>
                <a:ea typeface="Times New Roman"/>
                <a:cs typeface="Times New Roman"/>
                <a:sym typeface="Times New Roman"/>
              </a:rPr>
              <a:t>“</a:t>
            </a:r>
            <a:r>
              <a:rPr b="1" lang="en-US" sz="1900">
                <a:solidFill>
                  <a:srgbClr val="3F3F3F"/>
                </a:solidFill>
                <a:latin typeface="Times New Roman"/>
                <a:ea typeface="Times New Roman"/>
                <a:cs typeface="Times New Roman"/>
                <a:sym typeface="Times New Roman"/>
              </a:rPr>
              <a:t>Other Bank Transfer</a:t>
            </a:r>
            <a:endParaRPr b="1" sz="1900">
              <a:solidFill>
                <a:srgbClr val="3F3F3F"/>
              </a:solidFill>
              <a:latin typeface="Times New Roman"/>
              <a:ea typeface="Times New Roman"/>
              <a:cs typeface="Times New Roman"/>
              <a:sym typeface="Times New Roman"/>
            </a:endParaRPr>
          </a:p>
          <a:p>
            <a:pPr indent="-262255" lvl="0" marL="274320" marR="0" rtl="0" algn="l">
              <a:lnSpc>
                <a:spcPct val="100000"/>
              </a:lnSpc>
              <a:spcBef>
                <a:spcPts val="555"/>
              </a:spcBef>
              <a:spcAft>
                <a:spcPts val="0"/>
              </a:spcAft>
              <a:buClr>
                <a:srgbClr val="3F3F3F"/>
              </a:buClr>
              <a:buSzPts val="1900"/>
              <a:buFont typeface="Times New Roman"/>
              <a:buAutoNum type="arabicParenR" startAt="2"/>
            </a:pPr>
            <a:r>
              <a:rPr b="1" lang="en-US" sz="1900">
                <a:solidFill>
                  <a:srgbClr val="3F3F3F"/>
                </a:solidFill>
                <a:latin typeface="Times New Roman"/>
                <a:ea typeface="Times New Roman"/>
                <a:cs typeface="Times New Roman"/>
                <a:sym typeface="Times New Roman"/>
              </a:rPr>
              <a:t>Quick Transfer (Without adding Beneficiary)</a:t>
            </a:r>
            <a:endParaRPr b="1" sz="1900">
              <a:solidFill>
                <a:srgbClr val="3F3F3F"/>
              </a:solidFill>
              <a:latin typeface="Times New Roman"/>
              <a:ea typeface="Times New Roman"/>
              <a:cs typeface="Times New Roman"/>
              <a:sym typeface="Times New Roman"/>
            </a:endParaRPr>
          </a:p>
        </p:txBody>
      </p:sp>
      <p:sp>
        <p:nvSpPr>
          <p:cNvPr id="75" name="Google Shape;75;p2"/>
          <p:cNvSpPr txBox="1"/>
          <p:nvPr/>
        </p:nvSpPr>
        <p:spPr>
          <a:xfrm>
            <a:off x="1233922" y="2500425"/>
            <a:ext cx="6400200" cy="1102500"/>
          </a:xfrm>
          <a:prstGeom prst="rect">
            <a:avLst/>
          </a:prstGeom>
          <a:noFill/>
          <a:ln>
            <a:noFill/>
          </a:ln>
        </p:spPr>
        <p:txBody>
          <a:bodyPr anchorCtr="0" anchor="t" bIns="0" lIns="0" spcFirstLastPara="1" rIns="0" wrap="square" tIns="82550">
            <a:spAutoFit/>
          </a:bodyPr>
          <a:lstStyle/>
          <a:p>
            <a:pPr indent="0" lvl="0" marL="12700" marR="0" rtl="0" algn="l">
              <a:lnSpc>
                <a:spcPct val="100000"/>
              </a:lnSpc>
              <a:spcBef>
                <a:spcPts val="0"/>
              </a:spcBef>
              <a:spcAft>
                <a:spcPts val="0"/>
              </a:spcAft>
              <a:buNone/>
            </a:pPr>
            <a:r>
              <a:rPr lang="en-US" sz="1500">
                <a:solidFill>
                  <a:srgbClr val="B31166"/>
                </a:solidFill>
                <a:latin typeface="Lucida Sans"/>
                <a:ea typeface="Lucida Sans"/>
                <a:cs typeface="Lucida Sans"/>
                <a:sym typeface="Lucida Sans"/>
              </a:rPr>
              <a:t>▶	</a:t>
            </a:r>
            <a:r>
              <a:rPr b="1" lang="en-US" sz="1900">
                <a:solidFill>
                  <a:srgbClr val="404040"/>
                </a:solidFill>
                <a:latin typeface="Times New Roman"/>
                <a:ea typeface="Times New Roman"/>
                <a:cs typeface="Times New Roman"/>
                <a:sym typeface="Times New Roman"/>
              </a:rPr>
              <a:t>Domain Name:-SBI-Banking Application</a:t>
            </a:r>
            <a:endParaRPr sz="1900">
              <a:latin typeface="Times New Roman"/>
              <a:ea typeface="Times New Roman"/>
              <a:cs typeface="Times New Roman"/>
              <a:sym typeface="Times New Roman"/>
            </a:endParaRPr>
          </a:p>
          <a:p>
            <a:pPr indent="0" lvl="0" marL="12700" marR="0" rtl="0" algn="l">
              <a:lnSpc>
                <a:spcPct val="100000"/>
              </a:lnSpc>
              <a:spcBef>
                <a:spcPts val="550"/>
              </a:spcBef>
              <a:spcAft>
                <a:spcPts val="0"/>
              </a:spcAft>
              <a:buNone/>
            </a:pPr>
            <a:r>
              <a:rPr lang="en-US" sz="1500">
                <a:solidFill>
                  <a:srgbClr val="B31166"/>
                </a:solidFill>
                <a:latin typeface="Lucida Sans"/>
                <a:ea typeface="Lucida Sans"/>
                <a:cs typeface="Lucida Sans"/>
                <a:sym typeface="Lucida Sans"/>
              </a:rPr>
              <a:t>▶	</a:t>
            </a:r>
            <a:r>
              <a:rPr b="1" lang="en-US" sz="1900">
                <a:solidFill>
                  <a:srgbClr val="404040"/>
                </a:solidFill>
                <a:latin typeface="Times New Roman"/>
                <a:ea typeface="Times New Roman"/>
                <a:cs typeface="Times New Roman"/>
                <a:sym typeface="Times New Roman"/>
              </a:rPr>
              <a:t>Module Name:-Account Summary / Payment</a:t>
            </a:r>
            <a:endParaRPr sz="1900">
              <a:latin typeface="Times New Roman"/>
              <a:ea typeface="Times New Roman"/>
              <a:cs typeface="Times New Roman"/>
              <a:sym typeface="Times New Roman"/>
            </a:endParaRPr>
          </a:p>
          <a:p>
            <a:pPr indent="0" lvl="0" marL="12700" marR="0" rtl="0" algn="l">
              <a:lnSpc>
                <a:spcPct val="100000"/>
              </a:lnSpc>
              <a:spcBef>
                <a:spcPts val="555"/>
              </a:spcBef>
              <a:spcAft>
                <a:spcPts val="0"/>
              </a:spcAft>
              <a:buNone/>
            </a:pPr>
            <a:r>
              <a:rPr lang="en-US" sz="1500">
                <a:solidFill>
                  <a:srgbClr val="B31166"/>
                </a:solidFill>
                <a:latin typeface="Lucida Sans"/>
                <a:ea typeface="Lucida Sans"/>
                <a:cs typeface="Lucida Sans"/>
                <a:sym typeface="Lucida Sans"/>
              </a:rPr>
              <a:t>▶	</a:t>
            </a:r>
            <a:r>
              <a:rPr b="1" lang="en-US" sz="1900">
                <a:solidFill>
                  <a:srgbClr val="404040"/>
                </a:solidFill>
                <a:latin typeface="Times New Roman"/>
                <a:ea typeface="Times New Roman"/>
                <a:cs typeface="Times New Roman"/>
                <a:sym typeface="Times New Roman"/>
              </a:rPr>
              <a:t>Test scenarios:- 1) “</a:t>
            </a:r>
            <a:r>
              <a:rPr b="1" lang="en-US" sz="1900">
                <a:solidFill>
                  <a:srgbClr val="3F3F3F"/>
                </a:solidFill>
                <a:latin typeface="Times New Roman"/>
                <a:ea typeface="Times New Roman"/>
                <a:cs typeface="Times New Roman"/>
                <a:sym typeface="Times New Roman"/>
              </a:rPr>
              <a:t>Account Summary</a:t>
            </a:r>
            <a:r>
              <a:rPr b="1" lang="en-US" sz="1900">
                <a:solidFill>
                  <a:srgbClr val="404040"/>
                </a:solidFill>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p:txBody>
      </p:sp>
      <p:sp>
        <p:nvSpPr>
          <p:cNvPr id="76" name="Google Shape;76;p2"/>
          <p:cNvSpPr txBox="1"/>
          <p:nvPr/>
        </p:nvSpPr>
        <p:spPr>
          <a:xfrm>
            <a:off x="1233914" y="4709290"/>
            <a:ext cx="8305800" cy="1686900"/>
          </a:xfrm>
          <a:prstGeom prst="rect">
            <a:avLst/>
          </a:prstGeom>
          <a:noFill/>
          <a:ln>
            <a:noFill/>
          </a:ln>
        </p:spPr>
        <p:txBody>
          <a:bodyPr anchorCtr="0" anchor="t" bIns="0" lIns="0" spcFirstLastPara="1" rIns="0" wrap="square" tIns="164450">
            <a:spAutoFit/>
          </a:bodyPr>
          <a:lstStyle/>
          <a:p>
            <a:pPr indent="-344805" lvl="0" marL="356870" marR="5080" rtl="0" algn="l">
              <a:lnSpc>
                <a:spcPct val="95789"/>
              </a:lnSpc>
              <a:spcBef>
                <a:spcPts val="1695"/>
              </a:spcBef>
              <a:spcAft>
                <a:spcPts val="0"/>
              </a:spcAft>
              <a:buNone/>
            </a:pPr>
            <a:r>
              <a:rPr lang="en-US" sz="1500">
                <a:solidFill>
                  <a:srgbClr val="B31166"/>
                </a:solidFill>
                <a:latin typeface="Lucida Sans"/>
                <a:ea typeface="Lucida Sans"/>
                <a:cs typeface="Lucida Sans"/>
                <a:sym typeface="Lucida Sans"/>
              </a:rPr>
              <a:t>▶	</a:t>
            </a:r>
            <a:r>
              <a:rPr lang="en-US" sz="1900">
                <a:solidFill>
                  <a:srgbClr val="404040"/>
                </a:solidFill>
                <a:latin typeface="Times New Roman"/>
                <a:ea typeface="Times New Roman"/>
                <a:cs typeface="Times New Roman"/>
                <a:sym typeface="Times New Roman"/>
              </a:rPr>
              <a:t>In this project I have tried to cover all the aspects of testing for Account Summary  and Payment Module.</a:t>
            </a:r>
            <a:endParaRPr sz="1900">
              <a:latin typeface="Times New Roman"/>
              <a:ea typeface="Times New Roman"/>
              <a:cs typeface="Times New Roman"/>
              <a:sym typeface="Times New Roman"/>
            </a:endParaRPr>
          </a:p>
          <a:p>
            <a:pPr indent="-344805" lvl="0" marL="356870" marR="61594" rtl="0" algn="l">
              <a:lnSpc>
                <a:spcPct val="80000"/>
              </a:lnSpc>
              <a:spcBef>
                <a:spcPts val="1010"/>
              </a:spcBef>
              <a:spcAft>
                <a:spcPts val="0"/>
              </a:spcAft>
              <a:buNone/>
            </a:pPr>
            <a:r>
              <a:rPr lang="en-US" sz="1500">
                <a:solidFill>
                  <a:srgbClr val="B31166"/>
                </a:solidFill>
                <a:latin typeface="Lucida Sans"/>
                <a:ea typeface="Lucida Sans"/>
                <a:cs typeface="Lucida Sans"/>
                <a:sym typeface="Lucida Sans"/>
              </a:rPr>
              <a:t>▶	</a:t>
            </a:r>
            <a:r>
              <a:rPr lang="en-US" sz="1900">
                <a:solidFill>
                  <a:srgbClr val="404040"/>
                </a:solidFill>
                <a:latin typeface="Times New Roman"/>
                <a:ea typeface="Times New Roman"/>
                <a:cs typeface="Times New Roman"/>
                <a:sym typeface="Times New Roman"/>
              </a:rPr>
              <a:t>Manual testing was carried out on this module. Test scenarios and Test cases were built accordingly.</a:t>
            </a:r>
            <a:endParaRPr sz="1900">
              <a:latin typeface="Times New Roman"/>
              <a:ea typeface="Times New Roman"/>
              <a:cs typeface="Times New Roman"/>
              <a:sym typeface="Times New Roman"/>
            </a:endParaRPr>
          </a:p>
          <a:p>
            <a:pPr indent="0" lvl="0" marL="12700" marR="0" rtl="0" algn="l">
              <a:lnSpc>
                <a:spcPct val="100000"/>
              </a:lnSpc>
              <a:spcBef>
                <a:spcPts val="550"/>
              </a:spcBef>
              <a:spcAft>
                <a:spcPts val="0"/>
              </a:spcAft>
              <a:buNone/>
            </a:pPr>
            <a:r>
              <a:rPr lang="en-US" sz="1500">
                <a:solidFill>
                  <a:srgbClr val="B31166"/>
                </a:solidFill>
                <a:latin typeface="Lucida Sans"/>
                <a:ea typeface="Lucida Sans"/>
                <a:cs typeface="Lucida Sans"/>
                <a:sym typeface="Lucida Sans"/>
              </a:rPr>
              <a:t>▶   </a:t>
            </a:r>
            <a:r>
              <a:rPr lang="en-US" sz="1900">
                <a:solidFill>
                  <a:srgbClr val="404040"/>
                </a:solidFill>
                <a:latin typeface="Times New Roman"/>
                <a:ea typeface="Times New Roman"/>
                <a:cs typeface="Times New Roman"/>
                <a:sym typeface="Times New Roman"/>
              </a:rPr>
              <a:t>Actual result and status for this Test cases were noted down.</a:t>
            </a:r>
            <a:endParaRPr sz="19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8"/>
          <p:cNvSpPr txBox="1"/>
          <p:nvPr>
            <p:ph type="title"/>
          </p:nvPr>
        </p:nvSpPr>
        <p:spPr>
          <a:xfrm>
            <a:off x="1233932" y="1173937"/>
            <a:ext cx="2212340"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2800">
                <a:solidFill>
                  <a:srgbClr val="EBEBEB"/>
                </a:solidFill>
              </a:rPr>
              <a:t>STLC lifecycle</a:t>
            </a:r>
            <a:endParaRPr sz="2800"/>
          </a:p>
        </p:txBody>
      </p:sp>
      <p:sp>
        <p:nvSpPr>
          <p:cNvPr id="190" name="Google Shape;190;p18"/>
          <p:cNvSpPr txBox="1"/>
          <p:nvPr/>
        </p:nvSpPr>
        <p:spPr>
          <a:xfrm>
            <a:off x="1233924" y="2211450"/>
            <a:ext cx="10072200" cy="3971400"/>
          </a:xfrm>
          <a:prstGeom prst="rect">
            <a:avLst/>
          </a:prstGeom>
          <a:noFill/>
          <a:ln>
            <a:noFill/>
          </a:ln>
        </p:spPr>
        <p:txBody>
          <a:bodyPr anchorCtr="0" anchor="t" bIns="0" lIns="0" spcFirstLastPara="1" rIns="0" wrap="square" tIns="107300">
            <a:spAutoFit/>
          </a:bodyPr>
          <a:lstStyle/>
          <a:p>
            <a:pPr indent="0" lvl="0" marL="12700" marR="0" rtl="0" algn="l">
              <a:lnSpc>
                <a:spcPct val="100000"/>
              </a:lnSpc>
              <a:spcBef>
                <a:spcPts val="0"/>
              </a:spcBef>
              <a:spcAft>
                <a:spcPts val="0"/>
              </a:spcAft>
              <a:buNone/>
            </a:pPr>
            <a:r>
              <a:rPr lang="en-US" sz="1450">
                <a:solidFill>
                  <a:srgbClr val="B31166"/>
                </a:solidFill>
                <a:latin typeface="Lucida Sans"/>
                <a:ea typeface="Lucida Sans"/>
                <a:cs typeface="Lucida Sans"/>
                <a:sym typeface="Lucida Sans"/>
              </a:rPr>
              <a:t>▶	</a:t>
            </a:r>
            <a:r>
              <a:rPr b="1" lang="en-US" sz="1800">
                <a:solidFill>
                  <a:srgbClr val="404040"/>
                </a:solidFill>
                <a:latin typeface="Tahoma"/>
                <a:ea typeface="Tahoma"/>
                <a:cs typeface="Tahoma"/>
                <a:sym typeface="Tahoma"/>
              </a:rPr>
              <a:t>Integration testing:</a:t>
            </a:r>
            <a:endParaRPr sz="1800">
              <a:latin typeface="Tahoma"/>
              <a:ea typeface="Tahoma"/>
              <a:cs typeface="Tahoma"/>
              <a:sym typeface="Tahoma"/>
            </a:endParaRPr>
          </a:p>
          <a:p>
            <a:pPr indent="0" lvl="0" marL="12700" marR="0" rtl="0" algn="l">
              <a:lnSpc>
                <a:spcPct val="113888"/>
              </a:lnSpc>
              <a:spcBef>
                <a:spcPts val="750"/>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Times New Roman"/>
                <a:ea typeface="Times New Roman"/>
                <a:cs typeface="Times New Roman"/>
                <a:sym typeface="Times New Roman"/>
              </a:rPr>
              <a:t>In integration testing a system consisting of different modules is tested for problems</a:t>
            </a:r>
            <a:endParaRPr sz="1800">
              <a:latin typeface="Times New Roman"/>
              <a:ea typeface="Times New Roman"/>
              <a:cs typeface="Times New Roman"/>
              <a:sym typeface="Times New Roman"/>
            </a:endParaRPr>
          </a:p>
          <a:p>
            <a:pPr indent="0" lvl="0" marL="356870" marR="0" rtl="0" algn="l">
              <a:lnSpc>
                <a:spcPct val="113888"/>
              </a:lnSpc>
              <a:spcBef>
                <a:spcPts val="0"/>
              </a:spcBef>
              <a:spcAft>
                <a:spcPts val="0"/>
              </a:spcAft>
              <a:buNone/>
            </a:pPr>
            <a:r>
              <a:rPr lang="en-US" sz="1800">
                <a:solidFill>
                  <a:srgbClr val="404040"/>
                </a:solidFill>
                <a:latin typeface="Times New Roman"/>
                <a:ea typeface="Times New Roman"/>
                <a:cs typeface="Times New Roman"/>
                <a:sym typeface="Times New Roman"/>
              </a:rPr>
              <a:t>arising from component interaction</a:t>
            </a:r>
            <a:endParaRPr sz="1800">
              <a:latin typeface="Times New Roman"/>
              <a:ea typeface="Times New Roman"/>
              <a:cs typeface="Times New Roman"/>
              <a:sym typeface="Times New Roman"/>
            </a:endParaRPr>
          </a:p>
          <a:p>
            <a:pPr indent="0" lvl="0" marL="12700" marR="0" rtl="0" algn="l">
              <a:lnSpc>
                <a:spcPct val="100000"/>
              </a:lnSpc>
              <a:spcBef>
                <a:spcPts val="745"/>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Times New Roman"/>
                <a:ea typeface="Times New Roman"/>
                <a:cs typeface="Times New Roman"/>
                <a:sym typeface="Times New Roman"/>
              </a:rPr>
              <a:t>Firstly, a minimum configuration must be integrated and tested.</a:t>
            </a:r>
            <a:endParaRPr sz="1800">
              <a:latin typeface="Times New Roman"/>
              <a:ea typeface="Times New Roman"/>
              <a:cs typeface="Times New Roman"/>
              <a:sym typeface="Times New Roman"/>
            </a:endParaRPr>
          </a:p>
          <a:p>
            <a:pPr indent="0" lvl="0" marL="12700" marR="0" rtl="0" algn="l">
              <a:lnSpc>
                <a:spcPct val="114166"/>
              </a:lnSpc>
              <a:spcBef>
                <a:spcPts val="815"/>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Times New Roman"/>
                <a:ea typeface="Times New Roman"/>
                <a:cs typeface="Times New Roman"/>
                <a:sym typeface="Times New Roman"/>
              </a:rPr>
              <a:t>So, we tested each and every functionality of payment page module so that each of </a:t>
            </a:r>
            <a:endParaRPr sz="1800">
              <a:solidFill>
                <a:srgbClr val="404040"/>
              </a:solidFill>
              <a:latin typeface="Times New Roman"/>
              <a:ea typeface="Times New Roman"/>
              <a:cs typeface="Times New Roman"/>
              <a:sym typeface="Times New Roman"/>
            </a:endParaRPr>
          </a:p>
          <a:p>
            <a:pPr indent="0" lvl="0" marL="12700" marR="0" rtl="0" algn="l">
              <a:lnSpc>
                <a:spcPct val="114166"/>
              </a:lnSpc>
              <a:spcBef>
                <a:spcPts val="815"/>
              </a:spcBef>
              <a:spcAft>
                <a:spcPts val="0"/>
              </a:spcAft>
              <a:buNone/>
            </a:pPr>
            <a:r>
              <a:rPr lang="en-US" sz="1800">
                <a:solidFill>
                  <a:srgbClr val="404040"/>
                </a:solidFill>
                <a:latin typeface="Times New Roman"/>
                <a:ea typeface="Times New Roman"/>
                <a:cs typeface="Times New Roman"/>
                <a:sym typeface="Times New Roman"/>
              </a:rPr>
              <a:t>        them are interfaced with each other such as</a:t>
            </a:r>
            <a:endParaRPr sz="1800">
              <a:latin typeface="Times New Roman"/>
              <a:ea typeface="Times New Roman"/>
              <a:cs typeface="Times New Roman"/>
              <a:sym typeface="Times New Roman"/>
            </a:endParaRPr>
          </a:p>
          <a:p>
            <a:pPr indent="0" lvl="0" marL="12700" marR="0" rtl="0" algn="l">
              <a:lnSpc>
                <a:spcPct val="100000"/>
              </a:lnSpc>
              <a:spcBef>
                <a:spcPts val="745"/>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Calibri"/>
                <a:ea typeface="Calibri"/>
                <a:cs typeface="Calibri"/>
                <a:sym typeface="Calibri"/>
              </a:rPr>
              <a:t>“Add/Manage Beneficiary      	“Other Bank Transfers ”	“Quick Transfer(Without</a:t>
            </a:r>
            <a:endParaRPr sz="1800">
              <a:solidFill>
                <a:srgbClr val="404040"/>
              </a:solidFill>
              <a:latin typeface="Calibri"/>
              <a:ea typeface="Calibri"/>
              <a:cs typeface="Calibri"/>
              <a:sym typeface="Calibri"/>
            </a:endParaRPr>
          </a:p>
          <a:p>
            <a:pPr indent="0" lvl="0" marL="12700" marR="0" rtl="0" algn="l">
              <a:lnSpc>
                <a:spcPct val="100000"/>
              </a:lnSpc>
              <a:spcBef>
                <a:spcPts val="745"/>
              </a:spcBef>
              <a:spcAft>
                <a:spcPts val="0"/>
              </a:spcAft>
              <a:buNone/>
            </a:pPr>
            <a:r>
              <a:rPr lang="en-US" sz="1800">
                <a:solidFill>
                  <a:srgbClr val="404040"/>
                </a:solidFill>
                <a:latin typeface="Calibri"/>
                <a:ea typeface="Calibri"/>
                <a:cs typeface="Calibri"/>
                <a:sym typeface="Calibri"/>
              </a:rPr>
              <a:t>          adding Beneificary”</a:t>
            </a:r>
            <a:endParaRPr sz="1800">
              <a:latin typeface="Calibri"/>
              <a:ea typeface="Calibri"/>
              <a:cs typeface="Calibri"/>
              <a:sym typeface="Calibri"/>
            </a:endParaRPr>
          </a:p>
          <a:p>
            <a:pPr indent="0" lvl="0" marL="12700" marR="0" rtl="0" algn="l">
              <a:lnSpc>
                <a:spcPct val="100000"/>
              </a:lnSpc>
              <a:spcBef>
                <a:spcPts val="935"/>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Times New Roman"/>
                <a:ea typeface="Times New Roman"/>
                <a:cs typeface="Times New Roman"/>
                <a:sym typeface="Times New Roman"/>
              </a:rPr>
              <a:t>We tested it with all approaches</a:t>
            </a:r>
            <a:endParaRPr sz="1800">
              <a:latin typeface="Times New Roman"/>
              <a:ea typeface="Times New Roman"/>
              <a:cs typeface="Times New Roman"/>
              <a:sym typeface="Times New Roman"/>
            </a:endParaRPr>
          </a:p>
          <a:p>
            <a:pPr indent="0" lvl="0" marL="0" marR="0" rtl="0" algn="l">
              <a:lnSpc>
                <a:spcPct val="100000"/>
              </a:lnSpc>
              <a:spcBef>
                <a:spcPts val="1755"/>
              </a:spcBef>
              <a:spcAft>
                <a:spcPts val="0"/>
              </a:spcAft>
              <a:buNone/>
            </a:pPr>
            <a:r>
              <a:rPr lang="en-US" sz="1800">
                <a:solidFill>
                  <a:srgbClr val="404040"/>
                </a:solidFill>
                <a:latin typeface="Times New Roman"/>
                <a:ea typeface="Times New Roman"/>
                <a:cs typeface="Times New Roman"/>
                <a:sym typeface="Times New Roman"/>
              </a:rPr>
              <a:t>         </a:t>
            </a:r>
            <a:r>
              <a:rPr lang="en-US" sz="1800">
                <a:solidFill>
                  <a:srgbClr val="404040"/>
                </a:solidFill>
                <a:latin typeface="Times New Roman"/>
                <a:ea typeface="Times New Roman"/>
                <a:cs typeface="Times New Roman"/>
                <a:sym typeface="Times New Roman"/>
              </a:rPr>
              <a:t>Bottom up Approach , Top down approach, Critical part first</a:t>
            </a:r>
            <a:endParaRPr sz="1800">
              <a:latin typeface="Times New Roman"/>
              <a:ea typeface="Times New Roman"/>
              <a:cs typeface="Times New Roman"/>
              <a:sym typeface="Times New Roman"/>
            </a:endParaRPr>
          </a:p>
        </p:txBody>
      </p:sp>
      <p:grpSp>
        <p:nvGrpSpPr>
          <p:cNvPr id="191" name="Google Shape;191;p18"/>
          <p:cNvGrpSpPr/>
          <p:nvPr/>
        </p:nvGrpSpPr>
        <p:grpSpPr>
          <a:xfrm>
            <a:off x="4036122" y="4520252"/>
            <a:ext cx="2105549" cy="210799"/>
            <a:chOff x="2798064" y="4541520"/>
            <a:chExt cx="1950847" cy="210820"/>
          </a:xfrm>
        </p:grpSpPr>
        <p:sp>
          <p:nvSpPr>
            <p:cNvPr id="192" name="Google Shape;192;p18"/>
            <p:cNvSpPr/>
            <p:nvPr/>
          </p:nvSpPr>
          <p:spPr>
            <a:xfrm>
              <a:off x="2798064" y="4541520"/>
              <a:ext cx="536575" cy="210820"/>
            </a:xfrm>
            <a:custGeom>
              <a:rect b="b" l="l" r="r" t="t"/>
              <a:pathLst>
                <a:path extrusionOk="0" h="210820" w="536575">
                  <a:moveTo>
                    <a:pt x="431292" y="0"/>
                  </a:moveTo>
                  <a:lnTo>
                    <a:pt x="431292" y="52577"/>
                  </a:lnTo>
                  <a:lnTo>
                    <a:pt x="0" y="52577"/>
                  </a:lnTo>
                  <a:lnTo>
                    <a:pt x="0" y="157733"/>
                  </a:lnTo>
                  <a:lnTo>
                    <a:pt x="431292" y="157733"/>
                  </a:lnTo>
                  <a:lnTo>
                    <a:pt x="431292" y="210311"/>
                  </a:lnTo>
                  <a:lnTo>
                    <a:pt x="536448" y="105155"/>
                  </a:lnTo>
                  <a:lnTo>
                    <a:pt x="431292" y="0"/>
                  </a:lnTo>
                  <a:close/>
                </a:path>
              </a:pathLst>
            </a:custGeom>
            <a:solidFill>
              <a:srgbClr val="B311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3" name="Google Shape;193;p18"/>
            <p:cNvSpPr/>
            <p:nvPr/>
          </p:nvSpPr>
          <p:spPr>
            <a:xfrm>
              <a:off x="2798064" y="4541520"/>
              <a:ext cx="536575" cy="210820"/>
            </a:xfrm>
            <a:custGeom>
              <a:rect b="b" l="l" r="r" t="t"/>
              <a:pathLst>
                <a:path extrusionOk="0" h="210820" w="536575">
                  <a:moveTo>
                    <a:pt x="0" y="52577"/>
                  </a:moveTo>
                  <a:lnTo>
                    <a:pt x="431292" y="52577"/>
                  </a:lnTo>
                  <a:lnTo>
                    <a:pt x="431292" y="0"/>
                  </a:lnTo>
                  <a:lnTo>
                    <a:pt x="536448" y="105155"/>
                  </a:lnTo>
                  <a:lnTo>
                    <a:pt x="431292" y="210311"/>
                  </a:lnTo>
                  <a:lnTo>
                    <a:pt x="431292" y="157733"/>
                  </a:lnTo>
                  <a:lnTo>
                    <a:pt x="0" y="157733"/>
                  </a:lnTo>
                  <a:lnTo>
                    <a:pt x="0" y="52577"/>
                  </a:lnTo>
                  <a:close/>
                </a:path>
              </a:pathLst>
            </a:custGeom>
            <a:noFill/>
            <a:ln cap="flat" cmpd="sng" w="18275">
              <a:solidFill>
                <a:srgbClr val="83094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4" name="Google Shape;194;p18"/>
            <p:cNvSpPr/>
            <p:nvPr/>
          </p:nvSpPr>
          <p:spPr>
            <a:xfrm>
              <a:off x="4212336" y="4541520"/>
              <a:ext cx="536575" cy="210820"/>
            </a:xfrm>
            <a:custGeom>
              <a:rect b="b" l="l" r="r" t="t"/>
              <a:pathLst>
                <a:path extrusionOk="0" h="210820" w="536575">
                  <a:moveTo>
                    <a:pt x="431291" y="0"/>
                  </a:moveTo>
                  <a:lnTo>
                    <a:pt x="431291" y="52577"/>
                  </a:lnTo>
                  <a:lnTo>
                    <a:pt x="0" y="52577"/>
                  </a:lnTo>
                  <a:lnTo>
                    <a:pt x="0" y="157733"/>
                  </a:lnTo>
                  <a:lnTo>
                    <a:pt x="431291" y="157733"/>
                  </a:lnTo>
                  <a:lnTo>
                    <a:pt x="431291" y="210311"/>
                  </a:lnTo>
                  <a:lnTo>
                    <a:pt x="536448" y="105155"/>
                  </a:lnTo>
                  <a:lnTo>
                    <a:pt x="431291" y="0"/>
                  </a:lnTo>
                  <a:close/>
                </a:path>
              </a:pathLst>
            </a:custGeom>
            <a:solidFill>
              <a:srgbClr val="B311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5" name="Google Shape;195;p18"/>
            <p:cNvSpPr/>
            <p:nvPr/>
          </p:nvSpPr>
          <p:spPr>
            <a:xfrm>
              <a:off x="4212336" y="4541520"/>
              <a:ext cx="536575" cy="210820"/>
            </a:xfrm>
            <a:custGeom>
              <a:rect b="b" l="l" r="r" t="t"/>
              <a:pathLst>
                <a:path extrusionOk="0" h="210820" w="536575">
                  <a:moveTo>
                    <a:pt x="0" y="52577"/>
                  </a:moveTo>
                  <a:lnTo>
                    <a:pt x="431291" y="52577"/>
                  </a:lnTo>
                  <a:lnTo>
                    <a:pt x="431291" y="0"/>
                  </a:lnTo>
                  <a:lnTo>
                    <a:pt x="536448" y="105155"/>
                  </a:lnTo>
                  <a:lnTo>
                    <a:pt x="431291" y="210311"/>
                  </a:lnTo>
                  <a:lnTo>
                    <a:pt x="431291" y="157733"/>
                  </a:lnTo>
                  <a:lnTo>
                    <a:pt x="0" y="157733"/>
                  </a:lnTo>
                  <a:lnTo>
                    <a:pt x="0" y="52577"/>
                  </a:lnTo>
                  <a:close/>
                </a:path>
              </a:pathLst>
            </a:custGeom>
            <a:noFill/>
            <a:ln cap="flat" cmpd="sng" w="18275">
              <a:solidFill>
                <a:srgbClr val="83094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1233932" y="1089101"/>
            <a:ext cx="2294890"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2800">
                <a:solidFill>
                  <a:srgbClr val="EBEBEB"/>
                </a:solidFill>
              </a:rPr>
              <a:t>STLC life cycle</a:t>
            </a:r>
            <a:endParaRPr sz="2800"/>
          </a:p>
        </p:txBody>
      </p:sp>
      <p:sp>
        <p:nvSpPr>
          <p:cNvPr id="201" name="Google Shape;201;p19"/>
          <p:cNvSpPr txBox="1"/>
          <p:nvPr/>
        </p:nvSpPr>
        <p:spPr>
          <a:xfrm>
            <a:off x="1233925" y="2500250"/>
            <a:ext cx="8365500" cy="2934300"/>
          </a:xfrm>
          <a:prstGeom prst="rect">
            <a:avLst/>
          </a:prstGeom>
          <a:noFill/>
          <a:ln>
            <a:noFill/>
          </a:ln>
        </p:spPr>
        <p:txBody>
          <a:bodyPr anchorCtr="0" anchor="t" bIns="0" lIns="0" spcFirstLastPara="1" rIns="0" wrap="square" tIns="140950">
            <a:spAutoFit/>
          </a:bodyPr>
          <a:lstStyle/>
          <a:p>
            <a:pPr indent="0" lvl="0" marL="12700" marR="0" rtl="0" algn="l">
              <a:lnSpc>
                <a:spcPct val="100000"/>
              </a:lnSpc>
              <a:spcBef>
                <a:spcPts val="0"/>
              </a:spcBef>
              <a:spcAft>
                <a:spcPts val="0"/>
              </a:spcAft>
              <a:buNone/>
            </a:pPr>
            <a:r>
              <a:rPr lang="en-US" sz="1450">
                <a:solidFill>
                  <a:srgbClr val="B31166"/>
                </a:solidFill>
                <a:latin typeface="Lucida Sans"/>
                <a:ea typeface="Lucida Sans"/>
                <a:cs typeface="Lucida Sans"/>
                <a:sym typeface="Lucida Sans"/>
              </a:rPr>
              <a:t>▶	</a:t>
            </a:r>
            <a:r>
              <a:rPr b="1" lang="en-US" sz="1800">
                <a:solidFill>
                  <a:srgbClr val="404040"/>
                </a:solidFill>
                <a:latin typeface="Times New Roman"/>
                <a:ea typeface="Times New Roman"/>
                <a:cs typeface="Times New Roman"/>
                <a:sym typeface="Times New Roman"/>
              </a:rPr>
              <a:t>System testing</a:t>
            </a:r>
            <a:endParaRPr sz="1800">
              <a:latin typeface="Times New Roman"/>
              <a:ea typeface="Times New Roman"/>
              <a:cs typeface="Times New Roman"/>
              <a:sym typeface="Times New Roman"/>
            </a:endParaRPr>
          </a:p>
          <a:p>
            <a:pPr indent="0" lvl="0" marL="128270" marR="0" rtl="0" algn="l">
              <a:lnSpc>
                <a:spcPct val="100000"/>
              </a:lnSpc>
              <a:spcBef>
                <a:spcPts val="1010"/>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Times New Roman"/>
                <a:ea typeface="Times New Roman"/>
                <a:cs typeface="Times New Roman"/>
                <a:sym typeface="Times New Roman"/>
              </a:rPr>
              <a:t>In non-</a:t>
            </a:r>
            <a:r>
              <a:rPr lang="en-US" sz="1800">
                <a:solidFill>
                  <a:srgbClr val="404040"/>
                </a:solidFill>
                <a:latin typeface="Times New Roman"/>
                <a:ea typeface="Times New Roman"/>
                <a:cs typeface="Times New Roman"/>
                <a:sym typeface="Times New Roman"/>
              </a:rPr>
              <a:t>functional</a:t>
            </a:r>
            <a:r>
              <a:rPr lang="en-US" sz="1800">
                <a:solidFill>
                  <a:srgbClr val="404040"/>
                </a:solidFill>
                <a:latin typeface="Times New Roman"/>
                <a:ea typeface="Times New Roman"/>
                <a:cs typeface="Times New Roman"/>
                <a:sym typeface="Times New Roman"/>
              </a:rPr>
              <a:t> testing we carried out performance testing Which included</a:t>
            </a:r>
            <a:endParaRPr sz="1800">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1650">
              <a:latin typeface="Times New Roman"/>
              <a:ea typeface="Times New Roman"/>
              <a:cs typeface="Times New Roman"/>
              <a:sym typeface="Times New Roman"/>
            </a:endParaRPr>
          </a:p>
          <a:p>
            <a:pPr indent="-344805" lvl="0" marL="356870" marR="0" rtl="0" algn="l">
              <a:lnSpc>
                <a:spcPct val="100000"/>
              </a:lnSpc>
              <a:spcBef>
                <a:spcPts val="0"/>
              </a:spcBef>
              <a:spcAft>
                <a:spcPts val="0"/>
              </a:spcAft>
              <a:buClr>
                <a:srgbClr val="B31166"/>
              </a:buClr>
              <a:buSzPts val="1450"/>
              <a:buFont typeface="Times New Roman"/>
              <a:buAutoNum type="romanLcParenR"/>
            </a:pPr>
            <a:r>
              <a:rPr lang="en-US" sz="1800">
                <a:solidFill>
                  <a:srgbClr val="404040"/>
                </a:solidFill>
                <a:latin typeface="Times New Roman"/>
                <a:ea typeface="Times New Roman"/>
                <a:cs typeface="Times New Roman"/>
                <a:sym typeface="Times New Roman"/>
              </a:rPr>
              <a:t>Load testing: we gave more than capability load to Payment page for short amount of</a:t>
            </a:r>
            <a:endParaRPr sz="1800">
              <a:latin typeface="Times New Roman"/>
              <a:ea typeface="Times New Roman"/>
              <a:cs typeface="Times New Roman"/>
              <a:sym typeface="Times New Roman"/>
            </a:endParaRPr>
          </a:p>
          <a:p>
            <a:pPr indent="0" lvl="0" marL="356870" marR="0" rtl="0" algn="l">
              <a:lnSpc>
                <a:spcPct val="100000"/>
              </a:lnSpc>
              <a:spcBef>
                <a:spcPts val="150"/>
              </a:spcBef>
              <a:spcAft>
                <a:spcPts val="0"/>
              </a:spcAft>
              <a:buNone/>
            </a:pPr>
            <a:r>
              <a:rPr lang="en-US" sz="1800">
                <a:solidFill>
                  <a:srgbClr val="404040"/>
                </a:solidFill>
                <a:latin typeface="Times New Roman"/>
                <a:ea typeface="Times New Roman"/>
                <a:cs typeface="Times New Roman"/>
                <a:sym typeface="Times New Roman"/>
              </a:rPr>
              <a:t>time</a:t>
            </a:r>
            <a:endParaRPr sz="1800">
              <a:latin typeface="Times New Roman"/>
              <a:ea typeface="Times New Roman"/>
              <a:cs typeface="Times New Roman"/>
              <a:sym typeface="Times New Roman"/>
            </a:endParaRPr>
          </a:p>
          <a:p>
            <a:pPr indent="-344805" lvl="0" marL="356870" marR="0" rtl="0" algn="l">
              <a:lnSpc>
                <a:spcPct val="100000"/>
              </a:lnSpc>
              <a:spcBef>
                <a:spcPts val="1150"/>
              </a:spcBef>
              <a:spcAft>
                <a:spcPts val="0"/>
              </a:spcAft>
              <a:buClr>
                <a:srgbClr val="B31166"/>
              </a:buClr>
              <a:buSzPts val="1450"/>
              <a:buFont typeface="Times New Roman"/>
              <a:buAutoNum type="romanLcParenR" startAt="2"/>
            </a:pPr>
            <a:r>
              <a:rPr lang="en-US" sz="1800">
                <a:solidFill>
                  <a:srgbClr val="404040"/>
                </a:solidFill>
                <a:latin typeface="Times New Roman"/>
                <a:ea typeface="Times New Roman"/>
                <a:cs typeface="Times New Roman"/>
                <a:sym typeface="Times New Roman"/>
              </a:rPr>
              <a:t>Stress testing: we gave more amount of load to Payment page for long period of time</a:t>
            </a:r>
            <a:endParaRPr sz="1800">
              <a:latin typeface="Times New Roman"/>
              <a:ea typeface="Times New Roman"/>
              <a:cs typeface="Times New Roman"/>
              <a:sym typeface="Times New Roman"/>
            </a:endParaRPr>
          </a:p>
          <a:p>
            <a:pPr indent="-344805" lvl="0" marL="356870" marR="0" rtl="0" algn="l">
              <a:lnSpc>
                <a:spcPct val="100000"/>
              </a:lnSpc>
              <a:spcBef>
                <a:spcPts val="1155"/>
              </a:spcBef>
              <a:spcAft>
                <a:spcPts val="0"/>
              </a:spcAft>
              <a:buClr>
                <a:srgbClr val="B31166"/>
              </a:buClr>
              <a:buSzPts val="1450"/>
              <a:buFont typeface="Times New Roman"/>
              <a:buAutoNum type="romanLcParenR" startAt="2"/>
            </a:pPr>
            <a:r>
              <a:rPr lang="en-US" sz="1800">
                <a:solidFill>
                  <a:srgbClr val="404040"/>
                </a:solidFill>
                <a:latin typeface="Times New Roman"/>
                <a:ea typeface="Times New Roman"/>
                <a:cs typeface="Times New Roman"/>
                <a:sym typeface="Times New Roman"/>
              </a:rPr>
              <a:t>Endurance testing: we gave more load to </a:t>
            </a:r>
            <a:r>
              <a:rPr lang="en-US" sz="1800">
                <a:solidFill>
                  <a:srgbClr val="404040"/>
                </a:solidFill>
                <a:latin typeface="Times New Roman"/>
                <a:ea typeface="Times New Roman"/>
                <a:cs typeface="Times New Roman"/>
                <a:sym typeface="Times New Roman"/>
              </a:rPr>
              <a:t>Payment page </a:t>
            </a:r>
            <a:r>
              <a:rPr lang="en-US" sz="1800">
                <a:solidFill>
                  <a:srgbClr val="404040"/>
                </a:solidFill>
                <a:latin typeface="Times New Roman"/>
                <a:ea typeface="Times New Roman"/>
                <a:cs typeface="Times New Roman"/>
                <a:sym typeface="Times New Roman"/>
              </a:rPr>
              <a:t> until the page was crashed</a:t>
            </a:r>
            <a:endParaRPr sz="1800">
              <a:latin typeface="Times New Roman"/>
              <a:ea typeface="Times New Roman"/>
              <a:cs typeface="Times New Roman"/>
              <a:sym typeface="Times New Roman"/>
            </a:endParaRPr>
          </a:p>
          <a:p>
            <a:pPr indent="-344805" lvl="0" marL="356870" marR="0" rtl="0" algn="l">
              <a:lnSpc>
                <a:spcPct val="100000"/>
              </a:lnSpc>
              <a:spcBef>
                <a:spcPts val="1155"/>
              </a:spcBef>
              <a:spcAft>
                <a:spcPts val="0"/>
              </a:spcAft>
              <a:buClr>
                <a:srgbClr val="B31166"/>
              </a:buClr>
              <a:buSzPts val="1450"/>
              <a:buFont typeface="Times New Roman"/>
              <a:buAutoNum type="romanLcParenR" startAt="2"/>
            </a:pPr>
            <a:r>
              <a:rPr lang="en-US" sz="1800">
                <a:solidFill>
                  <a:srgbClr val="404040"/>
                </a:solidFill>
                <a:latin typeface="Times New Roman"/>
                <a:ea typeface="Times New Roman"/>
                <a:cs typeface="Times New Roman"/>
                <a:sym typeface="Times New Roman"/>
              </a:rPr>
              <a:t>This lead to approach for better load handling for </a:t>
            </a:r>
            <a:r>
              <a:rPr lang="en-US" sz="1800">
                <a:solidFill>
                  <a:srgbClr val="404040"/>
                </a:solidFill>
                <a:latin typeface="Times New Roman"/>
                <a:ea typeface="Times New Roman"/>
                <a:cs typeface="Times New Roman"/>
                <a:sym typeface="Times New Roman"/>
              </a:rPr>
              <a:t>Payment page </a:t>
            </a:r>
            <a:r>
              <a:rPr lang="en-US" sz="1800">
                <a:solidFill>
                  <a:srgbClr val="404040"/>
                </a:solidFill>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1233932" y="1089101"/>
            <a:ext cx="2413635"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2800">
                <a:solidFill>
                  <a:srgbClr val="EBEBEB"/>
                </a:solidFill>
              </a:rPr>
              <a:t>STLC Life cycle</a:t>
            </a:r>
            <a:endParaRPr sz="2800"/>
          </a:p>
        </p:txBody>
      </p:sp>
      <p:sp>
        <p:nvSpPr>
          <p:cNvPr id="207" name="Google Shape;207;p20"/>
          <p:cNvSpPr txBox="1"/>
          <p:nvPr/>
        </p:nvSpPr>
        <p:spPr>
          <a:xfrm>
            <a:off x="1233932" y="2481961"/>
            <a:ext cx="8404800" cy="3683100"/>
          </a:xfrm>
          <a:prstGeom prst="rect">
            <a:avLst/>
          </a:prstGeom>
          <a:noFill/>
          <a:ln>
            <a:noFill/>
          </a:ln>
        </p:spPr>
        <p:txBody>
          <a:bodyPr anchorCtr="0" anchor="t" bIns="0" lIns="0" spcFirstLastPara="1" rIns="0" wrap="square" tIns="131425">
            <a:spAutoFit/>
          </a:bodyPr>
          <a:lstStyle/>
          <a:p>
            <a:pPr indent="0" lvl="0" marL="12700" marR="0" rtl="0" algn="l">
              <a:lnSpc>
                <a:spcPct val="100000"/>
              </a:lnSpc>
              <a:spcBef>
                <a:spcPts val="0"/>
              </a:spcBef>
              <a:spcAft>
                <a:spcPts val="0"/>
              </a:spcAft>
              <a:buNone/>
            </a:pPr>
            <a:r>
              <a:rPr lang="en-US" sz="1450">
                <a:solidFill>
                  <a:srgbClr val="B31166"/>
                </a:solidFill>
                <a:latin typeface="Lucida Sans"/>
                <a:ea typeface="Lucida Sans"/>
                <a:cs typeface="Lucida Sans"/>
                <a:sym typeface="Lucida Sans"/>
              </a:rPr>
              <a:t>▶    </a:t>
            </a:r>
            <a:r>
              <a:rPr b="1" lang="en-US" sz="1800">
                <a:solidFill>
                  <a:srgbClr val="404040"/>
                </a:solidFill>
                <a:latin typeface="Times New Roman"/>
                <a:ea typeface="Times New Roman"/>
                <a:cs typeface="Times New Roman"/>
                <a:sym typeface="Times New Roman"/>
              </a:rPr>
              <a:t>User Acceptance Testing</a:t>
            </a:r>
            <a:endParaRPr sz="1800">
              <a:latin typeface="Times New Roman"/>
              <a:ea typeface="Times New Roman"/>
              <a:cs typeface="Times New Roman"/>
              <a:sym typeface="Times New Roman"/>
            </a:endParaRPr>
          </a:p>
          <a:p>
            <a:pPr indent="0" lvl="0" marL="12700" marR="0" rtl="0" algn="l">
              <a:lnSpc>
                <a:spcPct val="100000"/>
              </a:lnSpc>
              <a:spcBef>
                <a:spcPts val="940"/>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Times New Roman"/>
                <a:ea typeface="Times New Roman"/>
                <a:cs typeface="Times New Roman"/>
                <a:sym typeface="Times New Roman"/>
              </a:rPr>
              <a:t>This testing was done in the presence of client itself. At first we did Alpha testing</a:t>
            </a:r>
            <a:endParaRPr sz="1800">
              <a:latin typeface="Times New Roman"/>
              <a:ea typeface="Times New Roman"/>
              <a:cs typeface="Times New Roman"/>
              <a:sym typeface="Times New Roman"/>
            </a:endParaRPr>
          </a:p>
          <a:p>
            <a:pPr indent="0" lvl="0" marL="0" marR="0" rtl="0" algn="l">
              <a:lnSpc>
                <a:spcPct val="100000"/>
              </a:lnSpc>
              <a:spcBef>
                <a:spcPts val="35"/>
              </a:spcBef>
              <a:spcAft>
                <a:spcPts val="0"/>
              </a:spcAft>
              <a:buNone/>
            </a:pPr>
            <a:r>
              <a:t/>
            </a:r>
            <a:endParaRPr sz="1550">
              <a:latin typeface="Times New Roman"/>
              <a:ea typeface="Times New Roman"/>
              <a:cs typeface="Times New Roman"/>
              <a:sym typeface="Times New Roman"/>
            </a:endParaRPr>
          </a:p>
          <a:p>
            <a:pPr indent="-344805" lvl="0" marL="356870" marR="164465" rtl="0" algn="just">
              <a:lnSpc>
                <a:spcPct val="97100"/>
              </a:lnSpc>
              <a:spcBef>
                <a:spcPts val="0"/>
              </a:spcBef>
              <a:spcAft>
                <a:spcPts val="0"/>
              </a:spcAft>
              <a:buNone/>
            </a:pPr>
            <a:r>
              <a:rPr lang="en-US" sz="1450">
                <a:solidFill>
                  <a:srgbClr val="B31166"/>
                </a:solidFill>
                <a:latin typeface="Lucida Sans"/>
                <a:ea typeface="Lucida Sans"/>
                <a:cs typeface="Lucida Sans"/>
                <a:sym typeface="Lucida Sans"/>
              </a:rPr>
              <a:t>▶   </a:t>
            </a:r>
            <a:r>
              <a:rPr b="1" lang="en-US" sz="1800">
                <a:solidFill>
                  <a:srgbClr val="404040"/>
                </a:solidFill>
                <a:latin typeface="Times New Roman"/>
                <a:ea typeface="Times New Roman"/>
                <a:cs typeface="Times New Roman"/>
                <a:sym typeface="Times New Roman"/>
              </a:rPr>
              <a:t>Alpha testing: </a:t>
            </a:r>
            <a:r>
              <a:rPr lang="en-US" sz="1800">
                <a:solidFill>
                  <a:srgbClr val="404040"/>
                </a:solidFill>
                <a:latin typeface="Times New Roman"/>
                <a:ea typeface="Times New Roman"/>
                <a:cs typeface="Times New Roman"/>
                <a:sym typeface="Times New Roman"/>
              </a:rPr>
              <a:t>Our developer checked the application in presence of client itself. The  errors where seen and recorded by developer and were immediately fixed by him. The  environment for testing was in control of developer itself. This testing was performed  after System testing itself.</a:t>
            </a:r>
            <a:endParaRPr sz="1800">
              <a:latin typeface="Times New Roman"/>
              <a:ea typeface="Times New Roman"/>
              <a:cs typeface="Times New Roman"/>
              <a:sym typeface="Times New Roman"/>
            </a:endParaRPr>
          </a:p>
          <a:p>
            <a:pPr indent="-344805" lvl="0" marL="356870" marR="164465" rtl="0" algn="just">
              <a:lnSpc>
                <a:spcPct val="97100"/>
              </a:lnSpc>
              <a:spcBef>
                <a:spcPts val="0"/>
              </a:spcBef>
              <a:spcAft>
                <a:spcPts val="0"/>
              </a:spcAft>
              <a:buNone/>
            </a:pPr>
            <a:r>
              <a:t/>
            </a:r>
            <a:endParaRPr sz="1800">
              <a:latin typeface="Times New Roman"/>
              <a:ea typeface="Times New Roman"/>
              <a:cs typeface="Times New Roman"/>
              <a:sym typeface="Times New Roman"/>
            </a:endParaRPr>
          </a:p>
          <a:p>
            <a:pPr indent="-344805" lvl="0" marL="356870" marR="164465" rtl="0" algn="just">
              <a:lnSpc>
                <a:spcPct val="97100"/>
              </a:lnSpc>
              <a:spcBef>
                <a:spcPts val="0"/>
              </a:spcBef>
              <a:spcAft>
                <a:spcPts val="0"/>
              </a:spcAft>
              <a:buNone/>
            </a:pPr>
            <a:r>
              <a:rPr lang="en-US" sz="1450">
                <a:solidFill>
                  <a:srgbClr val="B31166"/>
                </a:solidFill>
                <a:latin typeface="Lucida Sans"/>
                <a:ea typeface="Lucida Sans"/>
                <a:cs typeface="Lucida Sans"/>
                <a:sym typeface="Lucida Sans"/>
              </a:rPr>
              <a:t>▶	</a:t>
            </a:r>
            <a:r>
              <a:rPr b="1" lang="en-US" sz="1800">
                <a:solidFill>
                  <a:srgbClr val="404040"/>
                </a:solidFill>
                <a:latin typeface="Times New Roman"/>
                <a:ea typeface="Times New Roman"/>
                <a:cs typeface="Times New Roman"/>
                <a:sym typeface="Times New Roman"/>
              </a:rPr>
              <a:t>Beta testing: </a:t>
            </a:r>
            <a:r>
              <a:rPr lang="en-US" sz="1800">
                <a:solidFill>
                  <a:srgbClr val="404040"/>
                </a:solidFill>
                <a:latin typeface="Times New Roman"/>
                <a:ea typeface="Times New Roman"/>
                <a:cs typeface="Times New Roman"/>
                <a:sym typeface="Times New Roman"/>
              </a:rPr>
              <a:t>Client also checked the application in his environment itself , </a:t>
            </a:r>
            <a:r>
              <a:rPr lang="en-US" sz="1800">
                <a:solidFill>
                  <a:srgbClr val="404040"/>
                </a:solidFill>
                <a:latin typeface="Times New Roman"/>
                <a:ea typeface="Times New Roman"/>
                <a:cs typeface="Times New Roman"/>
                <a:sym typeface="Times New Roman"/>
              </a:rPr>
              <a:t>it was in </a:t>
            </a:r>
            <a:r>
              <a:rPr lang="en-US" sz="1800">
                <a:solidFill>
                  <a:srgbClr val="404040"/>
                </a:solidFill>
                <a:latin typeface="Times New Roman"/>
                <a:ea typeface="Times New Roman"/>
                <a:cs typeface="Times New Roman"/>
                <a:sym typeface="Times New Roman"/>
              </a:rPr>
              <a:t>his control . He didn’t found any error in it. This testing was performed after Alpha testing.</a:t>
            </a:r>
            <a:endParaRPr sz="1800">
              <a:latin typeface="Times New Roman"/>
              <a:ea typeface="Times New Roman"/>
              <a:cs typeface="Times New Roman"/>
              <a:sym typeface="Times New Roman"/>
            </a:endParaRPr>
          </a:p>
          <a:p>
            <a:pPr indent="0" lvl="0" marL="12700" marR="0" rtl="0" algn="l">
              <a:lnSpc>
                <a:spcPct val="100000"/>
              </a:lnSpc>
              <a:spcBef>
                <a:spcPts val="1585"/>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Times New Roman"/>
                <a:ea typeface="Times New Roman"/>
                <a:cs typeface="Times New Roman"/>
                <a:sym typeface="Times New Roman"/>
              </a:rPr>
              <a:t>Hence, this is complete closure report for “Account Summary/Payment Module”</a:t>
            </a: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1233916" y="1122625"/>
            <a:ext cx="70353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EBEBEB"/>
                </a:solidFill>
              </a:rPr>
              <a:t>Phase for Account summary and Payment page</a:t>
            </a:r>
            <a:endParaRPr sz="2400"/>
          </a:p>
        </p:txBody>
      </p:sp>
      <p:sp>
        <p:nvSpPr>
          <p:cNvPr id="213" name="Google Shape;213;p21"/>
          <p:cNvSpPr txBox="1"/>
          <p:nvPr/>
        </p:nvSpPr>
        <p:spPr>
          <a:xfrm>
            <a:off x="1233932" y="2500249"/>
            <a:ext cx="8394700" cy="1782445"/>
          </a:xfrm>
          <a:prstGeom prst="rect">
            <a:avLst/>
          </a:prstGeom>
          <a:noFill/>
          <a:ln>
            <a:noFill/>
          </a:ln>
        </p:spPr>
        <p:txBody>
          <a:bodyPr anchorCtr="0" anchor="t" bIns="0" lIns="0" spcFirstLastPara="1" rIns="0" wrap="square" tIns="140950">
            <a:spAutoFit/>
          </a:bodyPr>
          <a:lstStyle/>
          <a:p>
            <a:pPr indent="0" lvl="0" marL="12700" marR="0" rtl="0" algn="l">
              <a:lnSpc>
                <a:spcPct val="100000"/>
              </a:lnSpc>
              <a:spcBef>
                <a:spcPts val="0"/>
              </a:spcBef>
              <a:spcAft>
                <a:spcPts val="0"/>
              </a:spcAft>
              <a:buNone/>
            </a:pPr>
            <a:r>
              <a:rPr lang="en-US" sz="1450">
                <a:solidFill>
                  <a:srgbClr val="B31166"/>
                </a:solidFill>
                <a:latin typeface="Lucida Sans"/>
                <a:ea typeface="Lucida Sans"/>
                <a:cs typeface="Lucida Sans"/>
                <a:sym typeface="Lucida Sans"/>
              </a:rPr>
              <a:t>▶	</a:t>
            </a:r>
            <a:r>
              <a:rPr b="1" lang="en-US" sz="1800">
                <a:solidFill>
                  <a:srgbClr val="404040"/>
                </a:solidFill>
                <a:latin typeface="Times New Roman"/>
                <a:ea typeface="Times New Roman"/>
                <a:cs typeface="Times New Roman"/>
                <a:sym typeface="Times New Roman"/>
              </a:rPr>
              <a:t>Deployment:</a:t>
            </a:r>
            <a:endParaRPr sz="1800">
              <a:latin typeface="Times New Roman"/>
              <a:ea typeface="Times New Roman"/>
              <a:cs typeface="Times New Roman"/>
              <a:sym typeface="Times New Roman"/>
            </a:endParaRPr>
          </a:p>
          <a:p>
            <a:pPr indent="-344805" lvl="0" marL="356870" marR="5080" rtl="0" algn="l">
              <a:lnSpc>
                <a:spcPct val="100000"/>
              </a:lnSpc>
              <a:spcBef>
                <a:spcPts val="1010"/>
              </a:spcBef>
              <a:spcAft>
                <a:spcPts val="0"/>
              </a:spcAft>
              <a:buNone/>
            </a:pPr>
            <a:r>
              <a:rPr lang="en-US" sz="1450">
                <a:solidFill>
                  <a:srgbClr val="B31166"/>
                </a:solidFill>
                <a:latin typeface="Lucida Sans"/>
                <a:ea typeface="Lucida Sans"/>
                <a:cs typeface="Lucida Sans"/>
                <a:sym typeface="Lucida Sans"/>
              </a:rPr>
              <a:t>▶	</a:t>
            </a:r>
            <a:r>
              <a:rPr lang="en-US" sz="1800">
                <a:solidFill>
                  <a:srgbClr val="1F2023"/>
                </a:solidFill>
                <a:latin typeface="Times New Roman"/>
                <a:ea typeface="Times New Roman"/>
                <a:cs typeface="Times New Roman"/>
                <a:sym typeface="Times New Roman"/>
              </a:rPr>
              <a:t>The deployment phase is the final phase of the software development life cycle (SDLC)  and puts the application into production.</a:t>
            </a:r>
            <a:endParaRPr sz="1800">
              <a:latin typeface="Times New Roman"/>
              <a:ea typeface="Times New Roman"/>
              <a:cs typeface="Times New Roman"/>
              <a:sym typeface="Times New Roman"/>
            </a:endParaRPr>
          </a:p>
          <a:p>
            <a:pPr indent="-344805" lvl="0" marL="356870" marR="185420" rtl="0" algn="l">
              <a:lnSpc>
                <a:spcPct val="100000"/>
              </a:lnSpc>
              <a:spcBef>
                <a:spcPts val="1010"/>
              </a:spcBef>
              <a:spcAft>
                <a:spcPts val="0"/>
              </a:spcAft>
              <a:buNone/>
            </a:pPr>
            <a:r>
              <a:rPr lang="en-US" sz="1450">
                <a:solidFill>
                  <a:srgbClr val="B31166"/>
                </a:solidFill>
                <a:latin typeface="Lucida Sans"/>
                <a:ea typeface="Lucida Sans"/>
                <a:cs typeface="Lucida Sans"/>
                <a:sym typeface="Lucida Sans"/>
              </a:rPr>
              <a:t>▶		</a:t>
            </a:r>
            <a:r>
              <a:rPr lang="en-US" sz="1800">
                <a:solidFill>
                  <a:srgbClr val="1F2023"/>
                </a:solidFill>
                <a:latin typeface="Times New Roman"/>
                <a:ea typeface="Times New Roman"/>
                <a:cs typeface="Times New Roman"/>
                <a:sym typeface="Times New Roman"/>
              </a:rPr>
              <a:t>After the project team tests the product and the product passes each testing phase, the  product is ready to go live.</a:t>
            </a:r>
            <a:endParaRPr sz="18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1233918" y="1089100"/>
            <a:ext cx="7246800" cy="4452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2800">
                <a:solidFill>
                  <a:srgbClr val="EBEBEB"/>
                </a:solidFill>
              </a:rPr>
              <a:t>Phase for Account summary and Payment page</a:t>
            </a:r>
            <a:endParaRPr sz="2800"/>
          </a:p>
        </p:txBody>
      </p:sp>
      <p:sp>
        <p:nvSpPr>
          <p:cNvPr id="219" name="Google Shape;219;p22"/>
          <p:cNvSpPr txBox="1"/>
          <p:nvPr/>
        </p:nvSpPr>
        <p:spPr>
          <a:xfrm>
            <a:off x="1233932" y="2499029"/>
            <a:ext cx="8606100" cy="3068100"/>
          </a:xfrm>
          <a:prstGeom prst="rect">
            <a:avLst/>
          </a:prstGeom>
          <a:noFill/>
          <a:ln>
            <a:noFill/>
          </a:ln>
        </p:spPr>
        <p:txBody>
          <a:bodyPr anchorCtr="0" anchor="t" bIns="0" lIns="0" spcFirstLastPara="1" rIns="0" wrap="square" tIns="140950">
            <a:spAutoFit/>
          </a:bodyPr>
          <a:lstStyle/>
          <a:p>
            <a:pPr indent="0" lvl="0" marL="12700" marR="0" rtl="0" algn="l">
              <a:lnSpc>
                <a:spcPct val="100000"/>
              </a:lnSpc>
              <a:spcBef>
                <a:spcPts val="0"/>
              </a:spcBef>
              <a:spcAft>
                <a:spcPts val="0"/>
              </a:spcAft>
              <a:buNone/>
            </a:pPr>
            <a:r>
              <a:rPr lang="en-US" sz="1600">
                <a:solidFill>
                  <a:srgbClr val="B31166"/>
                </a:solidFill>
                <a:latin typeface="Lucida Sans"/>
                <a:ea typeface="Lucida Sans"/>
                <a:cs typeface="Lucida Sans"/>
                <a:sym typeface="Lucida Sans"/>
              </a:rPr>
              <a:t>▶	</a:t>
            </a:r>
            <a:r>
              <a:rPr b="1" lang="en-US" sz="2000">
                <a:solidFill>
                  <a:srgbClr val="404040"/>
                </a:solidFill>
                <a:latin typeface="Times New Roman"/>
                <a:ea typeface="Times New Roman"/>
                <a:cs typeface="Times New Roman"/>
                <a:sym typeface="Times New Roman"/>
              </a:rPr>
              <a:t>Maintenance Phase:</a:t>
            </a:r>
            <a:endParaRPr sz="2000">
              <a:latin typeface="Times New Roman"/>
              <a:ea typeface="Times New Roman"/>
              <a:cs typeface="Times New Roman"/>
              <a:sym typeface="Times New Roman"/>
            </a:endParaRPr>
          </a:p>
          <a:p>
            <a:pPr indent="0" lvl="0" marL="12700" marR="0" rtl="0" algn="l">
              <a:lnSpc>
                <a:spcPct val="100000"/>
              </a:lnSpc>
              <a:spcBef>
                <a:spcPts val="1010"/>
              </a:spcBef>
              <a:spcAft>
                <a:spcPts val="0"/>
              </a:spcAft>
              <a:buNone/>
            </a:pPr>
            <a:r>
              <a:rPr lang="en-US" sz="1600">
                <a:solidFill>
                  <a:srgbClr val="B31166"/>
                </a:solidFill>
                <a:latin typeface="Lucida Sans"/>
                <a:ea typeface="Lucida Sans"/>
                <a:cs typeface="Lucida Sans"/>
                <a:sym typeface="Lucida Sans"/>
              </a:rPr>
              <a:t>▶	</a:t>
            </a:r>
            <a:r>
              <a:rPr lang="en-US" sz="2000">
                <a:solidFill>
                  <a:srgbClr val="1F2023"/>
                </a:solidFill>
                <a:latin typeface="Times New Roman"/>
                <a:ea typeface="Times New Roman"/>
                <a:cs typeface="Times New Roman"/>
                <a:sym typeface="Times New Roman"/>
              </a:rPr>
              <a:t>The maintenance phase of the SDLC occurs after the product is </a:t>
            </a:r>
            <a:endParaRPr sz="2000">
              <a:solidFill>
                <a:srgbClr val="1F2023"/>
              </a:solidFill>
              <a:latin typeface="Times New Roman"/>
              <a:ea typeface="Times New Roman"/>
              <a:cs typeface="Times New Roman"/>
              <a:sym typeface="Times New Roman"/>
            </a:endParaRPr>
          </a:p>
          <a:p>
            <a:pPr indent="0" lvl="0" marL="12700" marR="0" rtl="0" algn="l">
              <a:lnSpc>
                <a:spcPct val="100000"/>
              </a:lnSpc>
              <a:spcBef>
                <a:spcPts val="1010"/>
              </a:spcBef>
              <a:spcAft>
                <a:spcPts val="0"/>
              </a:spcAft>
              <a:buNone/>
            </a:pPr>
            <a:r>
              <a:rPr lang="en-US" sz="2000">
                <a:solidFill>
                  <a:srgbClr val="1F2023"/>
                </a:solidFill>
                <a:latin typeface="Times New Roman"/>
                <a:ea typeface="Times New Roman"/>
                <a:cs typeface="Times New Roman"/>
                <a:sym typeface="Times New Roman"/>
              </a:rPr>
              <a:t>        </a:t>
            </a:r>
            <a:r>
              <a:rPr lang="en-US" sz="2000">
                <a:solidFill>
                  <a:srgbClr val="1F2023"/>
                </a:solidFill>
                <a:latin typeface="Times New Roman"/>
                <a:ea typeface="Times New Roman"/>
                <a:cs typeface="Times New Roman"/>
                <a:sym typeface="Times New Roman"/>
              </a:rPr>
              <a:t>in full operation.</a:t>
            </a:r>
            <a:endParaRPr sz="2000">
              <a:solidFill>
                <a:schemeClr val="dk1"/>
              </a:solidFill>
              <a:latin typeface="Times New Roman"/>
              <a:ea typeface="Times New Roman"/>
              <a:cs typeface="Times New Roman"/>
              <a:sym typeface="Times New Roman"/>
            </a:endParaRPr>
          </a:p>
          <a:p>
            <a:pPr indent="0" lvl="0" marL="12700" marR="0" rtl="0" algn="l">
              <a:lnSpc>
                <a:spcPct val="100000"/>
              </a:lnSpc>
              <a:spcBef>
                <a:spcPts val="1010"/>
              </a:spcBef>
              <a:spcAft>
                <a:spcPts val="0"/>
              </a:spcAft>
              <a:buNone/>
            </a:pPr>
            <a:r>
              <a:rPr lang="en-US" sz="1600">
                <a:solidFill>
                  <a:srgbClr val="B31166"/>
                </a:solidFill>
                <a:latin typeface="Lucida Sans"/>
                <a:ea typeface="Lucida Sans"/>
                <a:cs typeface="Lucida Sans"/>
                <a:sym typeface="Lucida Sans"/>
              </a:rPr>
              <a:t>▶	</a:t>
            </a:r>
            <a:r>
              <a:rPr lang="en-US" sz="2000">
                <a:solidFill>
                  <a:srgbClr val="1F2023"/>
                </a:solidFill>
                <a:latin typeface="Times New Roman"/>
                <a:ea typeface="Times New Roman"/>
                <a:cs typeface="Times New Roman"/>
                <a:sym typeface="Times New Roman"/>
              </a:rPr>
              <a:t>Maintenance of software can include software upgrades, repairs, </a:t>
            </a:r>
            <a:endParaRPr sz="2000">
              <a:solidFill>
                <a:srgbClr val="1F2023"/>
              </a:solidFill>
              <a:latin typeface="Times New Roman"/>
              <a:ea typeface="Times New Roman"/>
              <a:cs typeface="Times New Roman"/>
              <a:sym typeface="Times New Roman"/>
            </a:endParaRPr>
          </a:p>
          <a:p>
            <a:pPr indent="0" lvl="0" marL="12700" marR="0" rtl="0" algn="l">
              <a:lnSpc>
                <a:spcPct val="100000"/>
              </a:lnSpc>
              <a:spcBef>
                <a:spcPts val="1010"/>
              </a:spcBef>
              <a:spcAft>
                <a:spcPts val="0"/>
              </a:spcAft>
              <a:buNone/>
            </a:pPr>
            <a:r>
              <a:rPr lang="en-US" sz="2000">
                <a:solidFill>
                  <a:srgbClr val="1F2023"/>
                </a:solidFill>
                <a:latin typeface="Times New Roman"/>
                <a:ea typeface="Times New Roman"/>
                <a:cs typeface="Times New Roman"/>
                <a:sym typeface="Times New Roman"/>
              </a:rPr>
              <a:t>        </a:t>
            </a:r>
            <a:r>
              <a:rPr lang="en-US" sz="2000">
                <a:solidFill>
                  <a:srgbClr val="1F2023"/>
                </a:solidFill>
                <a:latin typeface="Times New Roman"/>
                <a:ea typeface="Times New Roman"/>
                <a:cs typeface="Times New Roman"/>
                <a:sym typeface="Times New Roman"/>
              </a:rPr>
              <a:t>and fixes of  </a:t>
            </a:r>
            <a:r>
              <a:rPr lang="en-US" sz="2000">
                <a:solidFill>
                  <a:srgbClr val="1F2023"/>
                </a:solidFill>
                <a:latin typeface="Times New Roman"/>
                <a:ea typeface="Times New Roman"/>
                <a:cs typeface="Times New Roman"/>
                <a:sym typeface="Times New Roman"/>
              </a:rPr>
              <a:t>the software if it breaks.</a:t>
            </a:r>
            <a:endParaRPr sz="2000">
              <a:latin typeface="Times New Roman"/>
              <a:ea typeface="Times New Roman"/>
              <a:cs typeface="Times New Roman"/>
              <a:sym typeface="Times New Roman"/>
            </a:endParaRPr>
          </a:p>
          <a:p>
            <a:pPr indent="0" lvl="0" marL="12700" marR="0" rtl="0" algn="l">
              <a:lnSpc>
                <a:spcPct val="100000"/>
              </a:lnSpc>
              <a:spcBef>
                <a:spcPts val="985"/>
              </a:spcBef>
              <a:spcAft>
                <a:spcPts val="0"/>
              </a:spcAft>
              <a:buNone/>
            </a:pPr>
            <a:r>
              <a:rPr lang="en-US" sz="1600">
                <a:solidFill>
                  <a:srgbClr val="B31166"/>
                </a:solidFill>
                <a:latin typeface="Lucida Sans"/>
                <a:ea typeface="Lucida Sans"/>
                <a:cs typeface="Lucida Sans"/>
                <a:sym typeface="Lucida Sans"/>
              </a:rPr>
              <a:t>▶	</a:t>
            </a:r>
            <a:r>
              <a:rPr lang="en-US" sz="2000">
                <a:solidFill>
                  <a:srgbClr val="1F2023"/>
                </a:solidFill>
                <a:latin typeface="Times New Roman"/>
                <a:ea typeface="Times New Roman"/>
                <a:cs typeface="Times New Roman"/>
                <a:sym typeface="Times New Roman"/>
              </a:rPr>
              <a:t>Software applications often need to be upgraded or integrated </a:t>
            </a:r>
            <a:endParaRPr sz="2000">
              <a:solidFill>
                <a:srgbClr val="1F2023"/>
              </a:solidFill>
              <a:latin typeface="Times New Roman"/>
              <a:ea typeface="Times New Roman"/>
              <a:cs typeface="Times New Roman"/>
              <a:sym typeface="Times New Roman"/>
            </a:endParaRPr>
          </a:p>
          <a:p>
            <a:pPr indent="0" lvl="0" marL="12700" marR="0" rtl="0" algn="l">
              <a:lnSpc>
                <a:spcPct val="100000"/>
              </a:lnSpc>
              <a:spcBef>
                <a:spcPts val="985"/>
              </a:spcBef>
              <a:spcAft>
                <a:spcPts val="0"/>
              </a:spcAft>
              <a:buNone/>
            </a:pPr>
            <a:r>
              <a:rPr lang="en-US" sz="2000">
                <a:solidFill>
                  <a:srgbClr val="1F2023"/>
                </a:solidFill>
                <a:latin typeface="Times New Roman"/>
                <a:ea typeface="Times New Roman"/>
                <a:cs typeface="Times New Roman"/>
                <a:sym typeface="Times New Roman"/>
              </a:rPr>
              <a:t>       </a:t>
            </a:r>
            <a:r>
              <a:rPr lang="en-US" sz="2000">
                <a:solidFill>
                  <a:srgbClr val="1F2023"/>
                </a:solidFill>
                <a:latin typeface="Times New Roman"/>
                <a:ea typeface="Times New Roman"/>
                <a:cs typeface="Times New Roman"/>
                <a:sym typeface="Times New Roman"/>
              </a:rPr>
              <a:t>with new systems </a:t>
            </a:r>
            <a:r>
              <a:rPr lang="en-US" sz="2000">
                <a:solidFill>
                  <a:srgbClr val="1F2023"/>
                </a:solidFill>
                <a:latin typeface="Times New Roman"/>
                <a:ea typeface="Times New Roman"/>
                <a:cs typeface="Times New Roman"/>
                <a:sym typeface="Times New Roman"/>
              </a:rPr>
              <a:t>the customer deploys.</a:t>
            </a:r>
            <a:endParaRPr sz="20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3486911" y="2962478"/>
            <a:ext cx="5218176" cy="1368425"/>
          </a:xfrm>
          <a:prstGeom prst="rect">
            <a:avLst/>
          </a:prstGeom>
          <a:noFill/>
          <a:ln>
            <a:noFill/>
          </a:ln>
        </p:spPr>
        <p:txBody>
          <a:bodyPr anchorCtr="0" anchor="t" bIns="0" lIns="0" spcFirstLastPara="1" rIns="0" wrap="square" tIns="13950">
            <a:spAutoFit/>
          </a:bodyPr>
          <a:lstStyle/>
          <a:p>
            <a:pPr indent="0" lvl="0" marL="13970" rtl="0" algn="l">
              <a:lnSpc>
                <a:spcPct val="100000"/>
              </a:lnSpc>
              <a:spcBef>
                <a:spcPts val="0"/>
              </a:spcBef>
              <a:spcAft>
                <a:spcPts val="0"/>
              </a:spcAft>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3"/>
          <p:cNvSpPr txBox="1"/>
          <p:nvPr>
            <p:ph type="title"/>
          </p:nvPr>
        </p:nvSpPr>
        <p:spPr>
          <a:xfrm>
            <a:off x="1233925" y="1025100"/>
            <a:ext cx="7733700" cy="997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solidFill>
                  <a:srgbClr val="EBEBEB"/>
                </a:solidFill>
              </a:rPr>
              <a:t>Phases for Account Summary and Payment page</a:t>
            </a:r>
            <a:endParaRPr sz="2800"/>
          </a:p>
          <a:p>
            <a:pPr indent="0" lvl="0" marL="12700" rtl="0" algn="l">
              <a:lnSpc>
                <a:spcPct val="100000"/>
              </a:lnSpc>
              <a:spcBef>
                <a:spcPts val="0"/>
              </a:spcBef>
              <a:spcAft>
                <a:spcPts val="0"/>
              </a:spcAft>
              <a:buNone/>
            </a:pPr>
            <a:r>
              <a:t/>
            </a:r>
            <a:endParaRPr sz="3600">
              <a:solidFill>
                <a:srgbClr val="EBEBEB"/>
              </a:solidFill>
            </a:endParaRPr>
          </a:p>
        </p:txBody>
      </p:sp>
      <p:sp>
        <p:nvSpPr>
          <p:cNvPr id="82" name="Google Shape;82;p3"/>
          <p:cNvSpPr txBox="1"/>
          <p:nvPr/>
        </p:nvSpPr>
        <p:spPr>
          <a:xfrm>
            <a:off x="1303032" y="2270631"/>
            <a:ext cx="8263200" cy="2251200"/>
          </a:xfrm>
          <a:prstGeom prst="rect">
            <a:avLst/>
          </a:prstGeom>
          <a:noFill/>
          <a:ln>
            <a:noFill/>
          </a:ln>
        </p:spPr>
        <p:txBody>
          <a:bodyPr anchorCtr="0" anchor="t" bIns="0" lIns="0" spcFirstLastPara="1" rIns="0" wrap="square" tIns="137150">
            <a:spAutoFit/>
          </a:bodyPr>
          <a:lstStyle/>
          <a:p>
            <a:pPr indent="0" lvl="0" marL="12700" marR="0" rtl="0" algn="l">
              <a:lnSpc>
                <a:spcPct val="100000"/>
              </a:lnSpc>
              <a:spcBef>
                <a:spcPts val="0"/>
              </a:spcBef>
              <a:spcAft>
                <a:spcPts val="0"/>
              </a:spcAft>
              <a:buNone/>
            </a:pPr>
            <a:r>
              <a:rPr lang="en-US" sz="1900">
                <a:solidFill>
                  <a:srgbClr val="B31166"/>
                </a:solidFill>
                <a:latin typeface="Lucida Sans"/>
                <a:ea typeface="Lucida Sans"/>
                <a:cs typeface="Lucida Sans"/>
                <a:sym typeface="Lucida Sans"/>
              </a:rPr>
              <a:t>▶	</a:t>
            </a:r>
            <a:r>
              <a:rPr b="1" lang="en-US" sz="2400">
                <a:solidFill>
                  <a:srgbClr val="404040"/>
                </a:solidFill>
                <a:latin typeface="Times New Roman"/>
                <a:ea typeface="Times New Roman"/>
                <a:cs typeface="Times New Roman"/>
                <a:sym typeface="Times New Roman"/>
              </a:rPr>
              <a:t>1) Requirements Phase for Account Summary / Payment  Module were as follows:</a:t>
            </a:r>
            <a:endParaRPr sz="2400">
              <a:latin typeface="Times New Roman"/>
              <a:ea typeface="Times New Roman"/>
              <a:cs typeface="Times New Roman"/>
              <a:sym typeface="Times New Roman"/>
            </a:endParaRPr>
          </a:p>
          <a:p>
            <a:pPr indent="0" lvl="0" marL="12700" marR="0" rtl="0" algn="l">
              <a:lnSpc>
                <a:spcPct val="100000"/>
              </a:lnSpc>
              <a:spcBef>
                <a:spcPts val="735"/>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Times New Roman"/>
                <a:ea typeface="Times New Roman"/>
                <a:cs typeface="Times New Roman"/>
                <a:sym typeface="Times New Roman"/>
              </a:rPr>
              <a:t>User should </a:t>
            </a:r>
            <a:r>
              <a:rPr lang="en-US" sz="1800">
                <a:solidFill>
                  <a:srgbClr val="3F3F3F"/>
                </a:solidFill>
                <a:latin typeface="Verdana"/>
                <a:ea typeface="Verdana"/>
                <a:cs typeface="Verdana"/>
                <a:sym typeface="Verdana"/>
              </a:rPr>
              <a:t>have an active account with SBI.He</a:t>
            </a:r>
            <a:r>
              <a:rPr lang="en-US" sz="1800">
                <a:solidFill>
                  <a:srgbClr val="3F3F3F"/>
                </a:solidFill>
                <a:latin typeface="Lucida Sans"/>
                <a:ea typeface="Lucida Sans"/>
                <a:cs typeface="Lucida Sans"/>
                <a:sym typeface="Lucida Sans"/>
              </a:rPr>
              <a:t>/</a:t>
            </a:r>
            <a:r>
              <a:rPr lang="en-US" sz="1800">
                <a:solidFill>
                  <a:srgbClr val="3F3F3F"/>
                </a:solidFill>
                <a:latin typeface="Verdana"/>
                <a:ea typeface="Verdana"/>
                <a:cs typeface="Verdana"/>
                <a:sym typeface="Verdana"/>
              </a:rPr>
              <a:t>She should have </a:t>
            </a:r>
            <a:endParaRPr sz="1800">
              <a:solidFill>
                <a:srgbClr val="3F3F3F"/>
              </a:solidFill>
              <a:latin typeface="Verdana"/>
              <a:ea typeface="Verdana"/>
              <a:cs typeface="Verdana"/>
              <a:sym typeface="Verdana"/>
            </a:endParaRPr>
          </a:p>
          <a:p>
            <a:pPr indent="0" lvl="0" marL="12700" marR="0" rtl="0" algn="l">
              <a:lnSpc>
                <a:spcPct val="100000"/>
              </a:lnSpc>
              <a:spcBef>
                <a:spcPts val="735"/>
              </a:spcBef>
              <a:spcAft>
                <a:spcPts val="0"/>
              </a:spcAft>
              <a:buNone/>
            </a:pPr>
            <a:r>
              <a:rPr lang="en-US" sz="1800">
                <a:solidFill>
                  <a:srgbClr val="3F3F3F"/>
                </a:solidFill>
                <a:latin typeface="Verdana"/>
                <a:ea typeface="Verdana"/>
                <a:cs typeface="Verdana"/>
                <a:sym typeface="Verdana"/>
              </a:rPr>
              <a:t>      valid user id and Password.</a:t>
            </a:r>
            <a:endParaRPr sz="1800">
              <a:solidFill>
                <a:srgbClr val="3F3F3F"/>
              </a:solidFill>
              <a:latin typeface="Verdana"/>
              <a:ea typeface="Verdana"/>
              <a:cs typeface="Verdana"/>
              <a:sym typeface="Verdana"/>
            </a:endParaRPr>
          </a:p>
          <a:p>
            <a:pPr indent="0" lvl="0" marL="356870" marR="0" rtl="0" algn="l">
              <a:lnSpc>
                <a:spcPct val="100000"/>
              </a:lnSpc>
              <a:spcBef>
                <a:spcPts val="300"/>
              </a:spcBef>
              <a:spcAft>
                <a:spcPts val="0"/>
              </a:spcAft>
              <a:buNone/>
            </a:pPr>
            <a:r>
              <a:rPr lang="en-US" sz="1800">
                <a:solidFill>
                  <a:srgbClr val="404040"/>
                </a:solidFill>
                <a:latin typeface="Verdana"/>
                <a:ea typeface="Verdana"/>
                <a:cs typeface="Verdana"/>
                <a:sym typeface="Verdana"/>
              </a:rPr>
              <a:t>  Account Should have a valid amount deposited in it ( which is use</a:t>
            </a:r>
            <a:endParaRPr sz="1800">
              <a:solidFill>
                <a:srgbClr val="404040"/>
              </a:solidFill>
              <a:latin typeface="Verdana"/>
              <a:ea typeface="Verdana"/>
              <a:cs typeface="Verdana"/>
              <a:sym typeface="Verdana"/>
            </a:endParaRPr>
          </a:p>
          <a:p>
            <a:pPr indent="0" lvl="0" marL="356870" marR="0" rtl="0" algn="l">
              <a:lnSpc>
                <a:spcPct val="100000"/>
              </a:lnSpc>
              <a:spcBef>
                <a:spcPts val="300"/>
              </a:spcBef>
              <a:spcAft>
                <a:spcPts val="0"/>
              </a:spcAft>
              <a:buNone/>
            </a:pPr>
            <a:r>
              <a:rPr lang="en-US" sz="1800">
                <a:solidFill>
                  <a:srgbClr val="404040"/>
                </a:solidFill>
                <a:latin typeface="Verdana"/>
                <a:ea typeface="Verdana"/>
                <a:cs typeface="Verdana"/>
                <a:sym typeface="Verdana"/>
              </a:rPr>
              <a:t>  for testing.</a:t>
            </a:r>
            <a:endParaRPr sz="1800">
              <a:solidFill>
                <a:srgbClr val="404040"/>
              </a:solidFill>
              <a:latin typeface="Verdana"/>
              <a:ea typeface="Verdana"/>
              <a:cs typeface="Verdana"/>
              <a:sym typeface="Verdana"/>
            </a:endParaRPr>
          </a:p>
        </p:txBody>
      </p:sp>
      <p:sp>
        <p:nvSpPr>
          <p:cNvPr id="83" name="Google Shape;83;p3"/>
          <p:cNvSpPr txBox="1"/>
          <p:nvPr/>
        </p:nvSpPr>
        <p:spPr>
          <a:xfrm>
            <a:off x="1177325" y="4521825"/>
            <a:ext cx="8514600" cy="1927200"/>
          </a:xfrm>
          <a:prstGeom prst="rect">
            <a:avLst/>
          </a:prstGeom>
          <a:noFill/>
          <a:ln>
            <a:noFill/>
          </a:ln>
        </p:spPr>
        <p:txBody>
          <a:bodyPr anchorCtr="0" anchor="t" bIns="0" lIns="0" spcFirstLastPara="1" rIns="0" wrap="square" tIns="137150">
            <a:spAutoFit/>
          </a:bodyPr>
          <a:lstStyle/>
          <a:p>
            <a:pPr indent="0" lvl="0" marL="12700" marR="0" rtl="0" algn="l">
              <a:lnSpc>
                <a:spcPct val="100000"/>
              </a:lnSpc>
              <a:spcBef>
                <a:spcPts val="0"/>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Verdana"/>
                <a:ea typeface="Verdana"/>
                <a:cs typeface="Verdana"/>
                <a:sym typeface="Verdana"/>
              </a:rPr>
              <a:t>“Add/Manage Beneficiary”, “Other Bank Transfer”, Quick Transfer, </a:t>
            </a:r>
            <a:endParaRPr sz="1800">
              <a:solidFill>
                <a:srgbClr val="404040"/>
              </a:solidFill>
              <a:latin typeface="Verdana"/>
              <a:ea typeface="Verdana"/>
              <a:cs typeface="Verdana"/>
              <a:sym typeface="Verdana"/>
            </a:endParaRPr>
          </a:p>
          <a:p>
            <a:pPr indent="0" lvl="0" marL="12700" marR="0" rtl="0" algn="l">
              <a:lnSpc>
                <a:spcPct val="100000"/>
              </a:lnSpc>
              <a:spcBef>
                <a:spcPts val="0"/>
              </a:spcBef>
              <a:spcAft>
                <a:spcPts val="0"/>
              </a:spcAft>
              <a:buNone/>
            </a:pPr>
            <a:r>
              <a:rPr lang="en-US" sz="1800">
                <a:solidFill>
                  <a:srgbClr val="404040"/>
                </a:solidFill>
                <a:latin typeface="Verdana"/>
                <a:ea typeface="Verdana"/>
                <a:cs typeface="Verdana"/>
                <a:sym typeface="Verdana"/>
              </a:rPr>
              <a:t>       must be interfaced properly.</a:t>
            </a:r>
            <a:endParaRPr sz="1800">
              <a:solidFill>
                <a:srgbClr val="404040"/>
              </a:solidFill>
              <a:latin typeface="Verdana"/>
              <a:ea typeface="Verdana"/>
              <a:cs typeface="Verdana"/>
              <a:sym typeface="Verdana"/>
            </a:endParaRPr>
          </a:p>
          <a:p>
            <a:pPr indent="0" lvl="0" marL="12700" marR="0" rtl="0" algn="l">
              <a:lnSpc>
                <a:spcPct val="100000"/>
              </a:lnSpc>
              <a:spcBef>
                <a:spcPts val="0"/>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Verdana"/>
                <a:ea typeface="Verdana"/>
                <a:cs typeface="Verdana"/>
                <a:sym typeface="Verdana"/>
              </a:rPr>
              <a:t>Payment menu</a:t>
            </a:r>
            <a:r>
              <a:rPr lang="en-US" sz="1800">
                <a:solidFill>
                  <a:srgbClr val="404040"/>
                </a:solidFill>
                <a:latin typeface="Verdana"/>
                <a:ea typeface="Verdana"/>
                <a:cs typeface="Verdana"/>
                <a:sym typeface="Verdana"/>
              </a:rPr>
              <a:t> should be able to redirect user to payment page.</a:t>
            </a:r>
            <a:endParaRPr sz="1800">
              <a:latin typeface="Verdana"/>
              <a:ea typeface="Verdana"/>
              <a:cs typeface="Verdana"/>
              <a:sym typeface="Verdana"/>
            </a:endParaRPr>
          </a:p>
          <a:p>
            <a:pPr indent="0" lvl="0" marL="12700" marR="0" rtl="0" algn="l">
              <a:lnSpc>
                <a:spcPct val="100000"/>
              </a:lnSpc>
              <a:spcBef>
                <a:spcPts val="0"/>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Verdana"/>
                <a:ea typeface="Verdana"/>
                <a:cs typeface="Verdana"/>
                <a:sym typeface="Verdana"/>
              </a:rPr>
              <a:t>Customer should be satisfied with all the functional available on  shopping  page.</a:t>
            </a:r>
            <a:endParaRPr sz="1800">
              <a:latin typeface="Verdana"/>
              <a:ea typeface="Verdana"/>
              <a:cs typeface="Verdana"/>
              <a:sym typeface="Verdana"/>
            </a:endParaRPr>
          </a:p>
          <a:p>
            <a:pPr indent="0" lvl="0" marL="12700" marR="0" rtl="0" algn="l">
              <a:lnSpc>
                <a:spcPct val="100000"/>
              </a:lnSpc>
              <a:spcBef>
                <a:spcPts val="985"/>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Verdana"/>
                <a:ea typeface="Verdana"/>
                <a:cs typeface="Verdana"/>
                <a:sym typeface="Verdana"/>
              </a:rPr>
              <a:t>It should work fine without any error.</a:t>
            </a:r>
            <a:endParaRPr sz="1800">
              <a:latin typeface="Verdana"/>
              <a:ea typeface="Verdana"/>
              <a:cs typeface="Verdana"/>
              <a:sym typeface="Verdana"/>
            </a:endParaRPr>
          </a:p>
        </p:txBody>
      </p:sp>
      <p:sp>
        <p:nvSpPr>
          <p:cNvPr id="84" name="Google Shape;84;p3"/>
          <p:cNvSpPr txBox="1"/>
          <p:nvPr/>
        </p:nvSpPr>
        <p:spPr>
          <a:xfrm>
            <a:off x="1693325" y="3640750"/>
            <a:ext cx="74826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t/>
            </a:r>
            <a:endParaRPr sz="180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txBox="1"/>
          <p:nvPr>
            <p:ph type="title"/>
          </p:nvPr>
        </p:nvSpPr>
        <p:spPr>
          <a:xfrm>
            <a:off x="1233926" y="1089100"/>
            <a:ext cx="8114700" cy="4452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2800">
                <a:solidFill>
                  <a:srgbClr val="EBEBEB"/>
                </a:solidFill>
              </a:rPr>
              <a:t>Phases for Account Summary and Payment page</a:t>
            </a:r>
            <a:endParaRPr sz="2800"/>
          </a:p>
        </p:txBody>
      </p:sp>
      <p:sp>
        <p:nvSpPr>
          <p:cNvPr id="90" name="Google Shape;90;p4"/>
          <p:cNvSpPr txBox="1"/>
          <p:nvPr/>
        </p:nvSpPr>
        <p:spPr>
          <a:xfrm>
            <a:off x="412200" y="1873500"/>
            <a:ext cx="11779800" cy="4919100"/>
          </a:xfrm>
          <a:prstGeom prst="rect">
            <a:avLst/>
          </a:prstGeom>
          <a:noFill/>
          <a:ln>
            <a:noFill/>
          </a:ln>
        </p:spPr>
        <p:txBody>
          <a:bodyPr anchorCtr="0" anchor="t" bIns="0" lIns="0" spcFirstLastPara="1" rIns="0" wrap="square" tIns="140325">
            <a:spAutoFit/>
          </a:bodyPr>
          <a:lstStyle/>
          <a:p>
            <a:pPr indent="0" lvl="0" marL="12700" marR="0" rtl="0" algn="l">
              <a:lnSpc>
                <a:spcPct val="100000"/>
              </a:lnSpc>
              <a:spcBef>
                <a:spcPts val="0"/>
              </a:spcBef>
              <a:spcAft>
                <a:spcPts val="0"/>
              </a:spcAft>
              <a:buNone/>
            </a:pPr>
            <a:r>
              <a:rPr lang="en-US" sz="1600">
                <a:solidFill>
                  <a:srgbClr val="B31166"/>
                </a:solidFill>
                <a:latin typeface="Lucida Sans"/>
                <a:ea typeface="Lucida Sans"/>
                <a:cs typeface="Lucida Sans"/>
                <a:sym typeface="Lucida Sans"/>
              </a:rPr>
              <a:t>▶	</a:t>
            </a:r>
            <a:r>
              <a:rPr b="1" lang="en-US" sz="2000">
                <a:solidFill>
                  <a:srgbClr val="404040"/>
                </a:solidFill>
                <a:latin typeface="Times New Roman"/>
                <a:ea typeface="Times New Roman"/>
                <a:cs typeface="Times New Roman"/>
                <a:sym typeface="Times New Roman"/>
              </a:rPr>
              <a:t>2) Design Phase:</a:t>
            </a:r>
            <a:endParaRPr sz="2000">
              <a:latin typeface="Times New Roman"/>
              <a:ea typeface="Times New Roman"/>
              <a:cs typeface="Times New Roman"/>
              <a:sym typeface="Times New Roman"/>
            </a:endParaRPr>
          </a:p>
          <a:p>
            <a:pPr indent="0" lvl="0" marL="12700" marR="0" rtl="0" algn="l">
              <a:lnSpc>
                <a:spcPct val="100000"/>
              </a:lnSpc>
              <a:spcBef>
                <a:spcPts val="1005"/>
              </a:spcBef>
              <a:spcAft>
                <a:spcPts val="0"/>
              </a:spcAft>
              <a:buNone/>
            </a:pPr>
            <a:r>
              <a:rPr lang="en-US" sz="1600">
                <a:solidFill>
                  <a:srgbClr val="B31166"/>
                </a:solidFill>
                <a:latin typeface="Lucida Sans"/>
                <a:ea typeface="Lucida Sans"/>
                <a:cs typeface="Lucida Sans"/>
                <a:sym typeface="Lucida Sans"/>
              </a:rPr>
              <a:t>▶  </a:t>
            </a:r>
            <a:r>
              <a:rPr lang="en-US" sz="2000">
                <a:solidFill>
                  <a:srgbClr val="404040"/>
                </a:solidFill>
                <a:latin typeface="Times New Roman"/>
                <a:ea typeface="Times New Roman"/>
                <a:cs typeface="Times New Roman"/>
                <a:sym typeface="Times New Roman"/>
              </a:rPr>
              <a:t>In this phase the Payment page was designed with a simple architecture design so that</a:t>
            </a:r>
            <a:endParaRPr sz="2000">
              <a:latin typeface="Times New Roman"/>
              <a:ea typeface="Times New Roman"/>
              <a:cs typeface="Times New Roman"/>
              <a:sym typeface="Times New Roman"/>
            </a:endParaRPr>
          </a:p>
          <a:p>
            <a:pPr indent="0" lvl="0" marL="356870" marR="0" rtl="0" algn="l">
              <a:lnSpc>
                <a:spcPct val="100000"/>
              </a:lnSpc>
              <a:spcBef>
                <a:spcPts val="5"/>
              </a:spcBef>
              <a:spcAft>
                <a:spcPts val="0"/>
              </a:spcAft>
              <a:buNone/>
            </a:pPr>
            <a:r>
              <a:rPr lang="en-US" sz="2000">
                <a:solidFill>
                  <a:srgbClr val="404040"/>
                </a:solidFill>
                <a:latin typeface="Times New Roman"/>
                <a:ea typeface="Times New Roman"/>
                <a:cs typeface="Times New Roman"/>
                <a:sym typeface="Times New Roman"/>
              </a:rPr>
              <a:t>its user friendly.</a:t>
            </a:r>
            <a:endParaRPr sz="2000">
              <a:latin typeface="Times New Roman"/>
              <a:ea typeface="Times New Roman"/>
              <a:cs typeface="Times New Roman"/>
              <a:sym typeface="Times New Roman"/>
            </a:endParaRPr>
          </a:p>
          <a:p>
            <a:pPr indent="-344805" lvl="0" marL="356870" marR="45085" rtl="0" algn="l">
              <a:lnSpc>
                <a:spcPct val="100000"/>
              </a:lnSpc>
              <a:spcBef>
                <a:spcPts val="1010"/>
              </a:spcBef>
              <a:spcAft>
                <a:spcPts val="0"/>
              </a:spcAft>
              <a:buNone/>
            </a:pPr>
            <a:r>
              <a:rPr lang="en-US" sz="1600">
                <a:solidFill>
                  <a:srgbClr val="B31166"/>
                </a:solidFill>
                <a:latin typeface="Lucida Sans"/>
                <a:ea typeface="Lucida Sans"/>
                <a:cs typeface="Lucida Sans"/>
                <a:sym typeface="Lucida Sans"/>
              </a:rPr>
              <a:t>▶	</a:t>
            </a:r>
            <a:r>
              <a:rPr lang="en-US" sz="2000">
                <a:solidFill>
                  <a:srgbClr val="2B2B2B"/>
                </a:solidFill>
                <a:latin typeface="Times New Roman"/>
                <a:ea typeface="Times New Roman"/>
                <a:cs typeface="Times New Roman"/>
                <a:sym typeface="Times New Roman"/>
              </a:rPr>
              <a:t>The first is the account summary that users will see as they explore and check. It is  usually a menu item that can be found in the navigation bar, showing the option to  check account summary/profile.</a:t>
            </a:r>
            <a:endParaRPr sz="2000">
              <a:latin typeface="Times New Roman"/>
              <a:ea typeface="Times New Roman"/>
              <a:cs typeface="Times New Roman"/>
              <a:sym typeface="Times New Roman"/>
            </a:endParaRPr>
          </a:p>
          <a:p>
            <a:pPr indent="-344805" lvl="0" marL="356870" marR="24765" rtl="0" algn="l">
              <a:lnSpc>
                <a:spcPct val="100000"/>
              </a:lnSpc>
              <a:spcBef>
                <a:spcPts val="985"/>
              </a:spcBef>
              <a:spcAft>
                <a:spcPts val="0"/>
              </a:spcAft>
              <a:buNone/>
            </a:pPr>
            <a:r>
              <a:rPr lang="en-US" sz="1600">
                <a:solidFill>
                  <a:srgbClr val="B31166"/>
                </a:solidFill>
                <a:latin typeface="Lucida Sans"/>
                <a:ea typeface="Lucida Sans"/>
                <a:cs typeface="Lucida Sans"/>
                <a:sym typeface="Lucida Sans"/>
              </a:rPr>
              <a:t>▶	</a:t>
            </a:r>
            <a:r>
              <a:rPr lang="en-US" sz="2000">
                <a:solidFill>
                  <a:srgbClr val="2B2B2B"/>
                </a:solidFill>
                <a:latin typeface="Times New Roman"/>
                <a:ea typeface="Times New Roman"/>
                <a:cs typeface="Times New Roman"/>
                <a:sym typeface="Times New Roman"/>
              </a:rPr>
              <a:t>Since users will be seeing this account summary and payment in pretty much all screens of the platform, we wanted it to be easily found. It is important that we make it easy to spot, but make it fit  in with the rest of the navigation design so it was fitted in right top.</a:t>
            </a:r>
            <a:endParaRPr sz="2000">
              <a:latin typeface="Times New Roman"/>
              <a:ea typeface="Times New Roman"/>
              <a:cs typeface="Times New Roman"/>
              <a:sym typeface="Times New Roman"/>
            </a:endParaRPr>
          </a:p>
          <a:p>
            <a:pPr indent="-344805" lvl="0" marL="356870" marR="560705" rtl="0" algn="just">
              <a:lnSpc>
                <a:spcPct val="100000"/>
              </a:lnSpc>
              <a:spcBef>
                <a:spcPts val="1010"/>
              </a:spcBef>
              <a:spcAft>
                <a:spcPts val="0"/>
              </a:spcAft>
              <a:buNone/>
            </a:pPr>
            <a:r>
              <a:rPr lang="en-US" sz="1600">
                <a:solidFill>
                  <a:srgbClr val="B31166"/>
                </a:solidFill>
                <a:latin typeface="Lucida Sans"/>
                <a:ea typeface="Lucida Sans"/>
                <a:cs typeface="Lucida Sans"/>
                <a:sym typeface="Lucida Sans"/>
              </a:rPr>
              <a:t>▶ </a:t>
            </a:r>
            <a:r>
              <a:rPr lang="en-US" sz="2000">
                <a:solidFill>
                  <a:srgbClr val="2B2B2B"/>
                </a:solidFill>
                <a:latin typeface="Times New Roman"/>
                <a:ea typeface="Times New Roman"/>
                <a:cs typeface="Times New Roman"/>
                <a:sym typeface="Times New Roman"/>
              </a:rPr>
              <a:t>The Payment page is crucial, because it needs to offer a lot of information to  users in an organized way, so that it’s not overwhelming so we designed it to give  basic information for each and every product that will be present in it.</a:t>
            </a:r>
            <a:endParaRPr sz="2000">
              <a:latin typeface="Times New Roman"/>
              <a:ea typeface="Times New Roman"/>
              <a:cs typeface="Times New Roman"/>
              <a:sym typeface="Times New Roman"/>
            </a:endParaRPr>
          </a:p>
          <a:p>
            <a:pPr indent="0" lvl="0" marL="12700" marR="0" rtl="0" algn="just">
              <a:lnSpc>
                <a:spcPct val="100000"/>
              </a:lnSpc>
              <a:spcBef>
                <a:spcPts val="1015"/>
              </a:spcBef>
              <a:spcAft>
                <a:spcPts val="0"/>
              </a:spcAft>
              <a:buNone/>
            </a:pPr>
            <a:r>
              <a:rPr lang="en-US" sz="1600">
                <a:solidFill>
                  <a:srgbClr val="B31166"/>
                </a:solidFill>
                <a:latin typeface="Lucida Sans"/>
                <a:ea typeface="Lucida Sans"/>
                <a:cs typeface="Lucida Sans"/>
                <a:sym typeface="Lucida Sans"/>
              </a:rPr>
              <a:t>▶ </a:t>
            </a:r>
            <a:r>
              <a:rPr lang="en-US" sz="2000">
                <a:solidFill>
                  <a:srgbClr val="2B2B2B"/>
                </a:solidFill>
                <a:latin typeface="Times New Roman"/>
                <a:ea typeface="Times New Roman"/>
                <a:cs typeface="Times New Roman"/>
                <a:sym typeface="Times New Roman"/>
              </a:rPr>
              <a:t>It had menu items like “</a:t>
            </a:r>
            <a:r>
              <a:rPr b="1" lang="en-US" sz="2000">
                <a:solidFill>
                  <a:srgbClr val="2B2B2B"/>
                </a:solidFill>
                <a:latin typeface="Times New Roman"/>
                <a:ea typeface="Times New Roman"/>
                <a:cs typeface="Times New Roman"/>
                <a:sym typeface="Times New Roman"/>
              </a:rPr>
              <a:t>Add/Manage Beneficiary</a:t>
            </a:r>
            <a:r>
              <a:rPr lang="en-US" sz="2000">
                <a:solidFill>
                  <a:srgbClr val="2B2B2B"/>
                </a:solidFill>
                <a:latin typeface="Times New Roman"/>
                <a:ea typeface="Times New Roman"/>
                <a:cs typeface="Times New Roman"/>
                <a:sym typeface="Times New Roman"/>
              </a:rPr>
              <a:t>”, “</a:t>
            </a:r>
            <a:r>
              <a:rPr b="1" lang="en-US" sz="2000">
                <a:solidFill>
                  <a:srgbClr val="2B2B2B"/>
                </a:solidFill>
                <a:latin typeface="Times New Roman"/>
                <a:ea typeface="Times New Roman"/>
                <a:cs typeface="Times New Roman"/>
                <a:sym typeface="Times New Roman"/>
              </a:rPr>
              <a:t>Other Bank Transfer</a:t>
            </a:r>
            <a:r>
              <a:rPr lang="en-US" sz="2000">
                <a:solidFill>
                  <a:srgbClr val="2B2B2B"/>
                </a:solidFill>
                <a:latin typeface="Times New Roman"/>
                <a:ea typeface="Times New Roman"/>
                <a:cs typeface="Times New Roman"/>
                <a:sym typeface="Times New Roman"/>
              </a:rPr>
              <a:t>”, “</a:t>
            </a:r>
            <a:r>
              <a:rPr b="1" lang="en-US" sz="2000">
                <a:solidFill>
                  <a:srgbClr val="2B2B2B"/>
                </a:solidFill>
                <a:latin typeface="Times New Roman"/>
                <a:ea typeface="Times New Roman"/>
                <a:cs typeface="Times New Roman"/>
                <a:sym typeface="Times New Roman"/>
              </a:rPr>
              <a:t>Quick Transfer </a:t>
            </a:r>
            <a:endParaRPr b="1" sz="2000">
              <a:solidFill>
                <a:srgbClr val="2B2B2B"/>
              </a:solidFill>
              <a:latin typeface="Times New Roman"/>
              <a:ea typeface="Times New Roman"/>
              <a:cs typeface="Times New Roman"/>
              <a:sym typeface="Times New Roman"/>
            </a:endParaRPr>
          </a:p>
          <a:p>
            <a:pPr indent="0" lvl="0" marL="12700" marR="0" rtl="0" algn="just">
              <a:lnSpc>
                <a:spcPct val="100000"/>
              </a:lnSpc>
              <a:spcBef>
                <a:spcPts val="1015"/>
              </a:spcBef>
              <a:spcAft>
                <a:spcPts val="0"/>
              </a:spcAft>
              <a:buNone/>
            </a:pPr>
            <a:r>
              <a:rPr b="1" lang="en-US" sz="2000">
                <a:solidFill>
                  <a:srgbClr val="2B2B2B"/>
                </a:solidFill>
                <a:latin typeface="Times New Roman"/>
                <a:ea typeface="Times New Roman"/>
                <a:cs typeface="Times New Roman"/>
                <a:sym typeface="Times New Roman"/>
              </a:rPr>
              <a:t>    ( without adding beneficiary)</a:t>
            </a:r>
            <a:r>
              <a:rPr lang="en-US" sz="2000">
                <a:solidFill>
                  <a:srgbClr val="2B2B2B"/>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type="title"/>
          </p:nvPr>
        </p:nvSpPr>
        <p:spPr>
          <a:xfrm>
            <a:off x="1233918" y="1089100"/>
            <a:ext cx="7553700" cy="4452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2800">
                <a:solidFill>
                  <a:srgbClr val="EBEBEB"/>
                </a:solidFill>
              </a:rPr>
              <a:t>Phases for Account Summary and Payment page</a:t>
            </a:r>
            <a:endParaRPr sz="2800"/>
          </a:p>
        </p:txBody>
      </p:sp>
      <p:sp>
        <p:nvSpPr>
          <p:cNvPr id="96" name="Google Shape;96;p5"/>
          <p:cNvSpPr txBox="1"/>
          <p:nvPr/>
        </p:nvSpPr>
        <p:spPr>
          <a:xfrm>
            <a:off x="1233932" y="2502928"/>
            <a:ext cx="8488800" cy="3370200"/>
          </a:xfrm>
          <a:prstGeom prst="rect">
            <a:avLst/>
          </a:prstGeom>
          <a:noFill/>
          <a:ln>
            <a:noFill/>
          </a:ln>
        </p:spPr>
        <p:txBody>
          <a:bodyPr anchorCtr="0" anchor="t" bIns="0" lIns="0" spcFirstLastPara="1" rIns="0" wrap="square" tIns="138425">
            <a:spAutoFit/>
          </a:bodyPr>
          <a:lstStyle/>
          <a:p>
            <a:pPr indent="0" lvl="0" marL="12700" marR="0" rtl="0" algn="l">
              <a:lnSpc>
                <a:spcPct val="100000"/>
              </a:lnSpc>
              <a:spcBef>
                <a:spcPts val="0"/>
              </a:spcBef>
              <a:spcAft>
                <a:spcPts val="0"/>
              </a:spcAft>
              <a:buNone/>
            </a:pPr>
            <a:r>
              <a:rPr lang="en-US" sz="1900">
                <a:solidFill>
                  <a:srgbClr val="B31166"/>
                </a:solidFill>
                <a:latin typeface="Lucida Sans"/>
                <a:ea typeface="Lucida Sans"/>
                <a:cs typeface="Lucida Sans"/>
                <a:sym typeface="Lucida Sans"/>
              </a:rPr>
              <a:t>▶	</a:t>
            </a:r>
            <a:r>
              <a:rPr b="1" lang="en-US" sz="2400">
                <a:solidFill>
                  <a:srgbClr val="404040"/>
                </a:solidFill>
                <a:latin typeface="Times New Roman"/>
                <a:ea typeface="Times New Roman"/>
                <a:cs typeface="Times New Roman"/>
                <a:sym typeface="Times New Roman"/>
              </a:rPr>
              <a:t>3)Development Phase for Account Summary/Payment page</a:t>
            </a:r>
            <a:r>
              <a:rPr lang="en-US" sz="2400">
                <a:solidFill>
                  <a:srgbClr val="404040"/>
                </a:solidFill>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44805" lvl="0" marL="356870" marR="110489" rtl="0" algn="l">
              <a:lnSpc>
                <a:spcPct val="100000"/>
              </a:lnSpc>
              <a:spcBef>
                <a:spcPts val="985"/>
              </a:spcBef>
              <a:spcAft>
                <a:spcPts val="0"/>
              </a:spcAft>
              <a:buNone/>
            </a:pPr>
            <a:r>
              <a:rPr lang="en-US" sz="1900">
                <a:solidFill>
                  <a:srgbClr val="B31166"/>
                </a:solidFill>
                <a:latin typeface="Lucida Sans"/>
                <a:ea typeface="Lucida Sans"/>
                <a:cs typeface="Lucida Sans"/>
                <a:sym typeface="Lucida Sans"/>
              </a:rPr>
              <a:t>▶	</a:t>
            </a:r>
            <a:r>
              <a:rPr lang="en-US" sz="2400">
                <a:solidFill>
                  <a:srgbClr val="404040"/>
                </a:solidFill>
                <a:latin typeface="Times New Roman"/>
                <a:ea typeface="Times New Roman"/>
                <a:cs typeface="Times New Roman"/>
                <a:sym typeface="Times New Roman"/>
              </a:rPr>
              <a:t>As the regards it is considered to use “Agile Methodology “for E-  Commerce website that came up in 2008.</a:t>
            </a:r>
            <a:endParaRPr sz="2400">
              <a:latin typeface="Times New Roman"/>
              <a:ea typeface="Times New Roman"/>
              <a:cs typeface="Times New Roman"/>
              <a:sym typeface="Times New Roman"/>
            </a:endParaRPr>
          </a:p>
          <a:p>
            <a:pPr indent="0" lvl="0" marL="12700" marR="0" rtl="0" algn="l">
              <a:lnSpc>
                <a:spcPct val="100000"/>
              </a:lnSpc>
              <a:spcBef>
                <a:spcPts val="1010"/>
              </a:spcBef>
              <a:spcAft>
                <a:spcPts val="0"/>
              </a:spcAft>
              <a:buNone/>
            </a:pPr>
            <a:r>
              <a:rPr lang="en-US" sz="1900">
                <a:solidFill>
                  <a:srgbClr val="B31166"/>
                </a:solidFill>
                <a:latin typeface="Lucida Sans"/>
                <a:ea typeface="Lucida Sans"/>
                <a:cs typeface="Lucida Sans"/>
                <a:sym typeface="Lucida Sans"/>
              </a:rPr>
              <a:t>▶	</a:t>
            </a:r>
            <a:r>
              <a:rPr lang="en-US" sz="2400">
                <a:solidFill>
                  <a:srgbClr val="404040"/>
                </a:solidFill>
                <a:latin typeface="Times New Roman"/>
                <a:ea typeface="Times New Roman"/>
                <a:cs typeface="Times New Roman"/>
                <a:sym typeface="Times New Roman"/>
              </a:rPr>
              <a:t>So according to this methodology the work for both account </a:t>
            </a:r>
            <a:endParaRPr sz="2400">
              <a:solidFill>
                <a:srgbClr val="404040"/>
              </a:solidFill>
              <a:latin typeface="Times New Roman"/>
              <a:ea typeface="Times New Roman"/>
              <a:cs typeface="Times New Roman"/>
              <a:sym typeface="Times New Roman"/>
            </a:endParaRPr>
          </a:p>
          <a:p>
            <a:pPr indent="0" lvl="0" marL="12700" marR="0" rtl="0" algn="l">
              <a:lnSpc>
                <a:spcPct val="100000"/>
              </a:lnSpc>
              <a:spcBef>
                <a:spcPts val="1010"/>
              </a:spcBef>
              <a:spcAft>
                <a:spcPts val="0"/>
              </a:spcAft>
              <a:buNone/>
            </a:pPr>
            <a:r>
              <a:rPr lang="en-US" sz="2400">
                <a:solidFill>
                  <a:srgbClr val="404040"/>
                </a:solidFill>
                <a:latin typeface="Times New Roman"/>
                <a:ea typeface="Times New Roman"/>
                <a:cs typeface="Times New Roman"/>
                <a:sym typeface="Times New Roman"/>
              </a:rPr>
              <a:t>      summary and payment </a:t>
            </a:r>
            <a:r>
              <a:rPr lang="en-US" sz="2400">
                <a:solidFill>
                  <a:srgbClr val="404040"/>
                </a:solidFill>
                <a:latin typeface="Times New Roman"/>
                <a:ea typeface="Times New Roman"/>
                <a:cs typeface="Times New Roman"/>
                <a:sym typeface="Times New Roman"/>
              </a:rPr>
              <a:t>carried on for the development of it.</a:t>
            </a:r>
            <a:r>
              <a:rPr lang="en-US" sz="2400">
                <a:solidFill>
                  <a:srgbClr val="404040"/>
                </a:solidFill>
                <a:latin typeface="Times New Roman"/>
                <a:ea typeface="Times New Roman"/>
                <a:cs typeface="Times New Roman"/>
                <a:sym typeface="Times New Roman"/>
              </a:rPr>
              <a:t> </a:t>
            </a:r>
            <a:endParaRPr sz="2400">
              <a:solidFill>
                <a:srgbClr val="404040"/>
              </a:solidFill>
              <a:latin typeface="Times New Roman"/>
              <a:ea typeface="Times New Roman"/>
              <a:cs typeface="Times New Roman"/>
              <a:sym typeface="Times New Roman"/>
            </a:endParaRPr>
          </a:p>
          <a:p>
            <a:pPr indent="0" lvl="0" marL="12700" marR="0" rtl="0" algn="l">
              <a:lnSpc>
                <a:spcPct val="100000"/>
              </a:lnSpc>
              <a:spcBef>
                <a:spcPts val="1010"/>
              </a:spcBef>
              <a:spcAft>
                <a:spcPts val="0"/>
              </a:spcAft>
              <a:buNone/>
            </a:pPr>
            <a:r>
              <a:rPr lang="en-US" sz="1900">
                <a:solidFill>
                  <a:srgbClr val="B31166"/>
                </a:solidFill>
                <a:latin typeface="Lucida Sans"/>
                <a:ea typeface="Lucida Sans"/>
                <a:cs typeface="Lucida Sans"/>
                <a:sym typeface="Lucida Sans"/>
              </a:rPr>
              <a:t>▶	</a:t>
            </a:r>
            <a:r>
              <a:rPr lang="en-US" sz="2400">
                <a:solidFill>
                  <a:srgbClr val="404040"/>
                </a:solidFill>
                <a:latin typeface="Times New Roman"/>
                <a:ea typeface="Times New Roman"/>
                <a:cs typeface="Times New Roman"/>
                <a:sym typeface="Times New Roman"/>
              </a:rPr>
              <a:t>The code was built according to SRS document. And it ended </a:t>
            </a:r>
            <a:endParaRPr sz="2400">
              <a:solidFill>
                <a:srgbClr val="404040"/>
              </a:solidFill>
              <a:latin typeface="Times New Roman"/>
              <a:ea typeface="Times New Roman"/>
              <a:cs typeface="Times New Roman"/>
              <a:sym typeface="Times New Roman"/>
            </a:endParaRPr>
          </a:p>
          <a:p>
            <a:pPr indent="0" lvl="0" marL="12700" marR="0" rtl="0" algn="l">
              <a:lnSpc>
                <a:spcPct val="100000"/>
              </a:lnSpc>
              <a:spcBef>
                <a:spcPts val="1010"/>
              </a:spcBef>
              <a:spcAft>
                <a:spcPts val="0"/>
              </a:spcAft>
              <a:buNone/>
            </a:pPr>
            <a:r>
              <a:rPr lang="en-US" sz="2400">
                <a:solidFill>
                  <a:srgbClr val="404040"/>
                </a:solidFill>
                <a:latin typeface="Times New Roman"/>
                <a:ea typeface="Times New Roman"/>
                <a:cs typeface="Times New Roman"/>
                <a:sym typeface="Times New Roman"/>
              </a:rPr>
              <a:t>       </a:t>
            </a:r>
            <a:r>
              <a:rPr lang="en-US" sz="2400">
                <a:solidFill>
                  <a:srgbClr val="404040"/>
                </a:solidFill>
                <a:latin typeface="Times New Roman"/>
                <a:ea typeface="Times New Roman"/>
                <a:cs typeface="Times New Roman"/>
                <a:sym typeface="Times New Roman"/>
              </a:rPr>
              <a:t>with output.Built Was Ready</a:t>
            </a:r>
            <a:endParaRPr sz="2400">
              <a:solidFill>
                <a:srgbClr val="40404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type="title"/>
          </p:nvPr>
        </p:nvSpPr>
        <p:spPr>
          <a:xfrm>
            <a:off x="1233917" y="1089100"/>
            <a:ext cx="7962000" cy="445200"/>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2800">
                <a:solidFill>
                  <a:srgbClr val="EBEBEB"/>
                </a:solidFill>
              </a:rPr>
              <a:t>Phases for Account Summary and Payment page</a:t>
            </a:r>
            <a:endParaRPr sz="2800"/>
          </a:p>
        </p:txBody>
      </p:sp>
      <p:sp>
        <p:nvSpPr>
          <p:cNvPr id="102" name="Google Shape;102;p6"/>
          <p:cNvSpPr txBox="1"/>
          <p:nvPr/>
        </p:nvSpPr>
        <p:spPr>
          <a:xfrm>
            <a:off x="844397" y="2202084"/>
            <a:ext cx="8351400" cy="2508300"/>
          </a:xfrm>
          <a:prstGeom prst="rect">
            <a:avLst/>
          </a:prstGeom>
          <a:noFill/>
          <a:ln>
            <a:noFill/>
          </a:ln>
        </p:spPr>
        <p:txBody>
          <a:bodyPr anchorCtr="0" anchor="t" bIns="0" lIns="0" spcFirstLastPara="1" rIns="0" wrap="square" tIns="141600">
            <a:spAutoFit/>
          </a:bodyPr>
          <a:lstStyle/>
          <a:p>
            <a:pPr indent="0" lvl="0" marL="12700" marR="0" rtl="0" algn="l">
              <a:lnSpc>
                <a:spcPct val="100000"/>
              </a:lnSpc>
              <a:spcBef>
                <a:spcPts val="0"/>
              </a:spcBef>
              <a:spcAft>
                <a:spcPts val="0"/>
              </a:spcAft>
              <a:buNone/>
            </a:pPr>
            <a:r>
              <a:rPr lang="en-US" sz="1600">
                <a:solidFill>
                  <a:srgbClr val="B31166"/>
                </a:solidFill>
                <a:latin typeface="Lucida Sans"/>
                <a:ea typeface="Lucida Sans"/>
                <a:cs typeface="Lucida Sans"/>
                <a:sym typeface="Lucida Sans"/>
              </a:rPr>
              <a:t>▶	</a:t>
            </a:r>
            <a:r>
              <a:rPr b="1" lang="en-US" sz="2000">
                <a:solidFill>
                  <a:srgbClr val="404040"/>
                </a:solidFill>
                <a:latin typeface="Times New Roman"/>
                <a:ea typeface="Times New Roman"/>
                <a:cs typeface="Times New Roman"/>
                <a:sym typeface="Times New Roman"/>
              </a:rPr>
              <a:t>4)Testing Phase for Accout Summary and P</a:t>
            </a:r>
            <a:r>
              <a:rPr b="1" lang="en-US" sz="2000">
                <a:solidFill>
                  <a:srgbClr val="3F3F3F"/>
                </a:solidFill>
                <a:latin typeface="Times New Roman"/>
                <a:ea typeface="Times New Roman"/>
                <a:cs typeface="Times New Roman"/>
                <a:sym typeface="Times New Roman"/>
              </a:rPr>
              <a:t>ayment Page</a:t>
            </a:r>
            <a:r>
              <a:rPr lang="en-US" sz="2000">
                <a:solidFill>
                  <a:srgbClr val="3F3F3F"/>
                </a:solidFill>
                <a:latin typeface="Times New Roman"/>
                <a:ea typeface="Times New Roman"/>
                <a:cs typeface="Times New Roman"/>
                <a:sym typeface="Times New Roman"/>
              </a:rPr>
              <a:t> </a:t>
            </a:r>
            <a:r>
              <a:rPr lang="en-US" sz="2000">
                <a:solidFill>
                  <a:srgbClr val="404040"/>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12700" marR="0" rtl="0" algn="l">
              <a:lnSpc>
                <a:spcPct val="100000"/>
              </a:lnSpc>
              <a:spcBef>
                <a:spcPts val="1010"/>
              </a:spcBef>
              <a:spcAft>
                <a:spcPts val="0"/>
              </a:spcAft>
              <a:buNone/>
            </a:pPr>
            <a:r>
              <a:rPr lang="en-US" sz="1600">
                <a:solidFill>
                  <a:srgbClr val="B31166"/>
                </a:solidFill>
                <a:latin typeface="Lucida Sans"/>
                <a:ea typeface="Lucida Sans"/>
                <a:cs typeface="Lucida Sans"/>
                <a:sym typeface="Lucida Sans"/>
              </a:rPr>
              <a:t>▶	</a:t>
            </a:r>
            <a:r>
              <a:rPr lang="en-US" sz="2000">
                <a:solidFill>
                  <a:srgbClr val="404040"/>
                </a:solidFill>
                <a:latin typeface="Times New Roman"/>
                <a:ea typeface="Times New Roman"/>
                <a:cs typeface="Times New Roman"/>
                <a:sym typeface="Times New Roman"/>
              </a:rPr>
              <a:t>In this phase the testing is done by Tester on the Built that was output of</a:t>
            </a:r>
            <a:endParaRPr sz="2000">
              <a:latin typeface="Times New Roman"/>
              <a:ea typeface="Times New Roman"/>
              <a:cs typeface="Times New Roman"/>
              <a:sym typeface="Times New Roman"/>
            </a:endParaRPr>
          </a:p>
          <a:p>
            <a:pPr indent="0" lvl="0" marL="356870" marR="0" rtl="0" algn="l">
              <a:lnSpc>
                <a:spcPct val="100000"/>
              </a:lnSpc>
              <a:spcBef>
                <a:spcPts val="0"/>
              </a:spcBef>
              <a:spcAft>
                <a:spcPts val="0"/>
              </a:spcAft>
              <a:buNone/>
            </a:pPr>
            <a:r>
              <a:rPr lang="en-US" sz="2000">
                <a:solidFill>
                  <a:srgbClr val="404040"/>
                </a:solidFill>
                <a:latin typeface="Times New Roman"/>
                <a:ea typeface="Times New Roman"/>
                <a:cs typeface="Times New Roman"/>
                <a:sym typeface="Times New Roman"/>
              </a:rPr>
              <a:t>Development phase which acts as an input for Testing Phase.</a:t>
            </a:r>
            <a:endParaRPr sz="2000">
              <a:latin typeface="Times New Roman"/>
              <a:ea typeface="Times New Roman"/>
              <a:cs typeface="Times New Roman"/>
              <a:sym typeface="Times New Roman"/>
            </a:endParaRPr>
          </a:p>
          <a:p>
            <a:pPr indent="0" lvl="0" marL="12700" marR="0" rtl="0" algn="l">
              <a:lnSpc>
                <a:spcPct val="100000"/>
              </a:lnSpc>
              <a:spcBef>
                <a:spcPts val="1010"/>
              </a:spcBef>
              <a:spcAft>
                <a:spcPts val="0"/>
              </a:spcAft>
              <a:buNone/>
            </a:pPr>
            <a:r>
              <a:rPr lang="en-US" sz="1600">
                <a:solidFill>
                  <a:srgbClr val="B31166"/>
                </a:solidFill>
                <a:latin typeface="Lucida Sans"/>
                <a:ea typeface="Lucida Sans"/>
                <a:cs typeface="Lucida Sans"/>
                <a:sym typeface="Lucida Sans"/>
              </a:rPr>
              <a:t>▶	</a:t>
            </a:r>
            <a:r>
              <a:rPr lang="en-US" sz="2000">
                <a:solidFill>
                  <a:srgbClr val="404040"/>
                </a:solidFill>
                <a:latin typeface="Times New Roman"/>
                <a:ea typeface="Times New Roman"/>
                <a:cs typeface="Times New Roman"/>
                <a:sym typeface="Times New Roman"/>
              </a:rPr>
              <a:t>In this phase all the components of Software are tested it consists of the </a:t>
            </a:r>
            <a:endParaRPr sz="2000">
              <a:solidFill>
                <a:srgbClr val="404040"/>
              </a:solidFill>
              <a:latin typeface="Times New Roman"/>
              <a:ea typeface="Times New Roman"/>
              <a:cs typeface="Times New Roman"/>
              <a:sym typeface="Times New Roman"/>
            </a:endParaRPr>
          </a:p>
          <a:p>
            <a:pPr indent="0" lvl="0" marL="12700" marR="0" rtl="0" algn="l">
              <a:lnSpc>
                <a:spcPct val="100000"/>
              </a:lnSpc>
              <a:spcBef>
                <a:spcPts val="1010"/>
              </a:spcBef>
              <a:spcAft>
                <a:spcPts val="0"/>
              </a:spcAft>
              <a:buNone/>
            </a:pPr>
            <a:r>
              <a:rPr lang="en-US" sz="2000">
                <a:solidFill>
                  <a:srgbClr val="404040"/>
                </a:solidFill>
                <a:latin typeface="Times New Roman"/>
                <a:ea typeface="Times New Roman"/>
                <a:cs typeface="Times New Roman"/>
                <a:sym typeface="Times New Roman"/>
              </a:rPr>
              <a:t>       </a:t>
            </a:r>
            <a:r>
              <a:rPr b="1" lang="en-US" sz="2000">
                <a:solidFill>
                  <a:srgbClr val="404040"/>
                </a:solidFill>
                <a:latin typeface="Times New Roman"/>
                <a:ea typeface="Times New Roman"/>
                <a:cs typeface="Times New Roman"/>
                <a:sym typeface="Times New Roman"/>
              </a:rPr>
              <a:t>STLC </a:t>
            </a:r>
            <a:r>
              <a:rPr lang="en-US" sz="2000">
                <a:solidFill>
                  <a:srgbClr val="404040"/>
                </a:solidFill>
                <a:latin typeface="Times New Roman"/>
                <a:ea typeface="Times New Roman"/>
                <a:cs typeface="Times New Roman"/>
                <a:sym typeface="Times New Roman"/>
              </a:rPr>
              <a:t>life cycle means Software life cycle</a:t>
            </a:r>
            <a:endParaRPr sz="2000">
              <a:latin typeface="Times New Roman"/>
              <a:ea typeface="Times New Roman"/>
              <a:cs typeface="Times New Roman"/>
              <a:sym typeface="Times New Roman"/>
            </a:endParaRPr>
          </a:p>
          <a:p>
            <a:pPr indent="0" lvl="0" marL="12700" marR="0" rtl="0" algn="l">
              <a:lnSpc>
                <a:spcPct val="100000"/>
              </a:lnSpc>
              <a:spcBef>
                <a:spcPts val="1010"/>
              </a:spcBef>
              <a:spcAft>
                <a:spcPts val="0"/>
              </a:spcAft>
              <a:buNone/>
            </a:pPr>
            <a:r>
              <a:rPr lang="en-US" sz="1600">
                <a:solidFill>
                  <a:srgbClr val="B31166"/>
                </a:solidFill>
                <a:latin typeface="Lucida Sans"/>
                <a:ea typeface="Lucida Sans"/>
                <a:cs typeface="Lucida Sans"/>
                <a:sym typeface="Lucida Sans"/>
              </a:rPr>
              <a:t>▶	</a:t>
            </a:r>
            <a:r>
              <a:rPr lang="en-US" sz="2000">
                <a:solidFill>
                  <a:srgbClr val="404040"/>
                </a:solidFill>
                <a:latin typeface="Times New Roman"/>
                <a:ea typeface="Times New Roman"/>
                <a:cs typeface="Times New Roman"/>
                <a:sym typeface="Times New Roman"/>
              </a:rPr>
              <a:t>It consist of following stages</a:t>
            </a:r>
            <a:endParaRPr sz="2000">
              <a:latin typeface="Times New Roman"/>
              <a:ea typeface="Times New Roman"/>
              <a:cs typeface="Times New Roman"/>
              <a:sym typeface="Times New Roman"/>
            </a:endParaRPr>
          </a:p>
        </p:txBody>
      </p:sp>
      <p:sp>
        <p:nvSpPr>
          <p:cNvPr id="103" name="Google Shape;103;p6"/>
          <p:cNvSpPr txBox="1"/>
          <p:nvPr/>
        </p:nvSpPr>
        <p:spPr>
          <a:xfrm>
            <a:off x="844401" y="4978500"/>
            <a:ext cx="4038000" cy="1317900"/>
          </a:xfrm>
          <a:prstGeom prst="rect">
            <a:avLst/>
          </a:prstGeom>
          <a:noFill/>
          <a:ln>
            <a:noFill/>
          </a:ln>
        </p:spPr>
        <p:txBody>
          <a:bodyPr anchorCtr="0" anchor="t" bIns="0" lIns="0" spcFirstLastPara="1" rIns="0" wrap="square" tIns="137150">
            <a:spAutoFit/>
          </a:bodyPr>
          <a:lstStyle/>
          <a:p>
            <a:pPr indent="0" lvl="0" marL="12700" marR="0" rtl="0" algn="l">
              <a:lnSpc>
                <a:spcPct val="100000"/>
              </a:lnSpc>
              <a:spcBef>
                <a:spcPts val="0"/>
              </a:spcBef>
              <a:spcAft>
                <a:spcPts val="0"/>
              </a:spcAft>
              <a:buNone/>
            </a:pPr>
            <a:r>
              <a:rPr lang="en-US" sz="1600">
                <a:solidFill>
                  <a:srgbClr val="B31166"/>
                </a:solidFill>
                <a:latin typeface="Lucida Sans"/>
                <a:ea typeface="Lucida Sans"/>
                <a:cs typeface="Lucida Sans"/>
                <a:sym typeface="Lucida Sans"/>
              </a:rPr>
              <a:t>▶	</a:t>
            </a:r>
            <a:r>
              <a:rPr lang="en-US" sz="2000">
                <a:solidFill>
                  <a:srgbClr val="404040"/>
                </a:solidFill>
                <a:latin typeface="Times New Roman"/>
                <a:ea typeface="Times New Roman"/>
                <a:cs typeface="Times New Roman"/>
                <a:sym typeface="Times New Roman"/>
              </a:rPr>
              <a:t>i) Requirement &amp; Analysis</a:t>
            </a:r>
            <a:endParaRPr sz="2000">
              <a:latin typeface="Times New Roman"/>
              <a:ea typeface="Times New Roman"/>
              <a:cs typeface="Times New Roman"/>
              <a:sym typeface="Times New Roman"/>
            </a:endParaRPr>
          </a:p>
          <a:p>
            <a:pPr indent="0" lvl="0" marL="12700" marR="0" rtl="0" algn="l">
              <a:lnSpc>
                <a:spcPct val="100000"/>
              </a:lnSpc>
              <a:spcBef>
                <a:spcPts val="985"/>
              </a:spcBef>
              <a:spcAft>
                <a:spcPts val="0"/>
              </a:spcAft>
              <a:buNone/>
            </a:pPr>
            <a:r>
              <a:rPr lang="en-US" sz="1600">
                <a:solidFill>
                  <a:srgbClr val="B31166"/>
                </a:solidFill>
                <a:latin typeface="Lucida Sans"/>
                <a:ea typeface="Lucida Sans"/>
                <a:cs typeface="Lucida Sans"/>
                <a:sym typeface="Lucida Sans"/>
              </a:rPr>
              <a:t>▶	</a:t>
            </a:r>
            <a:r>
              <a:rPr lang="en-US" sz="2000">
                <a:solidFill>
                  <a:srgbClr val="404040"/>
                </a:solidFill>
                <a:latin typeface="Times New Roman"/>
                <a:ea typeface="Times New Roman"/>
                <a:cs typeface="Times New Roman"/>
                <a:sym typeface="Times New Roman"/>
              </a:rPr>
              <a:t>ii) Test Plan</a:t>
            </a:r>
            <a:endParaRPr sz="2000">
              <a:latin typeface="Times New Roman"/>
              <a:ea typeface="Times New Roman"/>
              <a:cs typeface="Times New Roman"/>
              <a:sym typeface="Times New Roman"/>
            </a:endParaRPr>
          </a:p>
          <a:p>
            <a:pPr indent="0" lvl="0" marL="12700" marR="0" rtl="0" algn="l">
              <a:lnSpc>
                <a:spcPct val="100000"/>
              </a:lnSpc>
              <a:spcBef>
                <a:spcPts val="1010"/>
              </a:spcBef>
              <a:spcAft>
                <a:spcPts val="0"/>
              </a:spcAft>
              <a:buNone/>
            </a:pPr>
            <a:r>
              <a:rPr lang="en-US" sz="1600">
                <a:solidFill>
                  <a:srgbClr val="B31166"/>
                </a:solidFill>
                <a:latin typeface="Lucida Sans"/>
                <a:ea typeface="Lucida Sans"/>
                <a:cs typeface="Lucida Sans"/>
                <a:sym typeface="Lucida Sans"/>
              </a:rPr>
              <a:t>▶	</a:t>
            </a:r>
            <a:r>
              <a:rPr lang="en-US" sz="2000">
                <a:solidFill>
                  <a:srgbClr val="404040"/>
                </a:solidFill>
                <a:latin typeface="Times New Roman"/>
                <a:ea typeface="Times New Roman"/>
                <a:cs typeface="Times New Roman"/>
                <a:sym typeface="Times New Roman"/>
              </a:rPr>
              <a:t>iii) Test case Development</a:t>
            </a:r>
            <a:endParaRPr sz="2000">
              <a:latin typeface="Times New Roman"/>
              <a:ea typeface="Times New Roman"/>
              <a:cs typeface="Times New Roman"/>
              <a:sym typeface="Times New Roman"/>
            </a:endParaRPr>
          </a:p>
        </p:txBody>
      </p:sp>
      <p:sp>
        <p:nvSpPr>
          <p:cNvPr id="104" name="Google Shape;104;p6"/>
          <p:cNvSpPr txBox="1"/>
          <p:nvPr/>
        </p:nvSpPr>
        <p:spPr>
          <a:xfrm>
            <a:off x="5102564" y="4978500"/>
            <a:ext cx="2917200" cy="1317900"/>
          </a:xfrm>
          <a:prstGeom prst="rect">
            <a:avLst/>
          </a:prstGeom>
          <a:noFill/>
          <a:ln>
            <a:noFill/>
          </a:ln>
        </p:spPr>
        <p:txBody>
          <a:bodyPr anchorCtr="0" anchor="t" bIns="0" lIns="0" spcFirstLastPara="1" rIns="0" wrap="square" tIns="137150">
            <a:spAutoFit/>
          </a:bodyPr>
          <a:lstStyle/>
          <a:p>
            <a:pPr indent="-338455" lvl="0" marL="363855" marR="0" rtl="0" algn="l">
              <a:lnSpc>
                <a:spcPct val="100000"/>
              </a:lnSpc>
              <a:spcBef>
                <a:spcPts val="0"/>
              </a:spcBef>
              <a:spcAft>
                <a:spcPts val="0"/>
              </a:spcAft>
              <a:buClr>
                <a:srgbClr val="404040"/>
              </a:buClr>
              <a:buSzPts val="2000"/>
              <a:buFont typeface="Times New Roman"/>
              <a:buAutoNum type="romanLcParenR" startAt="4"/>
            </a:pPr>
            <a:r>
              <a:rPr lang="en-US" sz="2000">
                <a:solidFill>
                  <a:srgbClr val="404040"/>
                </a:solidFill>
                <a:latin typeface="Times New Roman"/>
                <a:ea typeface="Times New Roman"/>
                <a:cs typeface="Times New Roman"/>
                <a:sym typeface="Times New Roman"/>
              </a:rPr>
              <a:t>Test </a:t>
            </a:r>
            <a:r>
              <a:rPr lang="en-US" sz="2000">
                <a:solidFill>
                  <a:srgbClr val="404040"/>
                </a:solidFill>
                <a:latin typeface="Times New Roman"/>
                <a:ea typeface="Times New Roman"/>
                <a:cs typeface="Times New Roman"/>
                <a:sym typeface="Times New Roman"/>
              </a:rPr>
              <a:t>environment</a:t>
            </a:r>
            <a:r>
              <a:rPr lang="en-US" sz="2000">
                <a:solidFill>
                  <a:srgbClr val="404040"/>
                </a:solidFill>
                <a:latin typeface="Times New Roman"/>
                <a:ea typeface="Times New Roman"/>
                <a:cs typeface="Times New Roman"/>
                <a:sym typeface="Times New Roman"/>
              </a:rPr>
              <a:t> setup</a:t>
            </a:r>
            <a:endParaRPr sz="2000">
              <a:latin typeface="Times New Roman"/>
              <a:ea typeface="Times New Roman"/>
              <a:cs typeface="Times New Roman"/>
              <a:sym typeface="Times New Roman"/>
            </a:endParaRPr>
          </a:p>
          <a:p>
            <a:pPr indent="-269875" lvl="0" marL="323850" marR="0" rtl="0" algn="l">
              <a:lnSpc>
                <a:spcPct val="100000"/>
              </a:lnSpc>
              <a:spcBef>
                <a:spcPts val="985"/>
              </a:spcBef>
              <a:spcAft>
                <a:spcPts val="0"/>
              </a:spcAft>
              <a:buClr>
                <a:srgbClr val="404040"/>
              </a:buClr>
              <a:buSzPts val="2000"/>
              <a:buFont typeface="Times New Roman"/>
              <a:buAutoNum type="romanLcParenR" startAt="4"/>
            </a:pPr>
            <a:r>
              <a:rPr lang="en-US" sz="2000">
                <a:solidFill>
                  <a:srgbClr val="404040"/>
                </a:solidFill>
                <a:latin typeface="Times New Roman"/>
                <a:ea typeface="Times New Roman"/>
                <a:cs typeface="Times New Roman"/>
                <a:sym typeface="Times New Roman"/>
              </a:rPr>
              <a:t>Test Execution</a:t>
            </a:r>
            <a:endParaRPr sz="2000">
              <a:latin typeface="Times New Roman"/>
              <a:ea typeface="Times New Roman"/>
              <a:cs typeface="Times New Roman"/>
              <a:sym typeface="Times New Roman"/>
            </a:endParaRPr>
          </a:p>
          <a:p>
            <a:pPr indent="-342900" lvl="0" marL="354965" marR="0" rtl="0" algn="l">
              <a:lnSpc>
                <a:spcPct val="100000"/>
              </a:lnSpc>
              <a:spcBef>
                <a:spcPts val="1010"/>
              </a:spcBef>
              <a:spcAft>
                <a:spcPts val="0"/>
              </a:spcAft>
              <a:buClr>
                <a:srgbClr val="404040"/>
              </a:buClr>
              <a:buSzPts val="2000"/>
              <a:buFont typeface="Times New Roman"/>
              <a:buAutoNum type="romanLcParenR" startAt="4"/>
            </a:pPr>
            <a:r>
              <a:rPr lang="en-US" sz="2000">
                <a:solidFill>
                  <a:srgbClr val="404040"/>
                </a:solidFill>
                <a:latin typeface="Times New Roman"/>
                <a:ea typeface="Times New Roman"/>
                <a:cs typeface="Times New Roman"/>
                <a:sym typeface="Times New Roman"/>
              </a:rPr>
              <a:t>Test Closure</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ph type="title"/>
          </p:nvPr>
        </p:nvSpPr>
        <p:spPr>
          <a:xfrm>
            <a:off x="1233932" y="1089101"/>
            <a:ext cx="2294890"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2800">
                <a:solidFill>
                  <a:srgbClr val="EBEBEB"/>
                </a:solidFill>
              </a:rPr>
              <a:t>STLC life cycle</a:t>
            </a:r>
            <a:endParaRPr sz="2800"/>
          </a:p>
        </p:txBody>
      </p:sp>
      <p:sp>
        <p:nvSpPr>
          <p:cNvPr id="110" name="Google Shape;110;p7"/>
          <p:cNvSpPr txBox="1"/>
          <p:nvPr/>
        </p:nvSpPr>
        <p:spPr>
          <a:xfrm>
            <a:off x="1201927" y="2165525"/>
            <a:ext cx="8610600" cy="3602400"/>
          </a:xfrm>
          <a:prstGeom prst="rect">
            <a:avLst/>
          </a:prstGeom>
          <a:noFill/>
          <a:ln>
            <a:noFill/>
          </a:ln>
        </p:spPr>
        <p:txBody>
          <a:bodyPr anchorCtr="0" anchor="t" bIns="0" lIns="0" spcFirstLastPara="1" rIns="0" wrap="square" tIns="137150">
            <a:spAutoFit/>
          </a:bodyPr>
          <a:lstStyle/>
          <a:p>
            <a:pPr indent="0" lvl="0" marL="12700" marR="0" rtl="0" algn="l">
              <a:lnSpc>
                <a:spcPct val="100000"/>
              </a:lnSpc>
              <a:spcBef>
                <a:spcPts val="0"/>
              </a:spcBef>
              <a:spcAft>
                <a:spcPts val="0"/>
              </a:spcAft>
              <a:buNone/>
            </a:pPr>
            <a:r>
              <a:rPr lang="en-US" sz="1900">
                <a:solidFill>
                  <a:srgbClr val="B31166"/>
                </a:solidFill>
                <a:latin typeface="Lucida Sans"/>
                <a:ea typeface="Lucida Sans"/>
                <a:cs typeface="Lucida Sans"/>
                <a:sym typeface="Lucida Sans"/>
              </a:rPr>
              <a:t>▶	</a:t>
            </a:r>
            <a:r>
              <a:rPr b="1" lang="en-US" sz="2400">
                <a:solidFill>
                  <a:srgbClr val="404040"/>
                </a:solidFill>
                <a:latin typeface="Times New Roman"/>
                <a:ea typeface="Times New Roman"/>
                <a:cs typeface="Times New Roman"/>
                <a:sym typeface="Times New Roman"/>
              </a:rPr>
              <a:t>I) Requirements &amp; Analysis:</a:t>
            </a:r>
            <a:endParaRPr sz="2400">
              <a:latin typeface="Times New Roman"/>
              <a:ea typeface="Times New Roman"/>
              <a:cs typeface="Times New Roman"/>
              <a:sym typeface="Times New Roman"/>
            </a:endParaRPr>
          </a:p>
          <a:p>
            <a:pPr indent="-344805" lvl="0" marL="356870" marR="5080" rtl="0" algn="l">
              <a:lnSpc>
                <a:spcPct val="100000"/>
              </a:lnSpc>
              <a:spcBef>
                <a:spcPts val="985"/>
              </a:spcBef>
              <a:spcAft>
                <a:spcPts val="0"/>
              </a:spcAft>
              <a:buNone/>
            </a:pPr>
            <a:r>
              <a:rPr lang="en-US" sz="1900">
                <a:solidFill>
                  <a:srgbClr val="B31166"/>
                </a:solidFill>
                <a:latin typeface="Lucida Sans"/>
                <a:ea typeface="Lucida Sans"/>
                <a:cs typeface="Lucida Sans"/>
                <a:sym typeface="Lucida Sans"/>
              </a:rPr>
              <a:t>▶	</a:t>
            </a:r>
            <a:r>
              <a:rPr lang="en-US" sz="2400">
                <a:solidFill>
                  <a:srgbClr val="404040"/>
                </a:solidFill>
                <a:latin typeface="Times New Roman"/>
                <a:ea typeface="Times New Roman"/>
                <a:cs typeface="Times New Roman"/>
                <a:sym typeface="Times New Roman"/>
              </a:rPr>
              <a:t>In this stage the built was already available, so we decided on focus area which was checking the account summary.</a:t>
            </a:r>
            <a:endParaRPr sz="2400">
              <a:solidFill>
                <a:srgbClr val="404040"/>
              </a:solidFill>
              <a:latin typeface="Times New Roman"/>
              <a:ea typeface="Times New Roman"/>
              <a:cs typeface="Times New Roman"/>
              <a:sym typeface="Times New Roman"/>
            </a:endParaRPr>
          </a:p>
          <a:p>
            <a:pPr indent="-344805" lvl="0" marL="356870" marR="5080" rtl="0" algn="l">
              <a:lnSpc>
                <a:spcPct val="100000"/>
              </a:lnSpc>
              <a:spcBef>
                <a:spcPts val="985"/>
              </a:spcBef>
              <a:spcAft>
                <a:spcPts val="0"/>
              </a:spcAft>
              <a:buNone/>
            </a:pPr>
            <a:r>
              <a:rPr lang="en-US" sz="1900">
                <a:solidFill>
                  <a:srgbClr val="B31166"/>
                </a:solidFill>
                <a:latin typeface="Lucida Sans"/>
                <a:ea typeface="Lucida Sans"/>
                <a:cs typeface="Lucida Sans"/>
                <a:sym typeface="Lucida Sans"/>
              </a:rPr>
              <a:t>▶	</a:t>
            </a:r>
            <a:r>
              <a:rPr lang="en-US" sz="2400">
                <a:solidFill>
                  <a:srgbClr val="404040"/>
                </a:solidFill>
                <a:latin typeface="Times New Roman"/>
                <a:ea typeface="Times New Roman"/>
                <a:cs typeface="Times New Roman"/>
                <a:sym typeface="Times New Roman"/>
              </a:rPr>
              <a:t>We decided to check each of the functionalities present in this  Payment module.</a:t>
            </a:r>
            <a:endParaRPr sz="2400">
              <a:latin typeface="Times New Roman"/>
              <a:ea typeface="Times New Roman"/>
              <a:cs typeface="Times New Roman"/>
              <a:sym typeface="Times New Roman"/>
            </a:endParaRPr>
          </a:p>
          <a:p>
            <a:pPr indent="0" lvl="0" marL="12700" marR="0" rtl="0" algn="l">
              <a:lnSpc>
                <a:spcPct val="100000"/>
              </a:lnSpc>
              <a:spcBef>
                <a:spcPts val="1010"/>
              </a:spcBef>
              <a:spcAft>
                <a:spcPts val="0"/>
              </a:spcAft>
              <a:buNone/>
            </a:pPr>
            <a:r>
              <a:rPr lang="en-US" sz="1900">
                <a:solidFill>
                  <a:srgbClr val="B31166"/>
                </a:solidFill>
                <a:latin typeface="Lucida Sans"/>
                <a:ea typeface="Lucida Sans"/>
                <a:cs typeface="Lucida Sans"/>
                <a:sym typeface="Lucida Sans"/>
              </a:rPr>
              <a:t>▶	</a:t>
            </a:r>
            <a:r>
              <a:rPr lang="en-US" sz="2400">
                <a:solidFill>
                  <a:srgbClr val="404040"/>
                </a:solidFill>
                <a:latin typeface="Times New Roman"/>
                <a:ea typeface="Times New Roman"/>
                <a:cs typeface="Times New Roman"/>
                <a:sym typeface="Times New Roman"/>
              </a:rPr>
              <a:t>Then we priorities the sub modules depending on their severities.</a:t>
            </a:r>
            <a:endParaRPr sz="2400">
              <a:latin typeface="Times New Roman"/>
              <a:ea typeface="Times New Roman"/>
              <a:cs typeface="Times New Roman"/>
              <a:sym typeface="Times New Roman"/>
            </a:endParaRPr>
          </a:p>
          <a:p>
            <a:pPr indent="-344805" lvl="0" marL="356870" marR="1093470" rtl="0" algn="l">
              <a:lnSpc>
                <a:spcPct val="100000"/>
              </a:lnSpc>
              <a:spcBef>
                <a:spcPts val="985"/>
              </a:spcBef>
              <a:spcAft>
                <a:spcPts val="0"/>
              </a:spcAft>
              <a:buNone/>
            </a:pPr>
            <a:r>
              <a:rPr lang="en-US" sz="1900">
                <a:solidFill>
                  <a:srgbClr val="B31166"/>
                </a:solidFill>
                <a:latin typeface="Lucida Sans"/>
                <a:ea typeface="Lucida Sans"/>
                <a:cs typeface="Lucida Sans"/>
                <a:sym typeface="Lucida Sans"/>
              </a:rPr>
              <a:t>▶	</a:t>
            </a:r>
            <a:r>
              <a:rPr lang="en-US" sz="2400">
                <a:solidFill>
                  <a:srgbClr val="404040"/>
                </a:solidFill>
                <a:latin typeface="Times New Roman"/>
                <a:ea typeface="Times New Roman"/>
                <a:cs typeface="Times New Roman"/>
                <a:sym typeface="Times New Roman"/>
              </a:rPr>
              <a:t>Also the QA interacted with various </a:t>
            </a:r>
            <a:r>
              <a:rPr lang="en-US" sz="2400">
                <a:solidFill>
                  <a:srgbClr val="404040"/>
                </a:solidFill>
                <a:latin typeface="Times New Roman"/>
                <a:ea typeface="Times New Roman"/>
                <a:cs typeface="Times New Roman"/>
                <a:sym typeface="Times New Roman"/>
              </a:rPr>
              <a:t>stakeholder</a:t>
            </a:r>
            <a:r>
              <a:rPr lang="en-US" sz="2400">
                <a:solidFill>
                  <a:srgbClr val="404040"/>
                </a:solidFill>
                <a:latin typeface="Times New Roman"/>
                <a:ea typeface="Times New Roman"/>
                <a:cs typeface="Times New Roman"/>
                <a:sym typeface="Times New Roman"/>
              </a:rPr>
              <a:t> to get the  requirements and understand it with clarity.</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type="title"/>
          </p:nvPr>
        </p:nvSpPr>
        <p:spPr>
          <a:xfrm>
            <a:off x="1233932" y="1089101"/>
            <a:ext cx="2294890"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2800">
                <a:solidFill>
                  <a:srgbClr val="EBEBEB"/>
                </a:solidFill>
              </a:rPr>
              <a:t>STLC life cycle</a:t>
            </a:r>
            <a:endParaRPr sz="2800"/>
          </a:p>
        </p:txBody>
      </p:sp>
      <p:sp>
        <p:nvSpPr>
          <p:cNvPr id="116" name="Google Shape;116;p8"/>
          <p:cNvSpPr txBox="1"/>
          <p:nvPr/>
        </p:nvSpPr>
        <p:spPr>
          <a:xfrm>
            <a:off x="1233932" y="2086829"/>
            <a:ext cx="8086200" cy="1103700"/>
          </a:xfrm>
          <a:prstGeom prst="rect">
            <a:avLst/>
          </a:prstGeom>
          <a:noFill/>
          <a:ln>
            <a:noFill/>
          </a:ln>
        </p:spPr>
        <p:txBody>
          <a:bodyPr anchorCtr="0" anchor="t" bIns="0" lIns="0" spcFirstLastPara="1" rIns="0" wrap="square" tIns="141600">
            <a:spAutoFit/>
          </a:bodyPr>
          <a:lstStyle/>
          <a:p>
            <a:pPr indent="0" lvl="0" marL="12700" marR="0" rtl="0" algn="l">
              <a:lnSpc>
                <a:spcPct val="100000"/>
              </a:lnSpc>
              <a:spcBef>
                <a:spcPts val="0"/>
              </a:spcBef>
              <a:spcAft>
                <a:spcPts val="0"/>
              </a:spcAft>
              <a:buNone/>
            </a:pPr>
            <a:r>
              <a:rPr lang="en-US" sz="1450">
                <a:solidFill>
                  <a:srgbClr val="B31166"/>
                </a:solidFill>
                <a:latin typeface="Lucida Sans"/>
                <a:ea typeface="Lucida Sans"/>
                <a:cs typeface="Lucida Sans"/>
                <a:sym typeface="Lucida Sans"/>
              </a:rPr>
              <a:t>▶	</a:t>
            </a:r>
            <a:r>
              <a:rPr b="1" lang="en-US" sz="1800">
                <a:solidFill>
                  <a:srgbClr val="404040"/>
                </a:solidFill>
                <a:latin typeface="Times New Roman"/>
                <a:ea typeface="Times New Roman"/>
                <a:cs typeface="Times New Roman"/>
                <a:sym typeface="Times New Roman"/>
              </a:rPr>
              <a:t>II) Test Plan:</a:t>
            </a:r>
            <a:endParaRPr sz="1800">
              <a:latin typeface="Times New Roman"/>
              <a:ea typeface="Times New Roman"/>
              <a:cs typeface="Times New Roman"/>
              <a:sym typeface="Times New Roman"/>
            </a:endParaRPr>
          </a:p>
          <a:p>
            <a:pPr indent="0" lvl="0" marL="12700" marR="0" rtl="0" algn="l">
              <a:lnSpc>
                <a:spcPct val="100000"/>
              </a:lnSpc>
              <a:spcBef>
                <a:spcPts val="1010"/>
              </a:spcBef>
              <a:spcAft>
                <a:spcPts val="0"/>
              </a:spcAft>
              <a:buNone/>
            </a:pPr>
            <a:r>
              <a:rPr lang="en-US" sz="1450">
                <a:solidFill>
                  <a:srgbClr val="B31166"/>
                </a:solidFill>
                <a:latin typeface="Lucida Sans"/>
                <a:ea typeface="Lucida Sans"/>
                <a:cs typeface="Lucida Sans"/>
                <a:sym typeface="Lucida Sans"/>
              </a:rPr>
              <a:t>▶	</a:t>
            </a:r>
            <a:r>
              <a:rPr lang="en-US" sz="1800">
                <a:solidFill>
                  <a:srgbClr val="404040"/>
                </a:solidFill>
                <a:latin typeface="Times New Roman"/>
                <a:ea typeface="Times New Roman"/>
                <a:cs typeface="Times New Roman"/>
                <a:sym typeface="Times New Roman"/>
              </a:rPr>
              <a:t>In this phase the roles </a:t>
            </a:r>
            <a:r>
              <a:rPr lang="en-US" sz="1800">
                <a:solidFill>
                  <a:srgbClr val="404040"/>
                </a:solidFill>
                <a:latin typeface="Times New Roman"/>
                <a:ea typeface="Times New Roman"/>
                <a:cs typeface="Times New Roman"/>
                <a:sym typeface="Times New Roman"/>
              </a:rPr>
              <a:t>were</a:t>
            </a:r>
            <a:r>
              <a:rPr lang="en-US" sz="1800">
                <a:solidFill>
                  <a:srgbClr val="404040"/>
                </a:solidFill>
                <a:latin typeface="Times New Roman"/>
                <a:ea typeface="Times New Roman"/>
                <a:cs typeface="Times New Roman"/>
                <a:sym typeface="Times New Roman"/>
              </a:rPr>
              <a:t> estimated to each and every person regarding testing as</a:t>
            </a:r>
            <a:endParaRPr sz="1800">
              <a:latin typeface="Times New Roman"/>
              <a:ea typeface="Times New Roman"/>
              <a:cs typeface="Times New Roman"/>
              <a:sym typeface="Times New Roman"/>
            </a:endParaRPr>
          </a:p>
          <a:p>
            <a:pPr indent="0" lvl="0" marL="356870" marR="0" rtl="0" algn="l">
              <a:lnSpc>
                <a:spcPct val="100000"/>
              </a:lnSpc>
              <a:spcBef>
                <a:spcPts val="0"/>
              </a:spcBef>
              <a:spcAft>
                <a:spcPts val="0"/>
              </a:spcAft>
              <a:buNone/>
            </a:pPr>
            <a:r>
              <a:rPr lang="en-US" sz="1800">
                <a:solidFill>
                  <a:srgbClr val="404040"/>
                </a:solidFill>
                <a:latin typeface="Times New Roman"/>
                <a:ea typeface="Times New Roman"/>
                <a:cs typeface="Times New Roman"/>
                <a:sym typeface="Times New Roman"/>
              </a:rPr>
              <a:t>follows</a:t>
            </a:r>
            <a:endParaRPr sz="1800">
              <a:latin typeface="Times New Roman"/>
              <a:ea typeface="Times New Roman"/>
              <a:cs typeface="Times New Roman"/>
              <a:sym typeface="Times New Roman"/>
            </a:endParaRPr>
          </a:p>
        </p:txBody>
      </p:sp>
      <p:graphicFrame>
        <p:nvGraphicFramePr>
          <p:cNvPr id="117" name="Google Shape;117;p8"/>
          <p:cNvGraphicFramePr/>
          <p:nvPr/>
        </p:nvGraphicFramePr>
        <p:xfrm>
          <a:off x="1522222" y="3203575"/>
          <a:ext cx="3000000" cy="3000000"/>
        </p:xfrm>
        <a:graphic>
          <a:graphicData uri="http://schemas.openxmlformats.org/drawingml/2006/table">
            <a:tbl>
              <a:tblPr bandRow="1" firstRow="1">
                <a:noFill/>
                <a:tableStyleId>{3E5A18CF-F4C7-4D2E-8E1A-95F33CD1001F}</a:tableStyleId>
              </a:tblPr>
              <a:tblGrid>
                <a:gridCol w="2470775"/>
                <a:gridCol w="3368050"/>
              </a:tblGrid>
              <a:tr h="211950">
                <a:tc>
                  <a:txBody>
                    <a:bodyPr/>
                    <a:lstStyle/>
                    <a:p>
                      <a:pPr indent="0" lvl="0" marL="65405" marR="0" rtl="0" algn="l">
                        <a:lnSpc>
                          <a:spcPct val="116923"/>
                        </a:lnSpc>
                        <a:spcBef>
                          <a:spcPts val="0"/>
                        </a:spcBef>
                        <a:spcAft>
                          <a:spcPts val="0"/>
                        </a:spcAft>
                        <a:buNone/>
                      </a:pPr>
                      <a:r>
                        <a:rPr b="1" lang="en-US" sz="1300" u="none" cap="none" strike="noStrike">
                          <a:solidFill>
                            <a:srgbClr val="FFFFFF"/>
                          </a:solidFill>
                          <a:latin typeface="Tahoma"/>
                          <a:ea typeface="Tahoma"/>
                          <a:cs typeface="Tahoma"/>
                          <a:sym typeface="Tahoma"/>
                        </a:rPr>
                        <a:t>Members</a:t>
                      </a:r>
                      <a:endParaRPr sz="1300" u="none" cap="none" strike="noStrike">
                        <a:latin typeface="Tahoma"/>
                        <a:ea typeface="Tahoma"/>
                        <a:cs typeface="Tahoma"/>
                        <a:sym typeface="Tahoma"/>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B31166"/>
                    </a:solidFill>
                  </a:tcPr>
                </a:tc>
                <a:tc>
                  <a:txBody>
                    <a:bodyPr/>
                    <a:lstStyle/>
                    <a:p>
                      <a:pPr indent="0" lvl="0" marL="66040" marR="0" rtl="0" algn="l">
                        <a:lnSpc>
                          <a:spcPct val="116923"/>
                        </a:lnSpc>
                        <a:spcBef>
                          <a:spcPts val="0"/>
                        </a:spcBef>
                        <a:spcAft>
                          <a:spcPts val="0"/>
                        </a:spcAft>
                        <a:buNone/>
                      </a:pPr>
                      <a:r>
                        <a:rPr b="1" lang="en-US" sz="1300" u="none" cap="none" strike="noStrike">
                          <a:solidFill>
                            <a:srgbClr val="FFFFFF"/>
                          </a:solidFill>
                          <a:latin typeface="Tahoma"/>
                          <a:ea typeface="Tahoma"/>
                          <a:cs typeface="Tahoma"/>
                          <a:sym typeface="Tahoma"/>
                        </a:rPr>
                        <a:t>Roles</a:t>
                      </a:r>
                      <a:endParaRPr sz="1300" u="none" cap="none" strike="noStrike">
                        <a:latin typeface="Tahoma"/>
                        <a:ea typeface="Tahoma"/>
                        <a:cs typeface="Tahoma"/>
                        <a:sym typeface="Tahoma"/>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B31166"/>
                    </a:solidFill>
                  </a:tcPr>
                </a:tc>
              </a:tr>
              <a:tr h="854975">
                <a:tc>
                  <a:txBody>
                    <a:bodyPr/>
                    <a:lstStyle/>
                    <a:p>
                      <a:pPr indent="0" lvl="0" marL="65405" marR="0" rtl="0" algn="l">
                        <a:lnSpc>
                          <a:spcPct val="116923"/>
                        </a:lnSpc>
                        <a:spcBef>
                          <a:spcPts val="0"/>
                        </a:spcBef>
                        <a:spcAft>
                          <a:spcPts val="0"/>
                        </a:spcAft>
                        <a:buNone/>
                      </a:pPr>
                      <a:r>
                        <a:rPr b="1" lang="en-US" sz="1300" u="none" cap="none" strike="noStrike">
                          <a:solidFill>
                            <a:srgbClr val="FFFFFF"/>
                          </a:solidFill>
                          <a:latin typeface="Tahoma"/>
                          <a:ea typeface="Tahoma"/>
                          <a:cs typeface="Tahoma"/>
                          <a:sym typeface="Tahoma"/>
                        </a:rPr>
                        <a:t>Test Manager</a:t>
                      </a:r>
                      <a:endParaRPr sz="1300" u="none" cap="none" strike="noStrike">
                        <a:latin typeface="Tahoma"/>
                        <a:ea typeface="Tahoma"/>
                        <a:cs typeface="Tahoma"/>
                        <a:sym typeface="Tahoma"/>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B31166"/>
                    </a:solidFill>
                  </a:tcPr>
                </a:tc>
                <a:tc>
                  <a:txBody>
                    <a:bodyPr/>
                    <a:lstStyle/>
                    <a:p>
                      <a:pPr indent="-345440" lvl="0" marL="410844" marR="0" rtl="0" algn="l">
                        <a:lnSpc>
                          <a:spcPct val="116923"/>
                        </a:lnSpc>
                        <a:spcBef>
                          <a:spcPts val="0"/>
                        </a:spcBef>
                        <a:spcAft>
                          <a:spcPts val="0"/>
                        </a:spcAft>
                        <a:buSzPts val="1300"/>
                        <a:buFont typeface="Verdana"/>
                        <a:buAutoNum type="romanLcParenR"/>
                      </a:pPr>
                      <a:r>
                        <a:rPr lang="en-US" sz="1300" u="none" cap="none" strike="noStrike">
                          <a:latin typeface="Verdana"/>
                          <a:ea typeface="Verdana"/>
                          <a:cs typeface="Verdana"/>
                          <a:sym typeface="Verdana"/>
                        </a:rPr>
                        <a:t>Monitors and contacts team lead.</a:t>
                      </a:r>
                      <a:endParaRPr sz="1300" u="none" cap="none" strike="noStrike">
                        <a:latin typeface="Verdana"/>
                        <a:ea typeface="Verdana"/>
                        <a:cs typeface="Verdana"/>
                        <a:sym typeface="Verdana"/>
                      </a:endParaRPr>
                    </a:p>
                    <a:p>
                      <a:pPr indent="-345440" lvl="0" marL="410844" marR="0" rtl="0" algn="l">
                        <a:lnSpc>
                          <a:spcPct val="100000"/>
                        </a:lnSpc>
                        <a:spcBef>
                          <a:spcPts val="120"/>
                        </a:spcBef>
                        <a:spcAft>
                          <a:spcPts val="0"/>
                        </a:spcAft>
                        <a:buSzPts val="1300"/>
                        <a:buFont typeface="Verdana"/>
                        <a:buAutoNum type="romanLcParenR"/>
                      </a:pPr>
                      <a:r>
                        <a:rPr lang="en-US" sz="1300" u="none" cap="none" strike="noStrike">
                          <a:latin typeface="Verdana"/>
                          <a:ea typeface="Verdana"/>
                          <a:cs typeface="Verdana"/>
                          <a:sym typeface="Verdana"/>
                        </a:rPr>
                        <a:t>Test strategies</a:t>
                      </a:r>
                      <a:endParaRPr sz="1300" u="none" cap="none" strike="noStrike">
                        <a:latin typeface="Verdana"/>
                        <a:ea typeface="Verdana"/>
                        <a:cs typeface="Verdana"/>
                        <a:sym typeface="Verdana"/>
                      </a:endParaRPr>
                    </a:p>
                    <a:p>
                      <a:pPr indent="-345440" lvl="0" marL="410844" marR="0" rtl="0" algn="l">
                        <a:lnSpc>
                          <a:spcPct val="100000"/>
                        </a:lnSpc>
                        <a:spcBef>
                          <a:spcPts val="95"/>
                        </a:spcBef>
                        <a:spcAft>
                          <a:spcPts val="0"/>
                        </a:spcAft>
                        <a:buSzPts val="1300"/>
                        <a:buFont typeface="Verdana"/>
                        <a:buAutoNum type="romanLcParenR"/>
                      </a:pPr>
                      <a:r>
                        <a:rPr lang="en-US" sz="1300" u="none" cap="none" strike="noStrike">
                          <a:latin typeface="Verdana"/>
                          <a:ea typeface="Verdana"/>
                          <a:cs typeface="Verdana"/>
                          <a:sym typeface="Verdana"/>
                        </a:rPr>
                        <a:t>Level of testing</a:t>
                      </a:r>
                      <a:endParaRPr sz="1300" u="none" cap="none" strike="noStrike">
                        <a:latin typeface="Verdana"/>
                        <a:ea typeface="Verdana"/>
                        <a:cs typeface="Verdana"/>
                        <a:sym typeface="Verdana"/>
                      </a:endParaRPr>
                    </a:p>
                    <a:p>
                      <a:pPr indent="-345440" lvl="0" marL="410844" marR="0" rtl="0" algn="l">
                        <a:lnSpc>
                          <a:spcPct val="100000"/>
                        </a:lnSpc>
                        <a:spcBef>
                          <a:spcPts val="120"/>
                        </a:spcBef>
                        <a:spcAft>
                          <a:spcPts val="0"/>
                        </a:spcAft>
                        <a:buSzPts val="1300"/>
                        <a:buFont typeface="Verdana"/>
                        <a:buAutoNum type="romanLcParenR"/>
                      </a:pPr>
                      <a:r>
                        <a:rPr lang="en-US" sz="1300" u="none" cap="none" strike="noStrike">
                          <a:latin typeface="Verdana"/>
                          <a:ea typeface="Verdana"/>
                          <a:cs typeface="Verdana"/>
                          <a:sym typeface="Verdana"/>
                        </a:rPr>
                        <a:t>Approval of test plan.</a:t>
                      </a:r>
                      <a:endParaRPr sz="1300" u="none" cap="none" strike="noStrike">
                        <a:latin typeface="Verdana"/>
                        <a:ea typeface="Verdana"/>
                        <a:cs typeface="Verdana"/>
                        <a:sym typeface="Verdana"/>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4CCD2"/>
                    </a:solidFill>
                  </a:tcPr>
                </a:tc>
              </a:tr>
              <a:tr h="638550">
                <a:tc>
                  <a:txBody>
                    <a:bodyPr/>
                    <a:lstStyle/>
                    <a:p>
                      <a:pPr indent="0" lvl="0" marL="65405" marR="0" rtl="0" algn="l">
                        <a:lnSpc>
                          <a:spcPct val="117307"/>
                        </a:lnSpc>
                        <a:spcBef>
                          <a:spcPts val="0"/>
                        </a:spcBef>
                        <a:spcAft>
                          <a:spcPts val="0"/>
                        </a:spcAft>
                        <a:buNone/>
                      </a:pPr>
                      <a:r>
                        <a:rPr b="1" lang="en-US" sz="1300" u="none" cap="none" strike="noStrike">
                          <a:solidFill>
                            <a:srgbClr val="FFFFFF"/>
                          </a:solidFill>
                          <a:latin typeface="Tahoma"/>
                          <a:ea typeface="Tahoma"/>
                          <a:cs typeface="Tahoma"/>
                          <a:sym typeface="Tahoma"/>
                        </a:rPr>
                        <a:t>Test Lead</a:t>
                      </a:r>
                      <a:endParaRPr sz="1300" u="none" cap="none" strike="noStrike">
                        <a:latin typeface="Tahoma"/>
                        <a:ea typeface="Tahoma"/>
                        <a:cs typeface="Tahoma"/>
                        <a:sym typeface="Tahoma"/>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B31166"/>
                    </a:solidFill>
                  </a:tcPr>
                </a:tc>
                <a:tc>
                  <a:txBody>
                    <a:bodyPr/>
                    <a:lstStyle/>
                    <a:p>
                      <a:pPr indent="-345440" lvl="0" marL="410844" marR="0" rtl="0" algn="l">
                        <a:lnSpc>
                          <a:spcPct val="117307"/>
                        </a:lnSpc>
                        <a:spcBef>
                          <a:spcPts val="0"/>
                        </a:spcBef>
                        <a:spcAft>
                          <a:spcPts val="0"/>
                        </a:spcAft>
                        <a:buSzPts val="1300"/>
                        <a:buFont typeface="Verdana"/>
                        <a:buAutoNum type="romanLcParenR"/>
                      </a:pPr>
                      <a:r>
                        <a:rPr lang="en-US" sz="1300" u="none" cap="none" strike="noStrike">
                          <a:latin typeface="Verdana"/>
                          <a:ea typeface="Verdana"/>
                          <a:cs typeface="Verdana"/>
                          <a:sym typeface="Verdana"/>
                        </a:rPr>
                        <a:t>Test plan creation</a:t>
                      </a:r>
                      <a:endParaRPr sz="1300" u="none" cap="none" strike="noStrike">
                        <a:latin typeface="Verdana"/>
                        <a:ea typeface="Verdana"/>
                        <a:cs typeface="Verdana"/>
                        <a:sym typeface="Verdana"/>
                      </a:endParaRPr>
                    </a:p>
                    <a:p>
                      <a:pPr indent="-345440" lvl="0" marL="410844" marR="0" rtl="0" algn="l">
                        <a:lnSpc>
                          <a:spcPct val="100000"/>
                        </a:lnSpc>
                        <a:spcBef>
                          <a:spcPts val="120"/>
                        </a:spcBef>
                        <a:spcAft>
                          <a:spcPts val="0"/>
                        </a:spcAft>
                        <a:buSzPts val="1300"/>
                        <a:buFont typeface="Verdana"/>
                        <a:buAutoNum type="romanLcParenR"/>
                      </a:pPr>
                      <a:r>
                        <a:rPr lang="en-US" sz="1300" u="none" cap="none" strike="noStrike">
                          <a:latin typeface="Verdana"/>
                          <a:ea typeface="Verdana"/>
                          <a:cs typeface="Verdana"/>
                          <a:sym typeface="Verdana"/>
                        </a:rPr>
                        <a:t>Work distribution</a:t>
                      </a:r>
                      <a:endParaRPr sz="1300" u="none" cap="none" strike="noStrike">
                        <a:latin typeface="Verdana"/>
                        <a:ea typeface="Verdana"/>
                        <a:cs typeface="Verdana"/>
                        <a:sym typeface="Verdana"/>
                      </a:endParaRPr>
                    </a:p>
                    <a:p>
                      <a:pPr indent="-345440" lvl="0" marL="410844" marR="0" rtl="0" algn="l">
                        <a:lnSpc>
                          <a:spcPct val="100000"/>
                        </a:lnSpc>
                        <a:spcBef>
                          <a:spcPts val="95"/>
                        </a:spcBef>
                        <a:spcAft>
                          <a:spcPts val="0"/>
                        </a:spcAft>
                        <a:buSzPts val="1300"/>
                        <a:buFont typeface="Verdana"/>
                        <a:buAutoNum type="romanLcParenR"/>
                      </a:pPr>
                      <a:r>
                        <a:rPr lang="en-US" sz="1300" u="none" cap="none" strike="noStrike">
                          <a:latin typeface="Verdana"/>
                          <a:ea typeface="Verdana"/>
                          <a:cs typeface="Verdana"/>
                          <a:sym typeface="Verdana"/>
                        </a:rPr>
                        <a:t>Technically leads team</a:t>
                      </a:r>
                      <a:endParaRPr sz="1300" u="none" cap="none" strike="noStrike">
                        <a:latin typeface="Verdana"/>
                        <a:ea typeface="Verdana"/>
                        <a:cs typeface="Verdana"/>
                        <a:sym typeface="Verdana"/>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1E7EA"/>
                    </a:solidFill>
                  </a:tcPr>
                </a:tc>
              </a:tr>
              <a:tr h="855025">
                <a:tc>
                  <a:txBody>
                    <a:bodyPr/>
                    <a:lstStyle/>
                    <a:p>
                      <a:pPr indent="0" lvl="0" marL="65405" marR="0" rtl="0" algn="l">
                        <a:lnSpc>
                          <a:spcPct val="117307"/>
                        </a:lnSpc>
                        <a:spcBef>
                          <a:spcPts val="0"/>
                        </a:spcBef>
                        <a:spcAft>
                          <a:spcPts val="0"/>
                        </a:spcAft>
                        <a:buNone/>
                      </a:pPr>
                      <a:r>
                        <a:rPr b="1" lang="en-US" sz="1300" u="none" cap="none" strike="noStrike">
                          <a:solidFill>
                            <a:srgbClr val="FFFFFF"/>
                          </a:solidFill>
                          <a:latin typeface="Tahoma"/>
                          <a:ea typeface="Tahoma"/>
                          <a:cs typeface="Tahoma"/>
                          <a:sym typeface="Tahoma"/>
                        </a:rPr>
                        <a:t>Test Engineer</a:t>
                      </a:r>
                      <a:endParaRPr sz="1300" u="none" cap="none" strike="noStrike">
                        <a:latin typeface="Tahoma"/>
                        <a:ea typeface="Tahoma"/>
                        <a:cs typeface="Tahoma"/>
                        <a:sym typeface="Tahoma"/>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B31166"/>
                    </a:solidFill>
                  </a:tcPr>
                </a:tc>
                <a:tc>
                  <a:txBody>
                    <a:bodyPr/>
                    <a:lstStyle/>
                    <a:p>
                      <a:pPr indent="-345440" lvl="0" marL="410844" marR="0" rtl="0" algn="l">
                        <a:lnSpc>
                          <a:spcPct val="117307"/>
                        </a:lnSpc>
                        <a:spcBef>
                          <a:spcPts val="0"/>
                        </a:spcBef>
                        <a:spcAft>
                          <a:spcPts val="0"/>
                        </a:spcAft>
                        <a:buSzPts val="1300"/>
                        <a:buFont typeface="Verdana"/>
                        <a:buAutoNum type="romanLcParenR"/>
                      </a:pPr>
                      <a:r>
                        <a:rPr lang="en-US" sz="1300" u="none" cap="none" strike="noStrike">
                          <a:latin typeface="Verdana"/>
                          <a:ea typeface="Verdana"/>
                          <a:cs typeface="Verdana"/>
                          <a:sym typeface="Verdana"/>
                        </a:rPr>
                        <a:t>Create test scenarios</a:t>
                      </a:r>
                      <a:endParaRPr sz="1300" u="none" cap="none" strike="noStrike">
                        <a:latin typeface="Verdana"/>
                        <a:ea typeface="Verdana"/>
                        <a:cs typeface="Verdana"/>
                        <a:sym typeface="Verdana"/>
                      </a:endParaRPr>
                    </a:p>
                    <a:p>
                      <a:pPr indent="-345440" lvl="0" marL="410844" marR="0" rtl="0" algn="l">
                        <a:lnSpc>
                          <a:spcPct val="100000"/>
                        </a:lnSpc>
                        <a:spcBef>
                          <a:spcPts val="120"/>
                        </a:spcBef>
                        <a:spcAft>
                          <a:spcPts val="0"/>
                        </a:spcAft>
                        <a:buSzPts val="1300"/>
                        <a:buFont typeface="Verdana"/>
                        <a:buAutoNum type="romanLcParenR"/>
                      </a:pPr>
                      <a:r>
                        <a:rPr lang="en-US" sz="1300" u="none" cap="none" strike="noStrike">
                          <a:latin typeface="Verdana"/>
                          <a:ea typeface="Verdana"/>
                          <a:cs typeface="Verdana"/>
                          <a:sym typeface="Verdana"/>
                        </a:rPr>
                        <a:t>Design, creation of test cases</a:t>
                      </a:r>
                      <a:endParaRPr sz="1300" u="none" cap="none" strike="noStrike">
                        <a:latin typeface="Verdana"/>
                        <a:ea typeface="Verdana"/>
                        <a:cs typeface="Verdana"/>
                        <a:sym typeface="Verdana"/>
                      </a:endParaRPr>
                    </a:p>
                    <a:p>
                      <a:pPr indent="-345440" lvl="0" marL="410844" marR="0" rtl="0" algn="l">
                        <a:lnSpc>
                          <a:spcPct val="100000"/>
                        </a:lnSpc>
                        <a:spcBef>
                          <a:spcPts val="95"/>
                        </a:spcBef>
                        <a:spcAft>
                          <a:spcPts val="0"/>
                        </a:spcAft>
                        <a:buSzPts val="1300"/>
                        <a:buFont typeface="Verdana"/>
                        <a:buAutoNum type="romanLcParenR"/>
                      </a:pPr>
                      <a:r>
                        <a:rPr lang="en-US" sz="1300" u="none" cap="none" strike="noStrike">
                          <a:latin typeface="Verdana"/>
                          <a:ea typeface="Verdana"/>
                          <a:cs typeface="Verdana"/>
                          <a:sym typeface="Verdana"/>
                        </a:rPr>
                        <a:t>Defect report</a:t>
                      </a:r>
                      <a:endParaRPr sz="1300" u="none" cap="none" strike="noStrike">
                        <a:latin typeface="Verdana"/>
                        <a:ea typeface="Verdana"/>
                        <a:cs typeface="Verdana"/>
                        <a:sym typeface="Verdana"/>
                      </a:endParaRPr>
                    </a:p>
                    <a:p>
                      <a:pPr indent="-345440" lvl="0" marL="410844" marR="0" rtl="0" algn="l">
                        <a:lnSpc>
                          <a:spcPct val="100000"/>
                        </a:lnSpc>
                        <a:spcBef>
                          <a:spcPts val="120"/>
                        </a:spcBef>
                        <a:spcAft>
                          <a:spcPts val="0"/>
                        </a:spcAft>
                        <a:buSzPts val="1300"/>
                        <a:buFont typeface="Verdana"/>
                        <a:buAutoNum type="romanLcParenR"/>
                      </a:pPr>
                      <a:r>
                        <a:rPr lang="en-US" sz="1300" u="none" cap="none" strike="noStrike">
                          <a:latin typeface="Verdana"/>
                          <a:ea typeface="Verdana"/>
                          <a:cs typeface="Verdana"/>
                          <a:sym typeface="Verdana"/>
                        </a:rPr>
                        <a:t>Tracking defect till closure</a:t>
                      </a:r>
                      <a:endParaRPr sz="1300" u="none" cap="none" strike="noStrike">
                        <a:latin typeface="Verdana"/>
                        <a:ea typeface="Verdana"/>
                        <a:cs typeface="Verdana"/>
                        <a:sym typeface="Verdana"/>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4CCD2"/>
                    </a:solidFill>
                  </a:tcPr>
                </a:tc>
              </a:tr>
              <a:tr h="211975">
                <a:tc>
                  <a:txBody>
                    <a:bodyPr/>
                    <a:lstStyle/>
                    <a:p>
                      <a:pPr indent="0" lvl="0" marL="65405" marR="0" rtl="0" algn="l">
                        <a:lnSpc>
                          <a:spcPct val="117692"/>
                        </a:lnSpc>
                        <a:spcBef>
                          <a:spcPts val="0"/>
                        </a:spcBef>
                        <a:spcAft>
                          <a:spcPts val="0"/>
                        </a:spcAft>
                        <a:buNone/>
                      </a:pPr>
                      <a:r>
                        <a:rPr b="1" lang="en-US" sz="1300" u="none" cap="none" strike="noStrike">
                          <a:solidFill>
                            <a:srgbClr val="FFFFFF"/>
                          </a:solidFill>
                          <a:latin typeface="Tahoma"/>
                          <a:ea typeface="Tahoma"/>
                          <a:cs typeface="Tahoma"/>
                          <a:sym typeface="Tahoma"/>
                        </a:rPr>
                        <a:t>Automotive Architecture</a:t>
                      </a:r>
                      <a:endParaRPr sz="1300" u="none" cap="none" strike="noStrike">
                        <a:latin typeface="Tahoma"/>
                        <a:ea typeface="Tahoma"/>
                        <a:cs typeface="Tahoma"/>
                        <a:sym typeface="Tahoma"/>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B31166"/>
                    </a:solidFill>
                  </a:tcPr>
                </a:tc>
                <a:tc>
                  <a:txBody>
                    <a:bodyPr/>
                    <a:lstStyle/>
                    <a:p>
                      <a:pPr indent="0" lvl="0" marL="66040" marR="0" rtl="0" algn="l">
                        <a:lnSpc>
                          <a:spcPct val="117692"/>
                        </a:lnSpc>
                        <a:spcBef>
                          <a:spcPts val="0"/>
                        </a:spcBef>
                        <a:spcAft>
                          <a:spcPts val="0"/>
                        </a:spcAft>
                        <a:buNone/>
                      </a:pPr>
                      <a:r>
                        <a:rPr lang="en-US" sz="1300" u="none" cap="none" strike="noStrike">
                          <a:latin typeface="Verdana"/>
                          <a:ea typeface="Verdana"/>
                          <a:cs typeface="Verdana"/>
                          <a:sym typeface="Verdana"/>
                        </a:rPr>
                        <a:t>i)	Plans for test automation</a:t>
                      </a:r>
                      <a:endParaRPr sz="1300" u="none" cap="none" strike="noStrike">
                        <a:latin typeface="Verdana"/>
                        <a:ea typeface="Verdana"/>
                        <a:cs typeface="Verdana"/>
                        <a:sym typeface="Verdana"/>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1E7EA"/>
                    </a:solidFill>
                  </a:tcPr>
                </a:tc>
              </a:tr>
              <a:tr h="672100">
                <a:tc>
                  <a:txBody>
                    <a:bodyPr/>
                    <a:lstStyle/>
                    <a:p>
                      <a:pPr indent="0" lvl="0" marL="65405" marR="0" rtl="0" algn="l">
                        <a:lnSpc>
                          <a:spcPct val="117692"/>
                        </a:lnSpc>
                        <a:spcBef>
                          <a:spcPts val="0"/>
                        </a:spcBef>
                        <a:spcAft>
                          <a:spcPts val="0"/>
                        </a:spcAft>
                        <a:buNone/>
                      </a:pPr>
                      <a:r>
                        <a:rPr b="1" lang="en-US" sz="1300" u="none" cap="none" strike="noStrike">
                          <a:solidFill>
                            <a:srgbClr val="FFFFFF"/>
                          </a:solidFill>
                          <a:latin typeface="Tahoma"/>
                          <a:ea typeface="Tahoma"/>
                          <a:cs typeface="Tahoma"/>
                          <a:sym typeface="Tahoma"/>
                        </a:rPr>
                        <a:t>Automation Engineer</a:t>
                      </a:r>
                      <a:endParaRPr sz="1300" u="none" cap="none" strike="noStrike">
                        <a:latin typeface="Tahoma"/>
                        <a:ea typeface="Tahoma"/>
                        <a:cs typeface="Tahoma"/>
                        <a:sym typeface="Tahoma"/>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B31166"/>
                    </a:solidFill>
                  </a:tcPr>
                </a:tc>
                <a:tc>
                  <a:txBody>
                    <a:bodyPr/>
                    <a:lstStyle/>
                    <a:p>
                      <a:pPr indent="-345440" lvl="0" marL="410844" marR="0" rtl="0" algn="l">
                        <a:lnSpc>
                          <a:spcPct val="117692"/>
                        </a:lnSpc>
                        <a:spcBef>
                          <a:spcPts val="0"/>
                        </a:spcBef>
                        <a:spcAft>
                          <a:spcPts val="0"/>
                        </a:spcAft>
                        <a:buSzPts val="1300"/>
                        <a:buFont typeface="Verdana"/>
                        <a:buAutoNum type="romanLcParenR"/>
                      </a:pPr>
                      <a:r>
                        <a:rPr lang="en-US" sz="1300" u="none" cap="none" strike="noStrike">
                          <a:latin typeface="Verdana"/>
                          <a:ea typeface="Verdana"/>
                          <a:cs typeface="Verdana"/>
                          <a:sym typeface="Verdana"/>
                        </a:rPr>
                        <a:t>Script and creation for automation</a:t>
                      </a:r>
                      <a:endParaRPr sz="1300" u="none" cap="none" strike="noStrike">
                        <a:latin typeface="Verdana"/>
                        <a:ea typeface="Verdana"/>
                        <a:cs typeface="Verdana"/>
                        <a:sym typeface="Verdana"/>
                      </a:endParaRPr>
                    </a:p>
                    <a:p>
                      <a:pPr indent="-345440" lvl="0" marL="410844" marR="0" rtl="0" algn="l">
                        <a:lnSpc>
                          <a:spcPct val="100000"/>
                        </a:lnSpc>
                        <a:spcBef>
                          <a:spcPts val="120"/>
                        </a:spcBef>
                        <a:spcAft>
                          <a:spcPts val="0"/>
                        </a:spcAft>
                        <a:buSzPts val="1300"/>
                        <a:buFont typeface="Verdana"/>
                        <a:buAutoNum type="romanLcParenR"/>
                      </a:pPr>
                      <a:r>
                        <a:rPr lang="en-US" sz="1300" u="none" cap="none" strike="noStrike">
                          <a:latin typeface="Verdana"/>
                          <a:ea typeface="Verdana"/>
                          <a:cs typeface="Verdana"/>
                          <a:sym typeface="Verdana"/>
                        </a:rPr>
                        <a:t>Maintaining scripts for changes</a:t>
                      </a:r>
                      <a:endParaRPr sz="1300" u="none" cap="none" strike="noStrike">
                        <a:latin typeface="Verdana"/>
                        <a:ea typeface="Verdana"/>
                        <a:cs typeface="Verdana"/>
                        <a:sym typeface="Verdana"/>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4CCD2"/>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type="title"/>
          </p:nvPr>
        </p:nvSpPr>
        <p:spPr>
          <a:xfrm>
            <a:off x="1233932" y="1089101"/>
            <a:ext cx="2294890" cy="454025"/>
          </a:xfrm>
          <a:prstGeom prst="rect">
            <a:avLst/>
          </a:prstGeom>
          <a:noFill/>
          <a:ln>
            <a:noFill/>
          </a:ln>
        </p:spPr>
        <p:txBody>
          <a:bodyPr anchorCtr="0" anchor="t" bIns="0" lIns="0" spcFirstLastPara="1" rIns="0" wrap="square" tIns="13950">
            <a:spAutoFit/>
          </a:bodyPr>
          <a:lstStyle/>
          <a:p>
            <a:pPr indent="0" lvl="0" marL="12700" rtl="0" algn="l">
              <a:lnSpc>
                <a:spcPct val="100000"/>
              </a:lnSpc>
              <a:spcBef>
                <a:spcPts val="0"/>
              </a:spcBef>
              <a:spcAft>
                <a:spcPts val="0"/>
              </a:spcAft>
              <a:buNone/>
            </a:pPr>
            <a:r>
              <a:rPr lang="en-US" sz="2800">
                <a:solidFill>
                  <a:srgbClr val="EBEBEB"/>
                </a:solidFill>
              </a:rPr>
              <a:t>STLC life cycle</a:t>
            </a:r>
            <a:endParaRPr sz="2800"/>
          </a:p>
        </p:txBody>
      </p:sp>
      <p:sp>
        <p:nvSpPr>
          <p:cNvPr id="123" name="Google Shape;123;p9"/>
          <p:cNvSpPr txBox="1"/>
          <p:nvPr/>
        </p:nvSpPr>
        <p:spPr>
          <a:xfrm>
            <a:off x="1233932" y="2047526"/>
            <a:ext cx="8412600" cy="4685700"/>
          </a:xfrm>
          <a:prstGeom prst="rect">
            <a:avLst/>
          </a:prstGeom>
          <a:noFill/>
          <a:ln>
            <a:noFill/>
          </a:ln>
        </p:spPr>
        <p:txBody>
          <a:bodyPr anchorCtr="0" anchor="t" bIns="0" lIns="0" spcFirstLastPara="1" rIns="0" wrap="square" tIns="141600">
            <a:spAutoFit/>
          </a:bodyPr>
          <a:lstStyle/>
          <a:p>
            <a:pPr indent="0" lvl="0" marL="12700" marR="0" rtl="0" algn="l">
              <a:lnSpc>
                <a:spcPct val="100000"/>
              </a:lnSpc>
              <a:spcBef>
                <a:spcPts val="0"/>
              </a:spcBef>
              <a:spcAft>
                <a:spcPts val="0"/>
              </a:spcAft>
              <a:buNone/>
            </a:pPr>
            <a:r>
              <a:rPr lang="en-US" sz="1600">
                <a:solidFill>
                  <a:srgbClr val="B31166"/>
                </a:solidFill>
                <a:latin typeface="Lucida Sans"/>
                <a:ea typeface="Lucida Sans"/>
                <a:cs typeface="Lucida Sans"/>
                <a:sym typeface="Lucida Sans"/>
              </a:rPr>
              <a:t>▶	</a:t>
            </a:r>
            <a:r>
              <a:rPr b="1" lang="en-US" sz="2000">
                <a:solidFill>
                  <a:srgbClr val="404040"/>
                </a:solidFill>
                <a:latin typeface="Times New Roman"/>
                <a:ea typeface="Times New Roman"/>
                <a:cs typeface="Times New Roman"/>
                <a:sym typeface="Times New Roman"/>
              </a:rPr>
              <a:t>III) Test cases Development:</a:t>
            </a:r>
            <a:endParaRPr sz="2000">
              <a:latin typeface="Times New Roman"/>
              <a:ea typeface="Times New Roman"/>
              <a:cs typeface="Times New Roman"/>
              <a:sym typeface="Times New Roman"/>
            </a:endParaRPr>
          </a:p>
          <a:p>
            <a:pPr indent="0" lvl="0" marL="76200" marR="0" rtl="0" algn="l">
              <a:lnSpc>
                <a:spcPct val="100000"/>
              </a:lnSpc>
              <a:spcBef>
                <a:spcPts val="1010"/>
              </a:spcBef>
              <a:spcAft>
                <a:spcPts val="0"/>
              </a:spcAft>
              <a:buNone/>
            </a:pPr>
            <a:r>
              <a:rPr lang="en-US" sz="2000">
                <a:solidFill>
                  <a:srgbClr val="404040"/>
                </a:solidFill>
                <a:latin typeface="Times New Roman"/>
                <a:ea typeface="Times New Roman"/>
                <a:cs typeface="Times New Roman"/>
                <a:sym typeface="Times New Roman"/>
              </a:rPr>
              <a:t>In this stage we clarify Test Overview for Account Summary and Payment Module. Test data was created for Payment module. Module of Payment  contained test scenarios as follows: -</a:t>
            </a:r>
            <a:endParaRPr sz="2000">
              <a:latin typeface="Times New Roman"/>
              <a:ea typeface="Times New Roman"/>
              <a:cs typeface="Times New Roman"/>
              <a:sym typeface="Times New Roman"/>
            </a:endParaRPr>
          </a:p>
          <a:p>
            <a:pPr indent="-344805" lvl="0" marL="356870" marR="0" rtl="0" algn="l">
              <a:lnSpc>
                <a:spcPct val="100000"/>
              </a:lnSpc>
              <a:spcBef>
                <a:spcPts val="1010"/>
              </a:spcBef>
              <a:spcAft>
                <a:spcPts val="0"/>
              </a:spcAft>
              <a:buClr>
                <a:srgbClr val="B31166"/>
              </a:buClr>
              <a:buSzPts val="1600"/>
              <a:buFont typeface="Times New Roman"/>
              <a:buAutoNum type="arabicParenR"/>
            </a:pPr>
            <a:r>
              <a:rPr lang="en-US" sz="2000">
                <a:solidFill>
                  <a:srgbClr val="404040"/>
                </a:solidFill>
                <a:latin typeface="Times New Roman"/>
                <a:ea typeface="Times New Roman"/>
                <a:cs typeface="Times New Roman"/>
                <a:sym typeface="Times New Roman"/>
              </a:rPr>
              <a:t>Test scenario on “Add/Manage Beneficiary” Functionality.</a:t>
            </a:r>
            <a:endParaRPr sz="2000">
              <a:latin typeface="Times New Roman"/>
              <a:ea typeface="Times New Roman"/>
              <a:cs typeface="Times New Roman"/>
              <a:sym typeface="Times New Roman"/>
            </a:endParaRPr>
          </a:p>
          <a:p>
            <a:pPr indent="-344805" lvl="0" marL="356870" marR="0" rtl="0" algn="l">
              <a:lnSpc>
                <a:spcPct val="100000"/>
              </a:lnSpc>
              <a:spcBef>
                <a:spcPts val="1155"/>
              </a:spcBef>
              <a:spcAft>
                <a:spcPts val="0"/>
              </a:spcAft>
              <a:buClr>
                <a:srgbClr val="B31166"/>
              </a:buClr>
              <a:buSzPts val="1600"/>
              <a:buFont typeface="Times New Roman"/>
              <a:buAutoNum type="arabicParenR"/>
            </a:pPr>
            <a:r>
              <a:rPr lang="en-US" sz="2000">
                <a:solidFill>
                  <a:srgbClr val="404040"/>
                </a:solidFill>
                <a:latin typeface="Times New Roman"/>
                <a:ea typeface="Times New Roman"/>
                <a:cs typeface="Times New Roman"/>
                <a:sym typeface="Times New Roman"/>
              </a:rPr>
              <a:t>Test scenario on “Other Bank Transfer” page.</a:t>
            </a:r>
            <a:endParaRPr sz="2000">
              <a:latin typeface="Times New Roman"/>
              <a:ea typeface="Times New Roman"/>
              <a:cs typeface="Times New Roman"/>
              <a:sym typeface="Times New Roman"/>
            </a:endParaRPr>
          </a:p>
          <a:p>
            <a:pPr indent="-344805" lvl="0" marL="356870" marR="0" rtl="0" algn="l">
              <a:lnSpc>
                <a:spcPct val="100000"/>
              </a:lnSpc>
              <a:spcBef>
                <a:spcPts val="1175"/>
              </a:spcBef>
              <a:spcAft>
                <a:spcPts val="0"/>
              </a:spcAft>
              <a:buClr>
                <a:srgbClr val="B31166"/>
              </a:buClr>
              <a:buSzPts val="1600"/>
              <a:buFont typeface="Times New Roman"/>
              <a:buAutoNum type="arabicParenR"/>
            </a:pPr>
            <a:r>
              <a:rPr lang="en-US" sz="2000">
                <a:solidFill>
                  <a:srgbClr val="404040"/>
                </a:solidFill>
                <a:latin typeface="Times New Roman"/>
                <a:ea typeface="Times New Roman"/>
                <a:cs typeface="Times New Roman"/>
                <a:sym typeface="Times New Roman"/>
              </a:rPr>
              <a:t>Test scenario on “Quick Transfer(without adding beneficiary)” page.</a:t>
            </a:r>
            <a:endParaRPr sz="2000">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190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600">
                <a:solidFill>
                  <a:srgbClr val="B31166"/>
                </a:solidFill>
                <a:latin typeface="Lucida Sans"/>
                <a:ea typeface="Lucida Sans"/>
                <a:cs typeface="Lucida Sans"/>
                <a:sym typeface="Lucida Sans"/>
              </a:rPr>
              <a:t>▶	</a:t>
            </a:r>
            <a:r>
              <a:rPr lang="en-US" sz="2000">
                <a:solidFill>
                  <a:srgbClr val="404040"/>
                </a:solidFill>
                <a:latin typeface="Times New Roman"/>
                <a:ea typeface="Times New Roman"/>
                <a:cs typeface="Times New Roman"/>
                <a:sym typeface="Times New Roman"/>
              </a:rPr>
              <a:t>We applied several Test Designing techniques while creating Test Cases</a:t>
            </a:r>
            <a:endParaRPr sz="2000">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sz="195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600">
                <a:solidFill>
                  <a:srgbClr val="B31166"/>
                </a:solidFill>
                <a:latin typeface="Lucida Sans"/>
                <a:ea typeface="Lucida Sans"/>
                <a:cs typeface="Lucida Sans"/>
                <a:sym typeface="Lucida Sans"/>
              </a:rPr>
              <a:t>▶	</a:t>
            </a:r>
            <a:r>
              <a:rPr b="1" lang="en-US" sz="2000">
                <a:solidFill>
                  <a:srgbClr val="404040"/>
                </a:solidFill>
                <a:latin typeface="Times New Roman"/>
                <a:ea typeface="Times New Roman"/>
                <a:cs typeface="Times New Roman"/>
                <a:sym typeface="Times New Roman"/>
              </a:rPr>
              <a:t>* Equivalence Class Partition *  Boundary Value Analysis</a:t>
            </a:r>
            <a:endParaRPr sz="2000">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sz="1950">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600">
                <a:solidFill>
                  <a:srgbClr val="B31166"/>
                </a:solidFill>
                <a:latin typeface="Lucida Sans"/>
                <a:ea typeface="Lucida Sans"/>
                <a:cs typeface="Lucida Sans"/>
                <a:sym typeface="Lucida Sans"/>
              </a:rPr>
              <a:t>▶	</a:t>
            </a:r>
            <a:r>
              <a:rPr b="1" lang="en-US" sz="2000">
                <a:solidFill>
                  <a:srgbClr val="404040"/>
                </a:solidFill>
                <a:latin typeface="Times New Roman"/>
                <a:ea typeface="Times New Roman"/>
                <a:cs typeface="Times New Roman"/>
                <a:sym typeface="Times New Roman"/>
              </a:rPr>
              <a:t>* Decision Table Testing * State Transition Testing</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2023-12-18T06:06:52Z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2022-04-13T00:00:00Z</vt:filetime>
  </property>
  <property fmtid="{D5CDD505-2E9C-101B-9397-08002B2CF9AE}" pid="3" name="Creator">
    <vt:lpwstr>Microsoft® PowerPoint® 2016</vt:lpwstr>
  </property>
  <property fmtid="{D5CDD505-2E9C-101B-9397-08002B2CF9AE}" pid="4" name="LastSaved">
    <vt:filetime>2023-12-18T00:00:00Z</vt:filetime>
  </property>
</Properties>
</file>