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3" d="100"/>
          <a:sy n="93"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kc00/DBMS-Term-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databank.worldbank.org/data/download/site-content/IDS-201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31" y="646333"/>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dirty="0" smtClean="0">
                <a:effectLst/>
                <a:ea typeface="Calibri" charset="0"/>
                <a:cs typeface="Times New Roman" charset="0"/>
              </a:rPr>
              <a:t>We </a:t>
            </a:r>
            <a:r>
              <a:rPr lang="en-US" sz="2400" dirty="0">
                <a:effectLst/>
                <a:ea typeface="Calibri" charset="0"/>
                <a:cs typeface="Times New Roman" charset="0"/>
              </a:rPr>
              <a:t>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dirty="0" smtClean="0">
                <a:effectLst/>
                <a:ea typeface="Calibri" charset="0"/>
                <a:cs typeface="Times New Roman" charset="0"/>
              </a:rPr>
              <a:t>We </a:t>
            </a:r>
            <a:r>
              <a:rPr lang="en-US" sz="2400" dirty="0">
                <a:effectLst/>
                <a:ea typeface="Calibri" charset="0"/>
                <a:cs typeface="Times New Roman" charset="0"/>
              </a:rPr>
              <a:t>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dirty="0" smtClean="0">
                <a:effectLst/>
                <a:ea typeface="Calibri" charset="0"/>
                <a:cs typeface="Times New Roman" charset="0"/>
              </a:rPr>
              <a:t>We </a:t>
            </a:r>
            <a:r>
              <a:rPr lang="en-US" sz="2400" dirty="0">
                <a:effectLst/>
                <a:ea typeface="Calibri" charset="0"/>
                <a:cs typeface="Times New Roman" charset="0"/>
              </a:rPr>
              <a:t>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788" y="689120"/>
            <a:ext cx="11295147" cy="4119076"/>
          </a:xfrm>
          <a:prstGeom prst="rect">
            <a:avLst/>
          </a:prstGeom>
        </p:spPr>
        <p:txBody>
          <a:bodyPr wrap="square">
            <a:spAutoFit/>
          </a:bodyPr>
          <a:lstStyle/>
          <a:p>
            <a:pPr marL="457200" indent="-228600">
              <a:lnSpc>
                <a:spcPts val="1500"/>
              </a:lnSpc>
              <a:spcAft>
                <a:spcPts val="750"/>
              </a:spcAft>
            </a:pPr>
            <a:r>
              <a:rPr lang="en-US" sz="2400" b="1" u="sng" dirty="0">
                <a:ea typeface="Calibri" charset="0"/>
                <a:cs typeface="Times New Roman" charset="0"/>
              </a:rPr>
              <a:t>Project </a:t>
            </a:r>
            <a:r>
              <a:rPr lang="en-US" sz="2400" b="1" u="sng" dirty="0" smtClean="0">
                <a:ea typeface="Calibri" charset="0"/>
                <a:cs typeface="Times New Roman" charset="0"/>
              </a:rPr>
              <a:t>Specifications</a:t>
            </a:r>
            <a:r>
              <a:rPr lang="en-US" sz="2400" dirty="0">
                <a:ea typeface="Calibri" charset="0"/>
                <a:cs typeface="Times New Roman" charset="0"/>
              </a:rPr>
              <a:t> </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a:t>
            </a:r>
            <a:r>
              <a:rPr lang="en-US" sz="2400" dirty="0">
                <a:effectLst/>
                <a:ea typeface="Times New Roman" charset="0"/>
              </a:rPr>
              <a:t>Size (How much MB or GB):</a:t>
            </a:r>
            <a:r>
              <a:rPr lang="en-US" sz="2400" dirty="0">
                <a:solidFill>
                  <a:srgbClr val="FF0000"/>
                </a:solidFill>
                <a:effectLst/>
                <a:ea typeface="Times New Roman" charset="0"/>
              </a:rPr>
              <a:t> </a:t>
            </a:r>
            <a:endParaRPr lang="en-US" sz="2400" dirty="0" smtClean="0">
              <a:solidFill>
                <a:srgbClr val="FF0000"/>
              </a:solidFill>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155 </a:t>
            </a:r>
            <a:r>
              <a:rPr lang="en-US" sz="2400" dirty="0">
                <a:effectLst/>
                <a:ea typeface="Times New Roman" charset="0"/>
              </a:rPr>
              <a:t>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r>
              <a:rPr lang="en-US" sz="2400" dirty="0" smtClean="0"/>
              <a:t>Size):</a:t>
            </a:r>
          </a:p>
          <a:p>
            <a:pPr marL="457200" indent="-228600">
              <a:lnSpc>
                <a:spcPts val="1500"/>
              </a:lnSpc>
              <a:spcAft>
                <a:spcPts val="750"/>
              </a:spcAft>
            </a:pPr>
            <a:r>
              <a:rPr lang="en-US" sz="2400" dirty="0" smtClean="0"/>
              <a:t>MySQL </a:t>
            </a:r>
            <a:r>
              <a:rPr lang="en-US" sz="2400" dirty="0"/>
              <a:t>(5.7.19),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9130" y="688377"/>
            <a:ext cx="11292034" cy="5455340"/>
          </a:xfrm>
          <a:prstGeom prst="rect">
            <a:avLst/>
          </a:prstGeom>
        </p:spPr>
        <p:txBody>
          <a:bodyPr wrap="square">
            <a:spAutoFit/>
          </a:bodyPr>
          <a:lstStyle/>
          <a:p>
            <a:r>
              <a:rPr lang="en-US" sz="2400" b="1" u="sng" dirty="0" smtClean="0"/>
              <a:t>Originality of </a:t>
            </a:r>
            <a:r>
              <a:rPr lang="en-US" sz="2400" b="1" u="sng" dirty="0" smtClean="0"/>
              <a:t>work</a:t>
            </a:r>
            <a:endParaRPr lang="en-US" sz="2400" b="1" u="sng" dirty="0" smtClean="0"/>
          </a:p>
          <a:p>
            <a:r>
              <a:rPr lang="en-US" sz="2400" dirty="0" smtClean="0"/>
              <a:t> </a:t>
            </a:r>
          </a:p>
          <a:p>
            <a:pPr fontAlgn="base"/>
            <a:r>
              <a:rPr lang="en-US" sz="2400" dirty="0"/>
              <a:t>While Google analysis is about </a:t>
            </a:r>
            <a:r>
              <a:rPr lang="en-US" sz="2400" dirty="0">
                <a:solidFill>
                  <a:srgbClr val="0432FF"/>
                </a:solidFill>
              </a:rPr>
              <a:t>Present Value of External </a:t>
            </a:r>
            <a:r>
              <a:rPr lang="en-US" sz="2400" dirty="0" smtClean="0">
                <a:solidFill>
                  <a:srgbClr val="0432FF"/>
                </a:solidFill>
              </a:rPr>
              <a:t>Debt (lifetime)</a:t>
            </a:r>
            <a:r>
              <a:rPr lang="en-US" sz="2400" dirty="0" smtClean="0"/>
              <a:t>,</a:t>
            </a:r>
            <a:r>
              <a:rPr lang="en-US" sz="2400" dirty="0"/>
              <a:t> we focus on </a:t>
            </a:r>
            <a:r>
              <a:rPr lang="en-US" sz="2400" dirty="0">
                <a:solidFill>
                  <a:srgbClr val="0432FF"/>
                </a:solidFill>
              </a:rPr>
              <a:t>debt outstanding as of Year 2016</a:t>
            </a:r>
            <a:r>
              <a:rPr lang="en-US" sz="2400" dirty="0"/>
              <a:t>. This is to ensure we have comparable analysis (on the same </a:t>
            </a:r>
            <a:r>
              <a:rPr lang="en-US" sz="2400" dirty="0" smtClean="0"/>
              <a:t>terms) </a:t>
            </a:r>
            <a:r>
              <a:rPr lang="en-US" sz="2400" dirty="0"/>
              <a:t>and minimize the need to make assumptions on what is the relevant rate to discount specific currency, given country-specific circumstances and changes that may happen over the life of the debt. In </a:t>
            </a:r>
            <a:r>
              <a:rPr lang="en-US" sz="2400" dirty="0" smtClean="0"/>
              <a:t>addition,</a:t>
            </a:r>
            <a:r>
              <a:rPr lang="en-US" sz="2400" dirty="0"/>
              <a:t> </a:t>
            </a:r>
            <a:r>
              <a:rPr lang="en-US" sz="2400" dirty="0">
                <a:solidFill>
                  <a:srgbClr val="0432FF"/>
                </a:solidFill>
              </a:rPr>
              <a:t>2016 had the most </a:t>
            </a:r>
            <a:r>
              <a:rPr lang="en-US" sz="2400" dirty="0" smtClean="0">
                <a:solidFill>
                  <a:srgbClr val="0432FF"/>
                </a:solidFill>
              </a:rPr>
              <a:t>complete </a:t>
            </a:r>
            <a:r>
              <a:rPr lang="en-US" sz="2400" dirty="0">
                <a:solidFill>
                  <a:srgbClr val="0432FF"/>
                </a:solidFill>
              </a:rPr>
              <a:t>data </a:t>
            </a:r>
            <a:r>
              <a:rPr lang="en-US" sz="2400" dirty="0"/>
              <a:t>to date for most </a:t>
            </a:r>
            <a:r>
              <a:rPr lang="en-US" sz="2400" dirty="0" smtClean="0"/>
              <a:t>countries.</a:t>
            </a:r>
            <a:endParaRPr lang="en-US" sz="2400" dirty="0"/>
          </a:p>
          <a:p>
            <a:pPr fontAlgn="base"/>
            <a:r>
              <a:rPr lang="en-US" sz="2400" dirty="0"/>
              <a:t> </a:t>
            </a:r>
          </a:p>
          <a:p>
            <a:pPr fontAlgn="base"/>
            <a:r>
              <a:rPr lang="en-US" sz="2400" dirty="0"/>
              <a:t>We also venture into a </a:t>
            </a:r>
            <a:r>
              <a:rPr lang="en-US" sz="2400" dirty="0">
                <a:solidFill>
                  <a:srgbClr val="0432FF"/>
                </a:solidFill>
              </a:rPr>
              <a:t>new perspective</a:t>
            </a:r>
            <a:r>
              <a:rPr lang="en-US" sz="2400" dirty="0"/>
              <a:t>, analyzing metrics such </a:t>
            </a:r>
            <a:r>
              <a:rPr lang="en-US" sz="2400" dirty="0" smtClean="0"/>
              <a:t>as debts </a:t>
            </a:r>
            <a:r>
              <a:rPr lang="en-US" sz="2400" dirty="0" smtClean="0">
                <a:solidFill>
                  <a:srgbClr val="0432FF"/>
                </a:solidFill>
              </a:rPr>
              <a:t>via official creditors vs private non guaranteed,</a:t>
            </a:r>
            <a:r>
              <a:rPr lang="en-US" sz="2400" dirty="0" smtClean="0"/>
              <a:t> </a:t>
            </a:r>
            <a:r>
              <a:rPr lang="en-US" sz="2400" dirty="0">
                <a:solidFill>
                  <a:srgbClr val="0432FF"/>
                </a:solidFill>
              </a:rPr>
              <a:t>income level </a:t>
            </a:r>
            <a:r>
              <a:rPr lang="en-US" sz="2400" dirty="0"/>
              <a:t>of the country and distribution of most owned debt categories. This will expand our understanding of what kind of debt instrument were widely used and what income level have access to such instruments.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2" y="613987"/>
            <a:ext cx="9351842" cy="2677656"/>
          </a:xfrm>
          <a:prstGeom prst="rect">
            <a:avLst/>
          </a:prstGeom>
          <a:noFill/>
        </p:spPr>
        <p:txBody>
          <a:bodyPr wrap="square" rtlCol="0">
            <a:spAutoFit/>
          </a:bodyPr>
          <a:lstStyle/>
          <a:p>
            <a:r>
              <a:rPr lang="en-US" sz="2400" b="1" u="sng" dirty="0" smtClean="0"/>
              <a:t>Project Background :</a:t>
            </a:r>
            <a:r>
              <a:rPr lang="en-US" sz="2400" b="1" dirty="0" smtClean="0"/>
              <a:t> Debt </a:t>
            </a:r>
            <a:r>
              <a:rPr lang="en-US" sz="2400" b="1" dirty="0" smtClean="0"/>
              <a:t>classification </a:t>
            </a:r>
            <a:r>
              <a:rPr lang="mr-IN" sz="2400" b="1" dirty="0" smtClean="0"/>
              <a:t>–</a:t>
            </a:r>
            <a:r>
              <a:rPr lang="en-US" sz="2400" b="1" dirty="0" smtClean="0"/>
              <a:t> </a:t>
            </a:r>
            <a:r>
              <a:rPr lang="en-US" sz="2400" b="1" i="1" dirty="0" smtClean="0"/>
              <a:t>Reference item A</a:t>
            </a:r>
            <a:endParaRPr lang="en-US" sz="2400" i="1" dirty="0"/>
          </a:p>
          <a:p>
            <a:endParaRPr lang="en-US" sz="2400" dirty="0" smtClean="0">
              <a:effectLst/>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891" y="1262581"/>
            <a:ext cx="7365988" cy="5103713"/>
          </a:xfrm>
          <a:prstGeom prst="rect">
            <a:avLst/>
          </a:prstGeom>
        </p:spPr>
      </p:pic>
    </p:spTree>
    <p:extLst>
      <p:ext uri="{BB962C8B-B14F-4D97-AF65-F5344CB8AC3E}">
        <p14:creationId xmlns:p14="http://schemas.microsoft.com/office/powerpoint/2010/main" val="104720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86" y="487025"/>
            <a:ext cx="10666829" cy="6463308"/>
          </a:xfrm>
          <a:prstGeom prst="rect">
            <a:avLst/>
          </a:prstGeom>
        </p:spPr>
        <p:txBody>
          <a:bodyPr wrap="square">
            <a:spAutoFit/>
          </a:bodyPr>
          <a:lstStyle/>
          <a:p>
            <a:r>
              <a:rPr lang="en-US" sz="2400" b="1" u="sng" dirty="0" smtClean="0"/>
              <a:t>Project Deliverables</a:t>
            </a:r>
            <a:endParaRPr lang="en-US" sz="2400" dirty="0" smtClean="0"/>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smtClean="0">
                <a:solidFill>
                  <a:srgbClr val="0432FF"/>
                </a:solidFill>
                <a:ea typeface="Calibri" charset="0"/>
                <a:cs typeface="Times New Roman" charset="0"/>
              </a:rPr>
              <a:t>China </a:t>
            </a:r>
            <a:r>
              <a:rPr lang="en-US" sz="2400" dirty="0">
                <a:ea typeface="Calibri" charset="0"/>
                <a:cs typeface="Times New Roman" charset="0"/>
              </a:rPr>
              <a:t>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smtClean="0">
                <a:solidFill>
                  <a:srgbClr val="0432FF"/>
                </a:solidFill>
                <a:ea typeface="Calibri" charset="0"/>
                <a:cs typeface="Times New Roman" charset="0"/>
              </a:rPr>
              <a:t>Tonga(a Polynesian island) </a:t>
            </a:r>
            <a:r>
              <a:rPr lang="en-US" sz="2400" dirty="0">
                <a:ea typeface="Calibri" charset="0"/>
                <a:cs typeface="Times New Roman" charset="0"/>
              </a:rPr>
              <a:t>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.$159.855 Million </a:t>
            </a:r>
            <a:r>
              <a:rPr lang="en-US" sz="2400" dirty="0">
                <a:ea typeface="Calibri" charset="0"/>
                <a:cs typeface="Times New Roman" charset="0"/>
              </a:rPr>
              <a:t>across </a:t>
            </a:r>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baseline="30000" dirty="0">
                <a:ea typeface="Calibri" charset="0"/>
                <a:cs typeface="Times New Roman" charset="0"/>
              </a:rPr>
              <a:t>]</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0432FF"/>
                </a:solidFill>
              </a:rPr>
              <a:t>long-term external debt </a:t>
            </a:r>
            <a:r>
              <a:rPr lang="en-US" sz="2400" dirty="0"/>
              <a:t>seems to be highest across </a:t>
            </a:r>
          </a:p>
          <a:p>
            <a:r>
              <a:rPr lang="en-US" sz="2400" dirty="0"/>
              <a:t>a</a:t>
            </a:r>
            <a:r>
              <a:rPr lang="en-US" sz="2400" dirty="0" smtClean="0"/>
              <a:t>ll</a:t>
            </a:r>
            <a:r>
              <a:rPr lang="en-US" sz="2400" baseline="30000" dirty="0" smtClean="0"/>
              <a:t>[2]</a:t>
            </a:r>
            <a:r>
              <a:rPr lang="en-US" sz="2400" dirty="0" smtClean="0"/>
              <a:t> </a:t>
            </a:r>
            <a:r>
              <a:rPr lang="en-US" sz="2400" dirty="0"/>
              <a:t>countries. Within long-term debt, </a:t>
            </a:r>
            <a:r>
              <a:rPr lang="en-US" sz="2400" dirty="0">
                <a:solidFill>
                  <a:srgbClr val="0432FF"/>
                </a:solidFill>
              </a:rPr>
              <a:t>private non-guaranteed </a:t>
            </a:r>
            <a:r>
              <a:rPr lang="en-US" sz="2400" dirty="0"/>
              <a:t>category contributes majorly towards the </a:t>
            </a:r>
            <a:r>
              <a:rPr lang="en-US" sz="2400" dirty="0" smtClean="0"/>
              <a:t>international debt(</a:t>
            </a:r>
            <a:r>
              <a:rPr lang="en-US" sz="2400" b="1" dirty="0" smtClean="0">
                <a:solidFill>
                  <a:srgbClr val="FF0000"/>
                </a:solidFill>
              </a:rPr>
              <a:t>49.4</a:t>
            </a:r>
            <a:r>
              <a:rPr lang="en-US" sz="2400" b="1" dirty="0">
                <a:solidFill>
                  <a:srgbClr val="FF0000"/>
                </a:solidFill>
              </a:rPr>
              <a:t>%</a:t>
            </a:r>
            <a:r>
              <a:rPr lang="en-US" sz="2400" dirty="0"/>
              <a:t>). Official </a:t>
            </a:r>
            <a:r>
              <a:rPr lang="en-US" sz="2400" dirty="0" smtClean="0"/>
              <a:t>creditors(World Bank </a:t>
            </a:r>
            <a:r>
              <a:rPr lang="en-US" sz="2400" dirty="0"/>
              <a:t>entities) contributing </a:t>
            </a:r>
            <a:r>
              <a:rPr lang="en-US" sz="2400" dirty="0" smtClean="0"/>
              <a:t>least (</a:t>
            </a:r>
            <a:r>
              <a:rPr lang="en-US" sz="2400" b="1" dirty="0" smtClean="0">
                <a:solidFill>
                  <a:srgbClr val="00B050"/>
                </a:solidFill>
              </a:rPr>
              <a:t>20%)</a:t>
            </a:r>
            <a:r>
              <a:rPr lang="en-US" sz="2400" b="1" dirty="0" smtClean="0"/>
              <a:t>.</a:t>
            </a:r>
            <a:endParaRPr lang="en-US" sz="1200" dirty="0">
              <a:solidFill>
                <a:srgbClr val="FF0000"/>
              </a:solidFill>
            </a:endParaRPr>
          </a:p>
          <a:p>
            <a:endParaRPr lang="en-US" sz="1200" dirty="0">
              <a:solidFill>
                <a:srgbClr val="FF0000"/>
              </a:solidFill>
            </a:endParaRPr>
          </a:p>
          <a:p>
            <a:r>
              <a:rPr lang="en-US" sz="1200" dirty="0"/>
              <a:t>[1]  External debt </a:t>
            </a:r>
            <a:r>
              <a:rPr lang="en-US" sz="1200" dirty="0" smtClean="0"/>
              <a:t>comprises </a:t>
            </a:r>
            <a:r>
              <a:rPr lang="en-US" sz="1200" dirty="0"/>
              <a:t>of long-term debt, short-term debt, use of IMF credit	</a:t>
            </a:r>
          </a:p>
          <a:p>
            <a:r>
              <a:rPr lang="en-US" sz="1200" dirty="0"/>
              <a:t>[2] The countries in scope for this exercise are only those countries </a:t>
            </a:r>
            <a:r>
              <a:rPr lang="en-US" sz="1200" dirty="0" smtClean="0"/>
              <a:t>that fall under low </a:t>
            </a:r>
            <a:r>
              <a:rPr lang="en-US" sz="1200" dirty="0"/>
              <a:t>and </a:t>
            </a:r>
            <a:r>
              <a:rPr lang="en-US" sz="1200" dirty="0" smtClean="0"/>
              <a:t>middle-income and report debt to World bank </a:t>
            </a:r>
            <a:r>
              <a:rPr lang="mr-IN" sz="1200" dirty="0" smtClean="0"/>
              <a:t>–</a:t>
            </a:r>
            <a:r>
              <a:rPr lang="en-US" sz="1200" dirty="0" smtClean="0"/>
              <a:t> excludes USA, Canada, Greenland and some of the european countries</a:t>
            </a:r>
            <a:endParaRPr lang="en-US" sz="1200" dirty="0"/>
          </a:p>
        </p:txBody>
      </p:sp>
    </p:spTree>
    <p:extLst>
      <p:ext uri="{BB962C8B-B14F-4D97-AF65-F5344CB8AC3E}">
        <p14:creationId xmlns:p14="http://schemas.microsoft.com/office/powerpoint/2010/main" val="202774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697115"/>
            <a:ext cx="10833863" cy="4154984"/>
          </a:xfrm>
          <a:prstGeom prst="rect">
            <a:avLst/>
          </a:prstGeom>
          <a:noFill/>
        </p:spPr>
        <p:txBody>
          <a:bodyPr wrap="none" rtlCol="0">
            <a:spAutoFit/>
          </a:bodyPr>
          <a:lstStyle/>
          <a:p>
            <a:r>
              <a:rPr lang="en-US" sz="2400" b="1" u="sng" dirty="0"/>
              <a:t>Project </a:t>
            </a:r>
            <a:r>
              <a:rPr lang="en-US" sz="2400" b="1" u="sng" dirty="0" smtClean="0"/>
              <a:t>Deliverables - Continued</a:t>
            </a:r>
            <a:endParaRPr lang="en-US" sz="2400" dirty="0"/>
          </a:p>
          <a:p>
            <a:endParaRPr lang="en-US" sz="2400" dirty="0" smtClean="0">
              <a:effectLst/>
              <a:ea typeface="Calibri" charset="0"/>
              <a:cs typeface="Times New Roman" charset="0"/>
            </a:endParaRPr>
          </a:p>
          <a:p>
            <a:r>
              <a:rPr lang="en-US" sz="2400" dirty="0" smtClean="0">
                <a:effectLst/>
                <a:ea typeface="Calibri" charset="0"/>
                <a:cs typeface="Times New Roman" charset="0"/>
              </a:rPr>
              <a:t>Does </a:t>
            </a:r>
            <a:r>
              <a:rPr lang="en-US" sz="2400" dirty="0">
                <a:effectLst/>
                <a:ea typeface="Calibri" charset="0"/>
                <a:cs typeface="Times New Roman" charset="0"/>
              </a:rPr>
              <a:t>the income level has any effect on the debt level of the country?</a:t>
            </a:r>
          </a:p>
          <a:p>
            <a:r>
              <a:rPr lang="en-US" sz="2400" dirty="0" smtClean="0"/>
              <a:t>The </a:t>
            </a:r>
            <a:r>
              <a:rPr lang="en-US" sz="2400" dirty="0"/>
              <a:t>average debt of countries with </a:t>
            </a:r>
            <a:r>
              <a:rPr lang="en-US" sz="2400" dirty="0">
                <a:solidFill>
                  <a:srgbClr val="0432FF"/>
                </a:solidFill>
              </a:rPr>
              <a:t>Upper middle income level</a:t>
            </a:r>
            <a:r>
              <a:rPr lang="en-US" sz="2400" dirty="0">
                <a:solidFill>
                  <a:srgbClr val="FF0000"/>
                </a:solidFill>
              </a:rPr>
              <a:t>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0432FF"/>
                </a:solidFill>
              </a:rPr>
              <a:t>Low income level </a:t>
            </a:r>
            <a:r>
              <a:rPr lang="en-US" sz="2400" dirty="0"/>
              <a:t>seems to be the least.</a:t>
            </a:r>
          </a:p>
          <a:p>
            <a:endParaRPr lang="en-US" sz="2400" dirty="0"/>
          </a:p>
          <a:p>
            <a:endParaRPr lang="en-US" sz="2400" dirty="0"/>
          </a:p>
          <a:p>
            <a:r>
              <a:rPr lang="en-US" sz="2400" b="1" u="sng" dirty="0" err="1"/>
              <a:t>Github</a:t>
            </a:r>
            <a:r>
              <a:rPr lang="en-US" sz="2400" dirty="0"/>
              <a:t> </a:t>
            </a:r>
            <a:r>
              <a:rPr lang="en-US" sz="2400" dirty="0" smtClean="0"/>
              <a:t>: </a:t>
            </a:r>
            <a:r>
              <a:rPr lang="en-US" sz="2400" dirty="0">
                <a:solidFill>
                  <a:srgbClr val="FF0000"/>
                </a:solidFill>
                <a:hlinkClick r:id="rId2"/>
              </a:rPr>
              <a:t>https://</a:t>
            </a:r>
            <a:r>
              <a:rPr lang="en-US" sz="2400" dirty="0" smtClean="0">
                <a:solidFill>
                  <a:srgbClr val="FF0000"/>
                </a:solidFill>
                <a:hlinkClick r:id="rId2"/>
              </a:rPr>
              <a:t>github.com/skc00/DBMS-Term-Project</a:t>
            </a:r>
            <a:endParaRPr lang="en-US" sz="2400" dirty="0" smtClean="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392315"/>
            <a:ext cx="10202665" cy="3046988"/>
          </a:xfrm>
          <a:prstGeom prst="rect">
            <a:avLst/>
          </a:prstGeom>
          <a:noFill/>
        </p:spPr>
        <p:txBody>
          <a:bodyPr wrap="none" rtlCol="0">
            <a:spAutoFit/>
          </a:bodyPr>
          <a:lstStyle/>
          <a:p>
            <a:r>
              <a:rPr lang="en-US" sz="2400" b="1" u="sng" dirty="0" smtClean="0"/>
              <a:t>References</a:t>
            </a:r>
            <a:endParaRPr lang="en-US" sz="2400" dirty="0"/>
          </a:p>
          <a:p>
            <a:endParaRPr lang="en-US" sz="2400" dirty="0" smtClean="0">
              <a:effectLst/>
              <a:ea typeface="Calibri" charset="0"/>
              <a:cs typeface="Times New Roman" charset="0"/>
            </a:endParaRPr>
          </a:p>
          <a:p>
            <a:r>
              <a:rPr lang="en-US" sz="2400" dirty="0" smtClean="0">
                <a:ea typeface="Calibri" charset="0"/>
                <a:cs typeface="Times New Roman" charset="0"/>
              </a:rPr>
              <a:t>A) </a:t>
            </a:r>
            <a:r>
              <a:rPr lang="en-US" sz="2400" dirty="0" smtClean="0">
                <a:ea typeface="Calibri" charset="0"/>
                <a:cs typeface="Times New Roman" charset="0"/>
                <a:hlinkClick r:id="rId2"/>
              </a:rPr>
              <a:t>http</a:t>
            </a:r>
            <a:r>
              <a:rPr lang="en-US" sz="2400" dirty="0">
                <a:ea typeface="Calibri" charset="0"/>
                <a:cs typeface="Times New Roman" charset="0"/>
                <a:hlinkClick r:id="rId2"/>
              </a:rPr>
              <a:t>://</a:t>
            </a:r>
            <a:r>
              <a:rPr lang="en-US" sz="2400" dirty="0" smtClean="0">
                <a:ea typeface="Calibri" charset="0"/>
                <a:cs typeface="Times New Roman" charset="0"/>
                <a:hlinkClick r:id="rId2"/>
              </a:rPr>
              <a:t>databank.worldbank.org/data/download/site-content/IDS-2018.pdf</a:t>
            </a:r>
            <a:endParaRPr lang="en-US" sz="2400" dirty="0" smtClean="0">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3559072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2253</TotalTime>
  <Words>227</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86</cp:revision>
  <dcterms:created xsi:type="dcterms:W3CDTF">2017-11-28T07:05:16Z</dcterms:created>
  <dcterms:modified xsi:type="dcterms:W3CDTF">2017-11-30T18:57:35Z</dcterms:modified>
</cp:coreProperties>
</file>