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6" r:id="rId1"/>
  </p:sldMasterIdLst>
  <p:notesMasterIdLst>
    <p:notesMasterId r:id="rId10"/>
  </p:notesMasterIdLst>
  <p:sldIdLst>
    <p:sldId id="256" r:id="rId2"/>
    <p:sldId id="257" r:id="rId3"/>
    <p:sldId id="258" r:id="rId4"/>
    <p:sldId id="259" r:id="rId5"/>
    <p:sldId id="263"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30"/>
  </p:normalViewPr>
  <p:slideViewPr>
    <p:cSldViewPr snapToGrid="0" snapToObjects="1">
      <p:cViewPr varScale="1">
        <p:scale>
          <a:sx n="93" d="100"/>
          <a:sy n="93" d="100"/>
        </p:scale>
        <p:origin x="68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223B20-14E5-414C-943F-923CD8C3ABC0}" type="datetimeFigureOut">
              <a:rPr lang="en-US" smtClean="0"/>
              <a:t>11/30/17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52EF7B-FE72-964C-898C-F3A12BC68E59}" type="slidenum">
              <a:rPr lang="en-US" smtClean="0"/>
              <a:t>‹#›</a:t>
            </a:fld>
            <a:endParaRPr lang="en-US"/>
          </a:p>
        </p:txBody>
      </p:sp>
    </p:spTree>
    <p:extLst>
      <p:ext uri="{BB962C8B-B14F-4D97-AF65-F5344CB8AC3E}">
        <p14:creationId xmlns:p14="http://schemas.microsoft.com/office/powerpoint/2010/main" val="1472940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9BFB1E6-C45E-FB40-AD8E-8FF72B5CFFBD}" type="datetimeFigureOut">
              <a:rPr lang="en-US" smtClean="0"/>
              <a:t>11/30/17</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013C8EA-529E-614F-86DE-51229FFF1362}"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BFB1E6-C45E-FB40-AD8E-8FF72B5CFFBD}" type="datetimeFigureOut">
              <a:rPr lang="en-US" smtClean="0"/>
              <a:t>11/30/17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BFB1E6-C45E-FB40-AD8E-8FF72B5CFFBD}" type="datetimeFigureOut">
              <a:rPr lang="en-US" smtClean="0"/>
              <a:t>11/30/17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BFB1E6-C45E-FB40-AD8E-8FF72B5CFFBD}" type="datetimeFigureOut">
              <a:rPr lang="en-US" smtClean="0"/>
              <a:t>11/30/17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9BFB1E6-C45E-FB40-AD8E-8FF72B5CFFBD}" type="datetimeFigureOut">
              <a:rPr lang="en-US" smtClean="0"/>
              <a:t>11/30/17</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013C8EA-529E-614F-86DE-51229FFF1362}"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BFB1E6-C45E-FB40-AD8E-8FF72B5CFFBD}" type="datetimeFigureOut">
              <a:rPr lang="en-US" smtClean="0"/>
              <a:t>11/30/17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BFB1E6-C45E-FB40-AD8E-8FF72B5CFFBD}" type="datetimeFigureOut">
              <a:rPr lang="en-US" smtClean="0"/>
              <a:t>11/30/17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BFB1E6-C45E-FB40-AD8E-8FF72B5CFFBD}" type="datetimeFigureOut">
              <a:rPr lang="en-US" smtClean="0"/>
              <a:t>11/30/17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FB1E6-C45E-FB40-AD8E-8FF72B5CFFBD}" type="datetimeFigureOut">
              <a:rPr lang="en-US" smtClean="0"/>
              <a:t>11/30/17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9BFB1E6-C45E-FB40-AD8E-8FF72B5CFFBD}" type="datetimeFigureOut">
              <a:rPr lang="en-US" smtClean="0"/>
              <a:t>11/30/17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013C8EA-529E-614F-86DE-51229FFF136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9BFB1E6-C45E-FB40-AD8E-8FF72B5CFFBD}" type="datetimeFigureOut">
              <a:rPr lang="en-US" smtClean="0"/>
              <a:t>11/30/17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013C8EA-529E-614F-86DE-51229FFF136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9BFB1E6-C45E-FB40-AD8E-8FF72B5CFFBD}" type="datetimeFigureOut">
              <a:rPr lang="en-US" smtClean="0"/>
              <a:t>11/30/17</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013C8EA-529E-614F-86DE-51229FFF1362}"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5495489"/>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cloud.google.com/bigquery/public-data/world-bank-international-debt" TargetMode="External"/><Relationship Id="rId3" Type="http://schemas.openxmlformats.org/officeDocument/2006/relationships/hyperlink" Target="https://data.worldbank.org/data-catalog/international-debt-statistic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loud.google.com/bigquery/public-data/world-bank-international-deb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github.com/skc00/DBMS-Term-Projec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databank.worldbank.org/data/download/site-content/IDS-2018.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81739" y="1116129"/>
            <a:ext cx="7858539" cy="2421464"/>
          </a:xfrm>
        </p:spPr>
        <p:txBody>
          <a:bodyPr/>
          <a:lstStyle/>
          <a:p>
            <a:pPr algn="l"/>
            <a:r>
              <a:rPr lang="en-US" dirty="0"/>
              <a:t>Term PRESENTATION </a:t>
            </a:r>
            <a:r>
              <a:rPr lang="mr-IN" sz="2400" dirty="0"/>
              <a:t>–</a:t>
            </a:r>
            <a:r>
              <a:rPr lang="en-US" sz="2400" dirty="0"/>
              <a:t> Group B</a:t>
            </a:r>
            <a:br>
              <a:rPr lang="en-US" sz="2400" dirty="0"/>
            </a:br>
            <a:endParaRPr lang="en-US" sz="2400" dirty="0"/>
          </a:p>
        </p:txBody>
      </p:sp>
      <p:sp>
        <p:nvSpPr>
          <p:cNvPr id="3" name="Subtitle 2"/>
          <p:cNvSpPr>
            <a:spLocks noGrp="1"/>
          </p:cNvSpPr>
          <p:nvPr>
            <p:ph type="subTitle" idx="1"/>
          </p:nvPr>
        </p:nvSpPr>
        <p:spPr>
          <a:xfrm>
            <a:off x="3366051" y="3537593"/>
            <a:ext cx="7474227" cy="1909051"/>
          </a:xfrm>
        </p:spPr>
        <p:txBody>
          <a:bodyPr>
            <a:noAutofit/>
          </a:bodyPr>
          <a:lstStyle/>
          <a:p>
            <a:pPr algn="r"/>
            <a:r>
              <a:rPr lang="en-US" sz="2400" dirty="0">
                <a:solidFill>
                  <a:srgbClr val="0432FF"/>
                </a:solidFill>
              </a:rPr>
              <a:t>MSDS 7330 </a:t>
            </a:r>
            <a:r>
              <a:rPr lang="mr-IN" sz="2400" dirty="0">
                <a:solidFill>
                  <a:srgbClr val="0432FF"/>
                </a:solidFill>
              </a:rPr>
              <a:t>–</a:t>
            </a:r>
            <a:r>
              <a:rPr lang="en-US" sz="2400" dirty="0">
                <a:solidFill>
                  <a:srgbClr val="0432FF"/>
                </a:solidFill>
              </a:rPr>
              <a:t> Class 404</a:t>
            </a:r>
          </a:p>
          <a:p>
            <a:pPr algn="r"/>
            <a:r>
              <a:rPr lang="en-US" sz="2400" dirty="0"/>
              <a:t>SABITRI KC</a:t>
            </a:r>
          </a:p>
          <a:p>
            <a:pPr algn="r"/>
            <a:r>
              <a:rPr lang="en-US" sz="2400" dirty="0"/>
              <a:t>KIM WONG</a:t>
            </a:r>
          </a:p>
          <a:p>
            <a:pPr algn="r"/>
            <a:r>
              <a:rPr lang="en-US" sz="2400" dirty="0"/>
              <a:t>RAMYA MANDAVA</a:t>
            </a:r>
          </a:p>
          <a:p>
            <a:pPr algn="r"/>
            <a:r>
              <a:rPr lang="en-US" sz="2400" dirty="0"/>
              <a:t>CHIRANJEEVI MALLAVARAPU</a:t>
            </a:r>
          </a:p>
          <a:p>
            <a:pPr algn="r"/>
            <a:endParaRPr lang="en-US" sz="2400" dirty="0"/>
          </a:p>
          <a:p>
            <a:pPr algn="r"/>
            <a:endParaRPr lang="en-US" sz="2400" dirty="0"/>
          </a:p>
        </p:txBody>
      </p:sp>
      <p:cxnSp>
        <p:nvCxnSpPr>
          <p:cNvPr id="5" name="Straight Connector 4"/>
          <p:cNvCxnSpPr/>
          <p:nvPr/>
        </p:nvCxnSpPr>
        <p:spPr>
          <a:xfrm>
            <a:off x="3127513" y="3207026"/>
            <a:ext cx="750073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0119471" y="6268279"/>
            <a:ext cx="1441613" cy="369332"/>
          </a:xfrm>
          <a:prstGeom prst="rect">
            <a:avLst/>
          </a:prstGeom>
          <a:noFill/>
        </p:spPr>
        <p:txBody>
          <a:bodyPr wrap="none" rtlCol="0">
            <a:spAutoFit/>
          </a:bodyPr>
          <a:lstStyle/>
          <a:p>
            <a:r>
              <a:rPr lang="en-US" dirty="0"/>
              <a:t>11/30/2017</a:t>
            </a:r>
          </a:p>
        </p:txBody>
      </p:sp>
    </p:spTree>
    <p:extLst>
      <p:ext uri="{BB962C8B-B14F-4D97-AF65-F5344CB8AC3E}">
        <p14:creationId xmlns:p14="http://schemas.microsoft.com/office/powerpoint/2010/main" val="966961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6231" y="646333"/>
            <a:ext cx="10880035" cy="6001643"/>
          </a:xfrm>
          <a:prstGeom prst="rect">
            <a:avLst/>
          </a:prstGeom>
        </p:spPr>
        <p:txBody>
          <a:bodyPr wrap="square">
            <a:spAutoFit/>
          </a:bodyPr>
          <a:lstStyle/>
          <a:p>
            <a:r>
              <a:rPr lang="en-US" sz="2400" b="1" u="sng" dirty="0">
                <a:effectLst/>
                <a:ea typeface="Calibri" charset="0"/>
                <a:cs typeface="Times New Roman" charset="0"/>
              </a:rPr>
              <a:t>Project Abstract</a:t>
            </a:r>
            <a:r>
              <a:rPr lang="en-US" sz="2400" dirty="0">
                <a:effectLst/>
                <a:ea typeface="Calibri" charset="0"/>
                <a:cs typeface="Times New Roman" charset="0"/>
              </a:rPr>
              <a:t> </a:t>
            </a:r>
          </a:p>
          <a:p>
            <a:endParaRPr lang="en-US" sz="2400" dirty="0">
              <a:effectLst/>
              <a:ea typeface="Calibri" charset="0"/>
              <a:cs typeface="Times New Roman" charset="0"/>
            </a:endParaRPr>
          </a:p>
          <a:p>
            <a:pPr marL="1371600" marR="0" lvl="2" indent="-457200">
              <a:spcBef>
                <a:spcPts val="0"/>
              </a:spcBef>
              <a:spcAft>
                <a:spcPts val="0"/>
              </a:spcAft>
              <a:buFont typeface="+mj-lt"/>
              <a:buAutoNum type="arabicPeriod"/>
              <a:tabLst>
                <a:tab pos="228600" algn="l"/>
              </a:tabLst>
            </a:pPr>
            <a:r>
              <a:rPr lang="en-US" sz="2400" dirty="0">
                <a:effectLst/>
                <a:ea typeface="Calibri" charset="0"/>
                <a:cs typeface="Times New Roman" charset="0"/>
              </a:rPr>
              <a:t>What data you want to collect</a:t>
            </a:r>
          </a:p>
          <a:p>
            <a:r>
              <a:rPr lang="en-US" sz="2400" dirty="0" smtClean="0">
                <a:effectLst/>
                <a:ea typeface="Calibri" charset="0"/>
                <a:cs typeface="Times New Roman" charset="0"/>
              </a:rPr>
              <a:t>We </a:t>
            </a:r>
            <a:r>
              <a:rPr lang="en-US" sz="2400" dirty="0">
                <a:effectLst/>
                <a:ea typeface="Calibri" charset="0"/>
                <a:cs typeface="Times New Roman" charset="0"/>
              </a:rPr>
              <a:t>would like to use the international debt public data set from World Bank available at </a:t>
            </a:r>
            <a:r>
              <a:rPr lang="en-US" sz="2400" u="sng" dirty="0">
                <a:solidFill>
                  <a:srgbClr val="0070C0"/>
                </a:solidFill>
                <a:effectLst/>
                <a:ea typeface="Calibri" charset="0"/>
                <a:cs typeface="Times New Roman" charset="0"/>
                <a:hlinkClick r:id="rId2"/>
              </a:rPr>
              <a:t>https://cloud.google.com/bigquery/public-data/world-bank-international-debt</a:t>
            </a:r>
            <a:r>
              <a:rPr lang="en-US" sz="2400" dirty="0">
                <a:solidFill>
                  <a:srgbClr val="0070C0"/>
                </a:solidFill>
                <a:effectLst/>
                <a:ea typeface="Calibri" charset="0"/>
                <a:cs typeface="Times New Roman" charset="0"/>
              </a:rPr>
              <a:t> </a:t>
            </a:r>
            <a:r>
              <a:rPr lang="en-US" sz="2400" dirty="0">
                <a:effectLst/>
                <a:ea typeface="Calibri" charset="0"/>
                <a:cs typeface="Times New Roman" charset="0"/>
              </a:rPr>
              <a:t>and also at </a:t>
            </a:r>
            <a:r>
              <a:rPr lang="en-US" sz="2400" u="sng" dirty="0">
                <a:solidFill>
                  <a:srgbClr val="0070C0"/>
                </a:solidFill>
                <a:effectLst/>
                <a:ea typeface="Calibri" charset="0"/>
                <a:cs typeface="Times New Roman" charset="0"/>
                <a:hlinkClick r:id="rId3"/>
              </a:rPr>
              <a:t>https://data.worldbank.org/data-catalog/international-debt-statistics</a:t>
            </a:r>
            <a:endParaRPr lang="en-US" sz="2400" dirty="0">
              <a:solidFill>
                <a:srgbClr val="0070C0"/>
              </a:solidFill>
              <a:effectLst/>
              <a:ea typeface="Calibri" charset="0"/>
              <a:cs typeface="Times New Roman" charset="0"/>
            </a:endParaRPr>
          </a:p>
          <a:p>
            <a:r>
              <a:rPr lang="en-US" sz="2400" u="none" strike="noStrike" dirty="0">
                <a:effectLst/>
                <a:ea typeface="Calibri" charset="0"/>
                <a:cs typeface="Times New Roman" charset="0"/>
              </a:rPr>
              <a:t> </a:t>
            </a:r>
            <a:endParaRPr lang="en-US" sz="2400" dirty="0">
              <a:effectLst/>
              <a:ea typeface="Calibri" charset="0"/>
              <a:cs typeface="Times New Roman" charset="0"/>
            </a:endParaRPr>
          </a:p>
          <a:p>
            <a:pPr marL="1371600" marR="0" lvl="2" indent="-457200">
              <a:spcBef>
                <a:spcPts val="0"/>
              </a:spcBef>
              <a:spcAft>
                <a:spcPts val="0"/>
              </a:spcAft>
              <a:buFont typeface="+mj-lt"/>
              <a:buAutoNum type="arabicPeriod" startAt="2"/>
              <a:tabLst>
                <a:tab pos="228600" algn="l"/>
              </a:tabLst>
            </a:pPr>
            <a:r>
              <a:rPr lang="en-US" sz="2400" dirty="0">
                <a:effectLst/>
                <a:ea typeface="Calibri" charset="0"/>
                <a:cs typeface="Times New Roman" charset="0"/>
              </a:rPr>
              <a:t>What insights you want to find out. What you want to analyze </a:t>
            </a:r>
          </a:p>
          <a:p>
            <a:r>
              <a:rPr lang="en-US" sz="2400" dirty="0" smtClean="0">
                <a:effectLst/>
                <a:ea typeface="Calibri" charset="0"/>
                <a:cs typeface="Times New Roman" charset="0"/>
              </a:rPr>
              <a:t>We </a:t>
            </a:r>
            <a:r>
              <a:rPr lang="en-US" sz="2400" dirty="0">
                <a:effectLst/>
                <a:ea typeface="Calibri" charset="0"/>
                <a:cs typeface="Times New Roman" charset="0"/>
              </a:rPr>
              <a:t>would like to find out which country has the highest debt. Which country has the least debt. And what category of debt is highest across different countries. Does the income level has any effect on the debt level of the country? </a:t>
            </a:r>
          </a:p>
          <a:p>
            <a:r>
              <a:rPr lang="en-US" sz="2400" dirty="0">
                <a:effectLst/>
                <a:ea typeface="Calibri" charset="0"/>
                <a:cs typeface="Times New Roman" charset="0"/>
              </a:rPr>
              <a:t> </a:t>
            </a:r>
          </a:p>
          <a:p>
            <a:pPr marL="1371600" marR="0" lvl="2" indent="-457200">
              <a:spcBef>
                <a:spcPts val="0"/>
              </a:spcBef>
              <a:spcAft>
                <a:spcPts val="0"/>
              </a:spcAft>
              <a:buFont typeface="+mj-lt"/>
              <a:buAutoNum type="arabicPeriod" startAt="3"/>
              <a:tabLst>
                <a:tab pos="228600" algn="l"/>
              </a:tabLst>
            </a:pPr>
            <a:r>
              <a:rPr lang="en-US" sz="2400" dirty="0">
                <a:ea typeface="Calibri" charset="0"/>
                <a:cs typeface="Times New Roman" charset="0"/>
              </a:rPr>
              <a:t>What</a:t>
            </a:r>
            <a:r>
              <a:rPr lang="en-US" sz="2400" dirty="0">
                <a:effectLst/>
                <a:ea typeface="Calibri" charset="0"/>
                <a:cs typeface="Times New Roman" charset="0"/>
              </a:rPr>
              <a:t> tool? </a:t>
            </a:r>
            <a:r>
              <a:rPr lang="en-US" sz="2400" u="sng" dirty="0">
                <a:effectLst/>
                <a:ea typeface="Calibri" charset="0"/>
                <a:cs typeface="Times New Roman" charset="0"/>
              </a:rPr>
              <a:t>MySQL</a:t>
            </a:r>
            <a:r>
              <a:rPr lang="en-US" sz="2400" dirty="0">
                <a:effectLst/>
                <a:ea typeface="Calibri" charset="0"/>
                <a:cs typeface="Times New Roman" charset="0"/>
              </a:rPr>
              <a:t>? XML?, MongoDB</a:t>
            </a:r>
          </a:p>
          <a:p>
            <a:pPr>
              <a:tabLst>
                <a:tab pos="228600" algn="l"/>
              </a:tabLst>
            </a:pPr>
            <a:r>
              <a:rPr lang="en-US" sz="2400" dirty="0" smtClean="0">
                <a:effectLst/>
                <a:ea typeface="Calibri" charset="0"/>
                <a:cs typeface="Times New Roman" charset="0"/>
              </a:rPr>
              <a:t>We </a:t>
            </a:r>
            <a:r>
              <a:rPr lang="en-US" sz="2400" dirty="0">
                <a:effectLst/>
                <a:ea typeface="Calibri" charset="0"/>
                <a:cs typeface="Times New Roman" charset="0"/>
              </a:rPr>
              <a:t>will be doing this in</a:t>
            </a:r>
            <a:r>
              <a:rPr lang="en-US" sz="2400" b="1" dirty="0">
                <a:effectLst/>
                <a:ea typeface="Calibri" charset="0"/>
                <a:cs typeface="Times New Roman" charset="0"/>
              </a:rPr>
              <a:t> MySQL</a:t>
            </a:r>
            <a:r>
              <a:rPr lang="en-US" sz="2400" dirty="0">
                <a:effectLst/>
                <a:ea typeface="Calibri" charset="0"/>
                <a:cs typeface="Times New Roman" charset="0"/>
              </a:rPr>
              <a:t> on IBM bluemix.</a:t>
            </a:r>
          </a:p>
          <a:p>
            <a:pPr>
              <a:tabLst>
                <a:tab pos="228600" algn="l"/>
              </a:tabLst>
            </a:pPr>
            <a:endParaRPr lang="en-US" sz="2400" dirty="0">
              <a:ea typeface="Calibri" charset="0"/>
              <a:cs typeface="Times New Roman" charset="0"/>
            </a:endParaRPr>
          </a:p>
        </p:txBody>
      </p:sp>
    </p:spTree>
    <p:extLst>
      <p:ext uri="{BB962C8B-B14F-4D97-AF65-F5344CB8AC3E}">
        <p14:creationId xmlns:p14="http://schemas.microsoft.com/office/powerpoint/2010/main" val="5682457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5788" y="689120"/>
            <a:ext cx="11295147" cy="4119076"/>
          </a:xfrm>
          <a:prstGeom prst="rect">
            <a:avLst/>
          </a:prstGeom>
        </p:spPr>
        <p:txBody>
          <a:bodyPr wrap="square">
            <a:spAutoFit/>
          </a:bodyPr>
          <a:lstStyle/>
          <a:p>
            <a:pPr marL="457200" indent="-228600">
              <a:lnSpc>
                <a:spcPts val="1500"/>
              </a:lnSpc>
              <a:spcAft>
                <a:spcPts val="750"/>
              </a:spcAft>
            </a:pPr>
            <a:r>
              <a:rPr lang="en-US" sz="2400" b="1" u="sng" dirty="0">
                <a:ea typeface="Calibri" charset="0"/>
                <a:cs typeface="Times New Roman" charset="0"/>
              </a:rPr>
              <a:t>Project </a:t>
            </a:r>
            <a:r>
              <a:rPr lang="en-US" sz="2400" b="1" u="sng" dirty="0" smtClean="0">
                <a:ea typeface="Calibri" charset="0"/>
                <a:cs typeface="Times New Roman" charset="0"/>
              </a:rPr>
              <a:t>Specifications</a:t>
            </a:r>
            <a:r>
              <a:rPr lang="en-US" sz="2400" dirty="0">
                <a:ea typeface="Calibri" charset="0"/>
                <a:cs typeface="Times New Roman" charset="0"/>
              </a:rPr>
              <a:t> </a:t>
            </a:r>
          </a:p>
          <a:p>
            <a:pPr marL="457200" marR="0" indent="-228600">
              <a:lnSpc>
                <a:spcPts val="1500"/>
              </a:lnSpc>
              <a:spcBef>
                <a:spcPts val="0"/>
              </a:spcBef>
              <a:spcAft>
                <a:spcPts val="750"/>
              </a:spcAft>
            </a:pPr>
            <a:endParaRPr lang="en-US" sz="2400" dirty="0" smtClean="0">
              <a:effectLst/>
              <a:ea typeface="Times New Roman" charset="0"/>
            </a:endParaRPr>
          </a:p>
          <a:p>
            <a:pPr marL="457200" marR="0" indent="-228600">
              <a:lnSpc>
                <a:spcPts val="1500"/>
              </a:lnSpc>
              <a:spcBef>
                <a:spcPts val="0"/>
              </a:spcBef>
              <a:spcAft>
                <a:spcPts val="750"/>
              </a:spcAft>
            </a:pPr>
            <a:r>
              <a:rPr lang="en-US" sz="2400" dirty="0" smtClean="0">
                <a:effectLst/>
                <a:ea typeface="Times New Roman" charset="0"/>
              </a:rPr>
              <a:t>Data </a:t>
            </a:r>
            <a:r>
              <a:rPr lang="en-US" sz="2400" dirty="0">
                <a:effectLst/>
                <a:ea typeface="Times New Roman" charset="0"/>
              </a:rPr>
              <a:t>Size (How much MB or GB):</a:t>
            </a:r>
            <a:r>
              <a:rPr lang="en-US" sz="2400" dirty="0">
                <a:solidFill>
                  <a:srgbClr val="FF0000"/>
                </a:solidFill>
                <a:effectLst/>
                <a:ea typeface="Times New Roman" charset="0"/>
              </a:rPr>
              <a:t> </a:t>
            </a:r>
            <a:endParaRPr lang="en-US" sz="2400" dirty="0" smtClean="0">
              <a:solidFill>
                <a:srgbClr val="FF0000"/>
              </a:solidFill>
              <a:effectLst/>
              <a:ea typeface="Times New Roman" charset="0"/>
            </a:endParaRPr>
          </a:p>
          <a:p>
            <a:pPr marL="457200" marR="0" indent="-228600">
              <a:lnSpc>
                <a:spcPts val="1500"/>
              </a:lnSpc>
              <a:spcBef>
                <a:spcPts val="0"/>
              </a:spcBef>
              <a:spcAft>
                <a:spcPts val="750"/>
              </a:spcAft>
            </a:pPr>
            <a:r>
              <a:rPr lang="en-US" sz="2400" dirty="0" smtClean="0">
                <a:effectLst/>
                <a:ea typeface="Times New Roman" charset="0"/>
              </a:rPr>
              <a:t>155 </a:t>
            </a:r>
            <a:r>
              <a:rPr lang="en-US" sz="2400" dirty="0">
                <a:effectLst/>
                <a:ea typeface="Times New Roman" charset="0"/>
              </a:rPr>
              <a:t>MB</a:t>
            </a:r>
          </a:p>
          <a:p>
            <a:pPr marL="457200" marR="0" indent="-228600">
              <a:lnSpc>
                <a:spcPts val="1500"/>
              </a:lnSpc>
              <a:spcBef>
                <a:spcPts val="0"/>
              </a:spcBef>
              <a:spcAft>
                <a:spcPts val="750"/>
              </a:spcAft>
            </a:pPr>
            <a:endParaRPr lang="en-US" sz="2400" dirty="0">
              <a:effectLst/>
              <a:ea typeface="Times New Roman" charset="0"/>
            </a:endParaRPr>
          </a:p>
          <a:p>
            <a:pPr marL="457200" marR="0" indent="-228600">
              <a:lnSpc>
                <a:spcPts val="1500"/>
              </a:lnSpc>
              <a:spcBef>
                <a:spcPts val="0"/>
              </a:spcBef>
              <a:spcAft>
                <a:spcPts val="750"/>
              </a:spcAft>
            </a:pPr>
            <a:r>
              <a:rPr lang="en-US" sz="2400" dirty="0">
                <a:effectLst/>
                <a:ea typeface="Times New Roman" charset="0"/>
              </a:rPr>
              <a:t>Data Source URL:</a:t>
            </a:r>
            <a:r>
              <a:rPr lang="en-US" sz="2400" dirty="0">
                <a:solidFill>
                  <a:srgbClr val="FF0000"/>
                </a:solidFill>
                <a:effectLst/>
                <a:ea typeface="Times New Roman" charset="0"/>
              </a:rPr>
              <a:t> </a:t>
            </a:r>
          </a:p>
          <a:p>
            <a:pPr marL="457200" marR="0" indent="-228600">
              <a:lnSpc>
                <a:spcPts val="1500"/>
              </a:lnSpc>
              <a:spcBef>
                <a:spcPts val="0"/>
              </a:spcBef>
              <a:spcAft>
                <a:spcPts val="750"/>
              </a:spcAft>
            </a:pPr>
            <a:r>
              <a:rPr lang="en-US" sz="2400" u="sng" dirty="0">
                <a:solidFill>
                  <a:srgbClr val="0070C0"/>
                </a:solidFill>
                <a:effectLst/>
                <a:ea typeface="Calibri" charset="0"/>
                <a:cs typeface="Times New Roman" charset="0"/>
                <a:hlinkClick r:id="rId2"/>
              </a:rPr>
              <a:t>https://cloud.google.com/bigquery/public-data/world-bank-international-</a:t>
            </a:r>
          </a:p>
          <a:p>
            <a:pPr marL="457200" marR="0" indent="-228600">
              <a:lnSpc>
                <a:spcPts val="1500"/>
              </a:lnSpc>
              <a:spcBef>
                <a:spcPts val="0"/>
              </a:spcBef>
              <a:spcAft>
                <a:spcPts val="750"/>
              </a:spcAft>
            </a:pPr>
            <a:r>
              <a:rPr lang="en-US" sz="2400" u="sng" dirty="0">
                <a:solidFill>
                  <a:srgbClr val="0070C0"/>
                </a:solidFill>
                <a:effectLst/>
                <a:ea typeface="Calibri" charset="0"/>
                <a:cs typeface="Times New Roman" charset="0"/>
                <a:hlinkClick r:id="rId2"/>
              </a:rPr>
              <a:t>debt</a:t>
            </a:r>
            <a:endParaRPr lang="en-US" sz="2400" u="sng" dirty="0">
              <a:solidFill>
                <a:srgbClr val="0070C0"/>
              </a:solidFill>
              <a:effectLst/>
              <a:ea typeface="Calibri" charset="0"/>
              <a:cs typeface="Times New Roman" charset="0"/>
            </a:endParaRPr>
          </a:p>
          <a:p>
            <a:pPr marL="457200" marR="0" indent="-228600">
              <a:lnSpc>
                <a:spcPts val="1500"/>
              </a:lnSpc>
              <a:spcBef>
                <a:spcPts val="0"/>
              </a:spcBef>
              <a:spcAft>
                <a:spcPts val="750"/>
              </a:spcAft>
            </a:pPr>
            <a:endParaRPr lang="en-US" sz="2400" dirty="0">
              <a:effectLst/>
              <a:ea typeface="Times New Roman" charset="0"/>
            </a:endParaRPr>
          </a:p>
          <a:p>
            <a:pPr marL="457200" indent="-228600">
              <a:lnSpc>
                <a:spcPts val="1500"/>
              </a:lnSpc>
              <a:spcAft>
                <a:spcPts val="750"/>
              </a:spcAft>
            </a:pPr>
            <a:r>
              <a:rPr lang="en-US" sz="2400" dirty="0"/>
              <a:t>H/W experimental Specifications (Database server, CPU speed, Memory </a:t>
            </a:r>
            <a:r>
              <a:rPr lang="en-US" sz="2400" dirty="0" smtClean="0"/>
              <a:t>Size):</a:t>
            </a:r>
          </a:p>
          <a:p>
            <a:pPr marL="457200" indent="-228600">
              <a:lnSpc>
                <a:spcPts val="1500"/>
              </a:lnSpc>
              <a:spcAft>
                <a:spcPts val="750"/>
              </a:spcAft>
            </a:pPr>
            <a:r>
              <a:rPr lang="en-US" sz="2400" dirty="0" smtClean="0"/>
              <a:t>MySQL </a:t>
            </a:r>
            <a:r>
              <a:rPr lang="en-US" sz="2400" dirty="0"/>
              <a:t>(5.7.19), 1GB </a:t>
            </a:r>
          </a:p>
          <a:p>
            <a:pPr marL="457200" indent="-228600">
              <a:lnSpc>
                <a:spcPts val="1500"/>
              </a:lnSpc>
              <a:spcAft>
                <a:spcPts val="750"/>
              </a:spcAft>
            </a:pPr>
            <a:endParaRPr lang="en-US" sz="2400" dirty="0"/>
          </a:p>
          <a:p>
            <a:pPr marL="457200" indent="-228600">
              <a:lnSpc>
                <a:spcPts val="1500"/>
              </a:lnSpc>
              <a:spcAft>
                <a:spcPts val="750"/>
              </a:spcAft>
            </a:pPr>
            <a:r>
              <a:rPr lang="en-US" sz="2400" dirty="0"/>
              <a:t> </a:t>
            </a:r>
          </a:p>
          <a:p>
            <a:pPr marL="457200" marR="0" indent="-228600">
              <a:lnSpc>
                <a:spcPts val="1500"/>
              </a:lnSpc>
              <a:spcBef>
                <a:spcPts val="0"/>
              </a:spcBef>
              <a:spcAft>
                <a:spcPts val="750"/>
              </a:spcAft>
            </a:pPr>
            <a:endParaRPr lang="en-US" sz="2400" dirty="0">
              <a:effectLst/>
              <a:ea typeface="Times New Roman" charset="0"/>
            </a:endParaRPr>
          </a:p>
        </p:txBody>
      </p:sp>
    </p:spTree>
    <p:extLst>
      <p:ext uri="{BB962C8B-B14F-4D97-AF65-F5344CB8AC3E}">
        <p14:creationId xmlns:p14="http://schemas.microsoft.com/office/powerpoint/2010/main" val="108606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9130" y="688377"/>
            <a:ext cx="11292034" cy="5455340"/>
          </a:xfrm>
          <a:prstGeom prst="rect">
            <a:avLst/>
          </a:prstGeom>
        </p:spPr>
        <p:txBody>
          <a:bodyPr wrap="square">
            <a:spAutoFit/>
          </a:bodyPr>
          <a:lstStyle/>
          <a:p>
            <a:r>
              <a:rPr lang="en-US" sz="2400" b="1" u="sng" dirty="0" smtClean="0"/>
              <a:t>Originality of work</a:t>
            </a:r>
          </a:p>
          <a:p>
            <a:r>
              <a:rPr lang="en-US" sz="2400" dirty="0" smtClean="0"/>
              <a:t> </a:t>
            </a:r>
          </a:p>
          <a:p>
            <a:pPr fontAlgn="base"/>
            <a:r>
              <a:rPr lang="en-US" sz="2400" dirty="0"/>
              <a:t>While Google analysis is about </a:t>
            </a:r>
            <a:r>
              <a:rPr lang="en-US" sz="2400" dirty="0">
                <a:solidFill>
                  <a:srgbClr val="0432FF"/>
                </a:solidFill>
              </a:rPr>
              <a:t>Present Value of External </a:t>
            </a:r>
            <a:r>
              <a:rPr lang="en-US" sz="2400" dirty="0" smtClean="0">
                <a:solidFill>
                  <a:srgbClr val="0432FF"/>
                </a:solidFill>
              </a:rPr>
              <a:t>Debt (lifetime)</a:t>
            </a:r>
            <a:r>
              <a:rPr lang="en-US" sz="2400" dirty="0" smtClean="0"/>
              <a:t>,</a:t>
            </a:r>
            <a:r>
              <a:rPr lang="en-US" sz="2400" dirty="0"/>
              <a:t> we focus on </a:t>
            </a:r>
            <a:r>
              <a:rPr lang="en-US" sz="2400" dirty="0">
                <a:solidFill>
                  <a:srgbClr val="0432FF"/>
                </a:solidFill>
              </a:rPr>
              <a:t>debt outstanding as of Year 2016</a:t>
            </a:r>
            <a:r>
              <a:rPr lang="en-US" sz="2400" dirty="0"/>
              <a:t>. This is to ensure we have comparable analysis (on the same </a:t>
            </a:r>
            <a:r>
              <a:rPr lang="en-US" sz="2400" dirty="0" smtClean="0"/>
              <a:t>terms) </a:t>
            </a:r>
            <a:r>
              <a:rPr lang="en-US" sz="2400" dirty="0"/>
              <a:t>and minimize the need to make assumptions on what is the relevant rate to discount specific currency, given country-specific circumstances and changes that may happen over the life of the debt. In </a:t>
            </a:r>
            <a:r>
              <a:rPr lang="en-US" sz="2400" dirty="0" smtClean="0"/>
              <a:t>addition,</a:t>
            </a:r>
            <a:r>
              <a:rPr lang="en-US" sz="2400" dirty="0"/>
              <a:t> </a:t>
            </a:r>
            <a:r>
              <a:rPr lang="en-US" sz="2400" dirty="0">
                <a:solidFill>
                  <a:srgbClr val="0432FF"/>
                </a:solidFill>
              </a:rPr>
              <a:t>2016 had the most </a:t>
            </a:r>
            <a:r>
              <a:rPr lang="en-US" sz="2400" dirty="0" smtClean="0">
                <a:solidFill>
                  <a:srgbClr val="0432FF"/>
                </a:solidFill>
              </a:rPr>
              <a:t>complete </a:t>
            </a:r>
            <a:r>
              <a:rPr lang="en-US" sz="2400" dirty="0">
                <a:solidFill>
                  <a:srgbClr val="0432FF"/>
                </a:solidFill>
              </a:rPr>
              <a:t>data </a:t>
            </a:r>
            <a:r>
              <a:rPr lang="en-US" sz="2400" dirty="0"/>
              <a:t>to date for most </a:t>
            </a:r>
            <a:r>
              <a:rPr lang="en-US" sz="2400" dirty="0" smtClean="0"/>
              <a:t>countries.</a:t>
            </a:r>
            <a:endParaRPr lang="en-US" sz="2400" dirty="0"/>
          </a:p>
          <a:p>
            <a:pPr fontAlgn="base"/>
            <a:r>
              <a:rPr lang="en-US" sz="2400" dirty="0"/>
              <a:t> </a:t>
            </a:r>
          </a:p>
          <a:p>
            <a:pPr fontAlgn="base"/>
            <a:r>
              <a:rPr lang="en-US" sz="2400" dirty="0"/>
              <a:t>We also venture into a </a:t>
            </a:r>
            <a:r>
              <a:rPr lang="en-US" sz="2400" dirty="0">
                <a:solidFill>
                  <a:srgbClr val="0432FF"/>
                </a:solidFill>
              </a:rPr>
              <a:t>new perspective</a:t>
            </a:r>
            <a:r>
              <a:rPr lang="en-US" sz="2400" dirty="0"/>
              <a:t>, analyzing metrics such </a:t>
            </a:r>
            <a:r>
              <a:rPr lang="en-US" sz="2400" dirty="0" smtClean="0"/>
              <a:t>as debts </a:t>
            </a:r>
            <a:r>
              <a:rPr lang="en-US" sz="2400" dirty="0" smtClean="0">
                <a:solidFill>
                  <a:srgbClr val="0432FF"/>
                </a:solidFill>
              </a:rPr>
              <a:t>via official creditors vs private non guaranteed,</a:t>
            </a:r>
            <a:r>
              <a:rPr lang="en-US" sz="2400" dirty="0" smtClean="0"/>
              <a:t> </a:t>
            </a:r>
            <a:r>
              <a:rPr lang="en-US" sz="2400" dirty="0">
                <a:solidFill>
                  <a:srgbClr val="0432FF"/>
                </a:solidFill>
              </a:rPr>
              <a:t>income level </a:t>
            </a:r>
            <a:r>
              <a:rPr lang="en-US" sz="2400" dirty="0"/>
              <a:t>of the country and distribution of most owned debt categories. This will expand our understanding of what kind of debt instrument were widely used and what income level have access to such instruments. </a:t>
            </a:r>
          </a:p>
          <a:p>
            <a:endParaRPr lang="en-US" sz="2400" dirty="0"/>
          </a:p>
          <a:p>
            <a:pPr marL="457200" marR="0" indent="-228600">
              <a:lnSpc>
                <a:spcPts val="1500"/>
              </a:lnSpc>
              <a:spcBef>
                <a:spcPts val="0"/>
              </a:spcBef>
              <a:spcAft>
                <a:spcPts val="750"/>
              </a:spcAft>
            </a:pPr>
            <a:endParaRPr lang="en-US" sz="2400" dirty="0">
              <a:effectLst/>
              <a:latin typeface="Times New Roman" charset="0"/>
              <a:ea typeface="Times New Roman" charset="0"/>
            </a:endParaRPr>
          </a:p>
        </p:txBody>
      </p:sp>
    </p:spTree>
    <p:extLst>
      <p:ext uri="{BB962C8B-B14F-4D97-AF65-F5344CB8AC3E}">
        <p14:creationId xmlns:p14="http://schemas.microsoft.com/office/powerpoint/2010/main" val="1663841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122" y="613987"/>
            <a:ext cx="9351842" cy="2677656"/>
          </a:xfrm>
          <a:prstGeom prst="rect">
            <a:avLst/>
          </a:prstGeom>
          <a:noFill/>
        </p:spPr>
        <p:txBody>
          <a:bodyPr wrap="square" rtlCol="0">
            <a:spAutoFit/>
          </a:bodyPr>
          <a:lstStyle/>
          <a:p>
            <a:r>
              <a:rPr lang="en-US" sz="2400" b="1" u="sng" dirty="0" smtClean="0"/>
              <a:t>Project Background :</a:t>
            </a:r>
            <a:r>
              <a:rPr lang="en-US" sz="2400" b="1" dirty="0" smtClean="0"/>
              <a:t> Debt classification </a:t>
            </a:r>
            <a:r>
              <a:rPr lang="mr-IN" sz="2400" b="1" dirty="0" smtClean="0"/>
              <a:t>–</a:t>
            </a:r>
            <a:r>
              <a:rPr lang="en-US" sz="2400" b="1" dirty="0" smtClean="0"/>
              <a:t> </a:t>
            </a:r>
            <a:r>
              <a:rPr lang="en-US" sz="2400" b="1" i="1" dirty="0" smtClean="0"/>
              <a:t>Reference item A</a:t>
            </a:r>
            <a:endParaRPr lang="en-US" sz="2400" i="1" dirty="0"/>
          </a:p>
          <a:p>
            <a:endParaRPr lang="en-US" sz="2400" dirty="0" smtClean="0">
              <a:effectLst/>
              <a:ea typeface="Calibri" charset="0"/>
              <a:cs typeface="Times New Roman" charset="0"/>
            </a:endParaRPr>
          </a:p>
          <a:p>
            <a:endParaRPr lang="en-US" sz="2400" dirty="0"/>
          </a:p>
          <a:p>
            <a:endParaRPr lang="en-US" sz="2400" dirty="0"/>
          </a:p>
          <a:p>
            <a:endParaRPr lang="en-US" sz="2400" dirty="0"/>
          </a:p>
          <a:p>
            <a:endParaRPr lang="en-US" sz="2400" dirty="0"/>
          </a:p>
          <a:p>
            <a:endParaRPr 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7891" y="1262581"/>
            <a:ext cx="7365988" cy="5103713"/>
          </a:xfrm>
          <a:prstGeom prst="rect">
            <a:avLst/>
          </a:prstGeom>
        </p:spPr>
      </p:pic>
    </p:spTree>
    <p:extLst>
      <p:ext uri="{BB962C8B-B14F-4D97-AF65-F5344CB8AC3E}">
        <p14:creationId xmlns:p14="http://schemas.microsoft.com/office/powerpoint/2010/main" val="10472086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9786" y="487025"/>
            <a:ext cx="10666829" cy="6463308"/>
          </a:xfrm>
          <a:prstGeom prst="rect">
            <a:avLst/>
          </a:prstGeom>
        </p:spPr>
        <p:txBody>
          <a:bodyPr wrap="square">
            <a:spAutoFit/>
          </a:bodyPr>
          <a:lstStyle/>
          <a:p>
            <a:r>
              <a:rPr lang="en-US" sz="2400" b="1" u="sng" dirty="0" smtClean="0"/>
              <a:t>Project Deliverables</a:t>
            </a:r>
            <a:endParaRPr lang="en-US" sz="2400" dirty="0" smtClean="0"/>
          </a:p>
          <a:p>
            <a:endParaRPr lang="en-US" sz="2400" dirty="0">
              <a:solidFill>
                <a:srgbClr val="FF0000"/>
              </a:solidFill>
            </a:endParaRPr>
          </a:p>
          <a:p>
            <a:r>
              <a:rPr lang="en-US" sz="2400" dirty="0">
                <a:effectLst/>
                <a:ea typeface="Calibri" charset="0"/>
                <a:cs typeface="Times New Roman" charset="0"/>
              </a:rPr>
              <a:t>Which country has the highest debt?</a:t>
            </a:r>
          </a:p>
          <a:p>
            <a:r>
              <a:rPr lang="en-US" sz="2400" dirty="0" smtClean="0">
                <a:solidFill>
                  <a:srgbClr val="0432FF"/>
                </a:solidFill>
                <a:ea typeface="Calibri" charset="0"/>
                <a:cs typeface="Times New Roman" charset="0"/>
              </a:rPr>
              <a:t>China </a:t>
            </a:r>
            <a:r>
              <a:rPr lang="en-US" sz="2400" dirty="0">
                <a:ea typeface="Calibri" charset="0"/>
                <a:cs typeface="Times New Roman" charset="0"/>
              </a:rPr>
              <a:t>seems to have the highest external debt</a:t>
            </a:r>
            <a:r>
              <a:rPr lang="en-US" sz="2400" baseline="30000" dirty="0">
                <a:ea typeface="Calibri" charset="0"/>
                <a:cs typeface="Times New Roman" charset="0"/>
              </a:rPr>
              <a:t>[1]</a:t>
            </a:r>
            <a:r>
              <a:rPr lang="en-US" sz="2400" dirty="0">
                <a:ea typeface="Calibri" charset="0"/>
                <a:cs typeface="Times New Roman" charset="0"/>
              </a:rPr>
              <a:t> i.e</a:t>
            </a:r>
            <a:r>
              <a:rPr lang="en-US" sz="2400" dirty="0">
                <a:solidFill>
                  <a:srgbClr val="0432FF"/>
                </a:solidFill>
                <a:ea typeface="Calibri" charset="0"/>
                <a:cs typeface="Times New Roman" charset="0"/>
              </a:rPr>
              <a:t>.$1430 Billion </a:t>
            </a:r>
            <a:r>
              <a:rPr lang="en-US" sz="2400" dirty="0">
                <a:ea typeface="Calibri" charset="0"/>
                <a:cs typeface="Times New Roman" charset="0"/>
              </a:rPr>
              <a:t>across </a:t>
            </a:r>
          </a:p>
          <a:p>
            <a:r>
              <a:rPr lang="en-US" sz="2400" dirty="0">
                <a:ea typeface="Calibri" charset="0"/>
                <a:cs typeface="Times New Roman" charset="0"/>
              </a:rPr>
              <a:t>all</a:t>
            </a:r>
            <a:r>
              <a:rPr lang="en-US" sz="2400" baseline="30000" dirty="0">
                <a:ea typeface="Calibri" charset="0"/>
                <a:cs typeface="Times New Roman" charset="0"/>
              </a:rPr>
              <a:t>[2]</a:t>
            </a:r>
            <a:r>
              <a:rPr lang="en-US" sz="2400" dirty="0">
                <a:ea typeface="Calibri" charset="0"/>
                <a:cs typeface="Times New Roman" charset="0"/>
              </a:rPr>
              <a:t> countries </a:t>
            </a:r>
          </a:p>
          <a:p>
            <a:endParaRPr lang="en-US" sz="2400" dirty="0">
              <a:effectLst/>
              <a:ea typeface="Calibri" charset="0"/>
              <a:cs typeface="Times New Roman" charset="0"/>
            </a:endParaRPr>
          </a:p>
          <a:p>
            <a:r>
              <a:rPr lang="en-US" sz="2400" dirty="0">
                <a:effectLst/>
                <a:ea typeface="Calibri" charset="0"/>
                <a:cs typeface="Times New Roman" charset="0"/>
              </a:rPr>
              <a:t>Which country has the least debt?</a:t>
            </a:r>
          </a:p>
          <a:p>
            <a:r>
              <a:rPr lang="en-US" sz="2400" dirty="0" smtClean="0">
                <a:solidFill>
                  <a:srgbClr val="0432FF"/>
                </a:solidFill>
                <a:ea typeface="Calibri" charset="0"/>
                <a:cs typeface="Times New Roman" charset="0"/>
              </a:rPr>
              <a:t>Tonga(a Polynesian island) </a:t>
            </a:r>
            <a:r>
              <a:rPr lang="en-US" sz="2400" dirty="0">
                <a:ea typeface="Calibri" charset="0"/>
                <a:cs typeface="Times New Roman" charset="0"/>
              </a:rPr>
              <a:t>seems to have the lowest external debt</a:t>
            </a:r>
            <a:r>
              <a:rPr lang="en-US" sz="2400" baseline="30000" dirty="0">
                <a:ea typeface="Calibri" charset="0"/>
                <a:cs typeface="Times New Roman" charset="0"/>
              </a:rPr>
              <a:t>[1]</a:t>
            </a:r>
            <a:r>
              <a:rPr lang="en-US" sz="2400" dirty="0">
                <a:ea typeface="Calibri" charset="0"/>
                <a:cs typeface="Times New Roman" charset="0"/>
              </a:rPr>
              <a:t> i.e</a:t>
            </a:r>
            <a:r>
              <a:rPr lang="en-US" sz="2400" dirty="0">
                <a:solidFill>
                  <a:srgbClr val="0432FF"/>
                </a:solidFill>
                <a:ea typeface="Calibri" charset="0"/>
                <a:cs typeface="Times New Roman" charset="0"/>
              </a:rPr>
              <a:t>.$159.855 Million </a:t>
            </a:r>
            <a:r>
              <a:rPr lang="en-US" sz="2400" dirty="0">
                <a:ea typeface="Calibri" charset="0"/>
                <a:cs typeface="Times New Roman" charset="0"/>
              </a:rPr>
              <a:t>across </a:t>
            </a:r>
            <a:r>
              <a:rPr lang="en-US" sz="2400" dirty="0" smtClean="0">
                <a:ea typeface="Calibri" charset="0"/>
                <a:cs typeface="Times New Roman" charset="0"/>
              </a:rPr>
              <a:t>all</a:t>
            </a:r>
            <a:r>
              <a:rPr lang="en-US" sz="2400" baseline="30000" dirty="0" smtClean="0">
                <a:ea typeface="Calibri" charset="0"/>
                <a:cs typeface="Times New Roman" charset="0"/>
              </a:rPr>
              <a:t>[2</a:t>
            </a:r>
            <a:r>
              <a:rPr lang="en-US" sz="2400" baseline="30000" dirty="0">
                <a:ea typeface="Calibri" charset="0"/>
                <a:cs typeface="Times New Roman" charset="0"/>
              </a:rPr>
              <a:t>]</a:t>
            </a:r>
            <a:r>
              <a:rPr lang="en-US" sz="2400" dirty="0">
                <a:ea typeface="Calibri" charset="0"/>
                <a:cs typeface="Times New Roman" charset="0"/>
              </a:rPr>
              <a:t> countries </a:t>
            </a:r>
          </a:p>
          <a:p>
            <a:endParaRPr lang="en-US" sz="2400" dirty="0">
              <a:effectLst/>
              <a:ea typeface="Calibri" charset="0"/>
              <a:cs typeface="Times New Roman" charset="0"/>
            </a:endParaRPr>
          </a:p>
          <a:p>
            <a:r>
              <a:rPr lang="en-US" sz="2400" dirty="0">
                <a:effectLst/>
                <a:ea typeface="Calibri" charset="0"/>
                <a:cs typeface="Times New Roman" charset="0"/>
              </a:rPr>
              <a:t>What category of debt is highest across different countries?</a:t>
            </a:r>
          </a:p>
          <a:p>
            <a:r>
              <a:rPr lang="en-US" sz="2400" dirty="0">
                <a:ea typeface="Calibri" charset="0"/>
                <a:cs typeface="Times New Roman" charset="0"/>
              </a:rPr>
              <a:t>On an average </a:t>
            </a:r>
            <a:r>
              <a:rPr lang="en-US" sz="2400" dirty="0">
                <a:solidFill>
                  <a:srgbClr val="0432FF"/>
                </a:solidFill>
              </a:rPr>
              <a:t>long-term external debt </a:t>
            </a:r>
            <a:r>
              <a:rPr lang="en-US" sz="2400" dirty="0"/>
              <a:t>seems to be highest across </a:t>
            </a:r>
          </a:p>
          <a:p>
            <a:r>
              <a:rPr lang="en-US" sz="2400" dirty="0"/>
              <a:t>a</a:t>
            </a:r>
            <a:r>
              <a:rPr lang="en-US" sz="2400" dirty="0" smtClean="0"/>
              <a:t>ll</a:t>
            </a:r>
            <a:r>
              <a:rPr lang="en-US" sz="2400" baseline="30000" dirty="0" smtClean="0"/>
              <a:t>[2]</a:t>
            </a:r>
            <a:r>
              <a:rPr lang="en-US" sz="2400" dirty="0" smtClean="0"/>
              <a:t> </a:t>
            </a:r>
            <a:r>
              <a:rPr lang="en-US" sz="2400" dirty="0"/>
              <a:t>countries. Within long-term debt, </a:t>
            </a:r>
            <a:r>
              <a:rPr lang="en-US" sz="2400" dirty="0">
                <a:solidFill>
                  <a:srgbClr val="0432FF"/>
                </a:solidFill>
              </a:rPr>
              <a:t>private non-guaranteed </a:t>
            </a:r>
            <a:r>
              <a:rPr lang="en-US" sz="2400" dirty="0"/>
              <a:t>category contributes majorly towards the </a:t>
            </a:r>
            <a:r>
              <a:rPr lang="en-US" sz="2400" dirty="0" smtClean="0"/>
              <a:t>international debt(</a:t>
            </a:r>
            <a:r>
              <a:rPr lang="en-US" sz="2400" b="1" dirty="0" smtClean="0">
                <a:solidFill>
                  <a:srgbClr val="FF0000"/>
                </a:solidFill>
              </a:rPr>
              <a:t>49.4</a:t>
            </a:r>
            <a:r>
              <a:rPr lang="en-US" sz="2400" b="1" dirty="0">
                <a:solidFill>
                  <a:srgbClr val="FF0000"/>
                </a:solidFill>
              </a:rPr>
              <a:t>%</a:t>
            </a:r>
            <a:r>
              <a:rPr lang="en-US" sz="2400" dirty="0"/>
              <a:t>). Official </a:t>
            </a:r>
            <a:r>
              <a:rPr lang="en-US" sz="2400" dirty="0" smtClean="0"/>
              <a:t>creditors(World Bank </a:t>
            </a:r>
            <a:r>
              <a:rPr lang="en-US" sz="2400" dirty="0"/>
              <a:t>entities) contributing </a:t>
            </a:r>
            <a:r>
              <a:rPr lang="en-US" sz="2400" dirty="0" smtClean="0"/>
              <a:t>least (</a:t>
            </a:r>
            <a:r>
              <a:rPr lang="en-US" sz="2400" b="1" dirty="0" smtClean="0">
                <a:solidFill>
                  <a:srgbClr val="00B050"/>
                </a:solidFill>
              </a:rPr>
              <a:t>20%)</a:t>
            </a:r>
            <a:r>
              <a:rPr lang="en-US" sz="2400" b="1" dirty="0" smtClean="0"/>
              <a:t>.</a:t>
            </a:r>
            <a:endParaRPr lang="en-US" sz="1200" dirty="0">
              <a:solidFill>
                <a:srgbClr val="FF0000"/>
              </a:solidFill>
            </a:endParaRPr>
          </a:p>
          <a:p>
            <a:endParaRPr lang="en-US" sz="1200" dirty="0">
              <a:solidFill>
                <a:srgbClr val="FF0000"/>
              </a:solidFill>
            </a:endParaRPr>
          </a:p>
          <a:p>
            <a:r>
              <a:rPr lang="en-US" sz="1200" dirty="0"/>
              <a:t>[1]  External debt </a:t>
            </a:r>
            <a:r>
              <a:rPr lang="en-US" sz="1200" dirty="0" smtClean="0"/>
              <a:t>comprises </a:t>
            </a:r>
            <a:r>
              <a:rPr lang="en-US" sz="1200" dirty="0"/>
              <a:t>of long-term debt, short-term debt, use of IMF credit	</a:t>
            </a:r>
          </a:p>
          <a:p>
            <a:r>
              <a:rPr lang="en-US" sz="1200" dirty="0"/>
              <a:t>[2] The countries in scope for this exercise are only those countries </a:t>
            </a:r>
            <a:r>
              <a:rPr lang="en-US" sz="1200" dirty="0" smtClean="0"/>
              <a:t>that </a:t>
            </a:r>
            <a:r>
              <a:rPr lang="en-US" sz="1200" dirty="0" smtClean="0"/>
              <a:t>are developing countries (low </a:t>
            </a:r>
            <a:r>
              <a:rPr lang="en-US" sz="1200" dirty="0"/>
              <a:t>and </a:t>
            </a:r>
            <a:r>
              <a:rPr lang="en-US" sz="1200" dirty="0" smtClean="0"/>
              <a:t>middle-income) </a:t>
            </a:r>
            <a:r>
              <a:rPr lang="en-US" sz="1200" dirty="0" smtClean="0"/>
              <a:t>and report debt to World bank </a:t>
            </a:r>
            <a:r>
              <a:rPr lang="mr-IN" sz="1200" dirty="0" smtClean="0"/>
              <a:t>–</a:t>
            </a:r>
            <a:r>
              <a:rPr lang="en-US" sz="1200" dirty="0" smtClean="0"/>
              <a:t> excludes USA, Canada, Greenland and some of the european countries</a:t>
            </a:r>
            <a:endParaRPr lang="en-US" sz="1200" dirty="0"/>
          </a:p>
        </p:txBody>
      </p:sp>
    </p:spTree>
    <p:extLst>
      <p:ext uri="{BB962C8B-B14F-4D97-AF65-F5344CB8AC3E}">
        <p14:creationId xmlns:p14="http://schemas.microsoft.com/office/powerpoint/2010/main" val="2027746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123" y="697115"/>
            <a:ext cx="10833863" cy="4154984"/>
          </a:xfrm>
          <a:prstGeom prst="rect">
            <a:avLst/>
          </a:prstGeom>
          <a:noFill/>
        </p:spPr>
        <p:txBody>
          <a:bodyPr wrap="none" rtlCol="0">
            <a:spAutoFit/>
          </a:bodyPr>
          <a:lstStyle/>
          <a:p>
            <a:r>
              <a:rPr lang="en-US" sz="2400" b="1" u="sng" dirty="0"/>
              <a:t>Project </a:t>
            </a:r>
            <a:r>
              <a:rPr lang="en-US" sz="2400" b="1" u="sng" dirty="0" smtClean="0"/>
              <a:t>Deliverables - Continued</a:t>
            </a:r>
            <a:endParaRPr lang="en-US" sz="2400" dirty="0"/>
          </a:p>
          <a:p>
            <a:endParaRPr lang="en-US" sz="2400" dirty="0" smtClean="0">
              <a:effectLst/>
              <a:ea typeface="Calibri" charset="0"/>
              <a:cs typeface="Times New Roman" charset="0"/>
            </a:endParaRPr>
          </a:p>
          <a:p>
            <a:r>
              <a:rPr lang="en-US" sz="2400" dirty="0" smtClean="0">
                <a:effectLst/>
                <a:ea typeface="Calibri" charset="0"/>
                <a:cs typeface="Times New Roman" charset="0"/>
              </a:rPr>
              <a:t>Does </a:t>
            </a:r>
            <a:r>
              <a:rPr lang="en-US" sz="2400" dirty="0">
                <a:effectLst/>
                <a:ea typeface="Calibri" charset="0"/>
                <a:cs typeface="Times New Roman" charset="0"/>
              </a:rPr>
              <a:t>the income level has any effect on the debt level of the country?</a:t>
            </a:r>
          </a:p>
          <a:p>
            <a:r>
              <a:rPr lang="en-US" sz="2400" dirty="0" smtClean="0"/>
              <a:t>The </a:t>
            </a:r>
            <a:r>
              <a:rPr lang="en-US" sz="2400" dirty="0"/>
              <a:t>average debt of countries with </a:t>
            </a:r>
            <a:r>
              <a:rPr lang="en-US" sz="2400" dirty="0">
                <a:solidFill>
                  <a:srgbClr val="0432FF"/>
                </a:solidFill>
              </a:rPr>
              <a:t>Upper middle income level</a:t>
            </a:r>
            <a:r>
              <a:rPr lang="en-US" sz="2400" dirty="0">
                <a:solidFill>
                  <a:srgbClr val="FF0000"/>
                </a:solidFill>
              </a:rPr>
              <a:t> </a:t>
            </a:r>
            <a:r>
              <a:rPr lang="en-US" sz="2400" dirty="0"/>
              <a:t>seems to be </a:t>
            </a:r>
          </a:p>
          <a:p>
            <a:r>
              <a:rPr lang="en-US" sz="2400" dirty="0"/>
              <a:t>highest(</a:t>
            </a:r>
            <a:r>
              <a:rPr lang="en-US" sz="2400" b="1" dirty="0">
                <a:solidFill>
                  <a:srgbClr val="FF0000"/>
                </a:solidFill>
              </a:rPr>
              <a:t>64%</a:t>
            </a:r>
            <a:r>
              <a:rPr lang="en-US" sz="2400" dirty="0"/>
              <a:t>) among all the countries and </a:t>
            </a:r>
            <a:r>
              <a:rPr lang="en-US" sz="2400" dirty="0">
                <a:solidFill>
                  <a:srgbClr val="0432FF"/>
                </a:solidFill>
              </a:rPr>
              <a:t>Low income level </a:t>
            </a:r>
            <a:r>
              <a:rPr lang="en-US" sz="2400" dirty="0"/>
              <a:t>seems to be the least.</a:t>
            </a:r>
          </a:p>
          <a:p>
            <a:endParaRPr lang="en-US" sz="2400" dirty="0"/>
          </a:p>
          <a:p>
            <a:endParaRPr lang="en-US" sz="2400" dirty="0"/>
          </a:p>
          <a:p>
            <a:r>
              <a:rPr lang="en-US" sz="2400" b="1" u="sng" dirty="0" smtClean="0"/>
              <a:t>GitHub</a:t>
            </a:r>
            <a:r>
              <a:rPr lang="en-US" sz="2400" dirty="0" smtClean="0"/>
              <a:t> </a:t>
            </a:r>
            <a:r>
              <a:rPr lang="en-US" sz="2400" dirty="0" smtClean="0"/>
              <a:t>: </a:t>
            </a:r>
            <a:r>
              <a:rPr lang="en-US" sz="2400" dirty="0">
                <a:solidFill>
                  <a:srgbClr val="FF0000"/>
                </a:solidFill>
                <a:hlinkClick r:id="rId2"/>
              </a:rPr>
              <a:t>https://</a:t>
            </a:r>
            <a:r>
              <a:rPr lang="en-US" sz="2400" dirty="0" smtClean="0">
                <a:solidFill>
                  <a:srgbClr val="FF0000"/>
                </a:solidFill>
                <a:hlinkClick r:id="rId2"/>
              </a:rPr>
              <a:t>github.com/skc00/DBMS-Term-Project</a:t>
            </a:r>
            <a:endParaRPr lang="en-US" sz="2400" dirty="0" smtClean="0">
              <a:solidFill>
                <a:srgbClr val="FF0000"/>
              </a:solidFill>
            </a:endParaRPr>
          </a:p>
          <a:p>
            <a:endParaRPr lang="en-US" sz="2400" dirty="0"/>
          </a:p>
          <a:p>
            <a:endParaRPr lang="en-US" sz="2400" dirty="0"/>
          </a:p>
          <a:p>
            <a:endParaRPr lang="en-US" sz="2400" dirty="0"/>
          </a:p>
        </p:txBody>
      </p:sp>
    </p:spTree>
    <p:extLst>
      <p:ext uri="{BB962C8B-B14F-4D97-AF65-F5344CB8AC3E}">
        <p14:creationId xmlns:p14="http://schemas.microsoft.com/office/powerpoint/2010/main" val="1448400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123" y="392315"/>
            <a:ext cx="10202665" cy="3046988"/>
          </a:xfrm>
          <a:prstGeom prst="rect">
            <a:avLst/>
          </a:prstGeom>
          <a:noFill/>
        </p:spPr>
        <p:txBody>
          <a:bodyPr wrap="none" rtlCol="0">
            <a:spAutoFit/>
          </a:bodyPr>
          <a:lstStyle/>
          <a:p>
            <a:r>
              <a:rPr lang="en-US" sz="2400" b="1" u="sng" dirty="0" smtClean="0"/>
              <a:t>References</a:t>
            </a:r>
            <a:endParaRPr lang="en-US" sz="2400" dirty="0"/>
          </a:p>
          <a:p>
            <a:endParaRPr lang="en-US" sz="2400" dirty="0" smtClean="0">
              <a:effectLst/>
              <a:ea typeface="Calibri" charset="0"/>
              <a:cs typeface="Times New Roman" charset="0"/>
            </a:endParaRPr>
          </a:p>
          <a:p>
            <a:r>
              <a:rPr lang="en-US" sz="2400" dirty="0" smtClean="0">
                <a:ea typeface="Calibri" charset="0"/>
                <a:cs typeface="Times New Roman" charset="0"/>
              </a:rPr>
              <a:t>A) </a:t>
            </a:r>
            <a:r>
              <a:rPr lang="en-US" sz="2400" dirty="0" smtClean="0">
                <a:ea typeface="Calibri" charset="0"/>
                <a:cs typeface="Times New Roman" charset="0"/>
                <a:hlinkClick r:id="rId2"/>
              </a:rPr>
              <a:t>http</a:t>
            </a:r>
            <a:r>
              <a:rPr lang="en-US" sz="2400" dirty="0">
                <a:ea typeface="Calibri" charset="0"/>
                <a:cs typeface="Times New Roman" charset="0"/>
                <a:hlinkClick r:id="rId2"/>
              </a:rPr>
              <a:t>://</a:t>
            </a:r>
            <a:r>
              <a:rPr lang="en-US" sz="2400" dirty="0" smtClean="0">
                <a:ea typeface="Calibri" charset="0"/>
                <a:cs typeface="Times New Roman" charset="0"/>
                <a:hlinkClick r:id="rId2"/>
              </a:rPr>
              <a:t>databank.worldbank.org/data/download/site-content/IDS-2018.pdf</a:t>
            </a:r>
            <a:endParaRPr lang="en-US" sz="2400" dirty="0" smtClean="0">
              <a:ea typeface="Calibri" charset="0"/>
              <a:cs typeface="Times New Roman" charset="0"/>
            </a:endParaRPr>
          </a:p>
          <a:p>
            <a:endParaRPr lang="en-US" sz="2400" dirty="0"/>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135590722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2255</TotalTime>
  <Words>227</Words>
  <Application>Microsoft Macintosh PowerPoint</Application>
  <PresentationFormat>Widescreen</PresentationFormat>
  <Paragraphs>70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Franklin Gothic Book</vt:lpstr>
      <vt:lpstr>Times New Roman</vt:lpstr>
      <vt:lpstr>Calibri</vt:lpstr>
      <vt:lpstr>Crop</vt:lpstr>
      <vt:lpstr>Term PRESENTATION – Group B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PRESENTATION</dc:title>
  <dc:creator>chiranjeevi mallavarapu</dc:creator>
  <cp:lastModifiedBy>chiranjeevi mallavarapu</cp:lastModifiedBy>
  <cp:revision>88</cp:revision>
  <dcterms:created xsi:type="dcterms:W3CDTF">2017-11-28T07:05:16Z</dcterms:created>
  <dcterms:modified xsi:type="dcterms:W3CDTF">2017-11-30T19:51:19Z</dcterms:modified>
</cp:coreProperties>
</file>