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75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200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096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32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883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12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981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103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65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3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42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65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44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DD46-E925-5F4C-A7C1-597810FE0A42}" type="datetimeFigureOut">
              <a:rPr kumimoji="1" lang="ko-KR" altLang="en-US" smtClean="0"/>
              <a:t>2016. 9. 11.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B933-0170-5F48-B3F2-BE24607E174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5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2051" y="1113846"/>
            <a:ext cx="7144745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9199" y="1447621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영속컨텍스트</a:t>
            </a:r>
            <a:r>
              <a:rPr kumimoji="1" lang="en-US" altLang="ko-KR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entityManager</a:t>
            </a:r>
            <a:r>
              <a:rPr kumimoji="1" lang="en-US" altLang="ko-KR" dirty="0" smtClean="0">
                <a:solidFill>
                  <a:schemeClr val="bg1"/>
                </a:solidFill>
              </a:rPr>
              <a:t>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85647" y="1113846"/>
            <a:ext cx="1389017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원통[C] 4"/>
          <p:cNvSpPr/>
          <p:nvPr/>
        </p:nvSpPr>
        <p:spPr>
          <a:xfrm>
            <a:off x="9522955" y="3703828"/>
            <a:ext cx="914400" cy="1216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26157" y="1447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>
                <a:solidFill>
                  <a:schemeClr val="bg1"/>
                </a:solidFill>
              </a:rPr>
              <a:t>데이터베이스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11103"/>
              </p:ext>
            </p:extLst>
          </p:nvPr>
        </p:nvGraphicFramePr>
        <p:xfrm>
          <a:off x="3004413" y="3703828"/>
          <a:ext cx="41680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039"/>
                <a:gridCol w="2084039"/>
              </a:tblGrid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“member1”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04413" y="321562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dirty="0" smtClean="0">
                <a:solidFill>
                  <a:schemeClr val="bg1"/>
                </a:solidFill>
              </a:rPr>
              <a:t>차 캐시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81" y="254461"/>
            <a:ext cx="4047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엔티티를 영속</a:t>
            </a:r>
            <a:r>
              <a:rPr kumimoji="1" lang="en-US" altLang="ko-KR" sz="2400" b="1" dirty="0" smtClean="0"/>
              <a:t>(Persist)</a:t>
            </a:r>
            <a:r>
              <a:rPr kumimoji="1" lang="ko-KR" altLang="en-US" sz="2400" b="1" dirty="0" smtClean="0"/>
              <a:t> 저장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340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2051" y="1113846"/>
            <a:ext cx="7144745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9199" y="1447621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영속컨텍스트</a:t>
            </a:r>
            <a:r>
              <a:rPr kumimoji="1" lang="en-US" altLang="ko-KR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entityManager</a:t>
            </a:r>
            <a:r>
              <a:rPr kumimoji="1" lang="en-US" altLang="ko-KR" dirty="0" smtClean="0">
                <a:solidFill>
                  <a:schemeClr val="bg1"/>
                </a:solidFill>
              </a:rPr>
              <a:t>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85647" y="1113846"/>
            <a:ext cx="1389017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원통[C] 4"/>
          <p:cNvSpPr/>
          <p:nvPr/>
        </p:nvSpPr>
        <p:spPr>
          <a:xfrm>
            <a:off x="9522955" y="3703828"/>
            <a:ext cx="914400" cy="1216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26157" y="1447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>
                <a:solidFill>
                  <a:schemeClr val="bg1"/>
                </a:solidFill>
              </a:rPr>
              <a:t>데이터베이스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81" y="254461"/>
            <a:ext cx="4431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영속성 컨텍스트 종료 </a:t>
            </a:r>
            <a:r>
              <a:rPr kumimoji="1" lang="en-US" altLang="ko-KR" sz="2400" b="1" dirty="0" smtClean="0"/>
              <a:t>:</a:t>
            </a:r>
            <a:r>
              <a:rPr kumimoji="1" lang="ko-KR" altLang="en-US" sz="2400" b="1" dirty="0" smtClean="0"/>
              <a:t> </a:t>
            </a:r>
            <a:r>
              <a:rPr kumimoji="1" lang="en-US" altLang="ko-KR" sz="2400" b="1" dirty="0" smtClean="0"/>
              <a:t>close()</a:t>
            </a:r>
            <a:endParaRPr kumimoji="1"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188" y="3233283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1.em.close()</a:t>
            </a:r>
            <a:endParaRPr kumimoji="1"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91376" y="3679902"/>
            <a:ext cx="1460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44533" y="203000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mtClean="0"/>
              <a:t>종료된 영속성 컨텍스트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2051" y="1113846"/>
            <a:ext cx="7144745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9199" y="1447621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영속컨텍스트</a:t>
            </a:r>
            <a:r>
              <a:rPr kumimoji="1" lang="en-US" altLang="ko-KR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entityManager</a:t>
            </a:r>
            <a:r>
              <a:rPr kumimoji="1" lang="en-US" altLang="ko-KR" dirty="0" smtClean="0">
                <a:solidFill>
                  <a:schemeClr val="bg1"/>
                </a:solidFill>
              </a:rPr>
              <a:t>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85647" y="1113846"/>
            <a:ext cx="1389017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원통[C] 4"/>
          <p:cNvSpPr/>
          <p:nvPr/>
        </p:nvSpPr>
        <p:spPr>
          <a:xfrm>
            <a:off x="9522955" y="3703828"/>
            <a:ext cx="914400" cy="1216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26157" y="1447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>
                <a:solidFill>
                  <a:schemeClr val="bg1"/>
                </a:solidFill>
              </a:rPr>
              <a:t>데이터베이스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004413" y="3703828"/>
          <a:ext cx="41680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039"/>
                <a:gridCol w="2084039"/>
              </a:tblGrid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“member1”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04413" y="321562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dirty="0" smtClean="0">
                <a:solidFill>
                  <a:schemeClr val="bg1"/>
                </a:solidFill>
              </a:rPr>
              <a:t>차 캐시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81" y="254461"/>
            <a:ext cx="376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1</a:t>
            </a:r>
            <a:r>
              <a:rPr kumimoji="1" lang="ko-KR" altLang="en-US" sz="2400" b="1" dirty="0" smtClean="0"/>
              <a:t>차 캐시에서 데이터 조회</a:t>
            </a:r>
            <a:endParaRPr kumimoji="1"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188" y="3233283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em.find</a:t>
            </a:r>
            <a:r>
              <a:rPr kumimoji="1" lang="en-US" altLang="ko-KR" dirty="0" smtClean="0"/>
              <a:t>(“member1”)</a:t>
            </a:r>
            <a:endParaRPr kumimoji="1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8483" y="4801108"/>
            <a:ext cx="1389829" cy="6779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member1</a:t>
            </a:r>
            <a:endParaRPr kumimoji="1"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117633" y="3703828"/>
            <a:ext cx="1199113" cy="455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117633" y="4420730"/>
            <a:ext cx="3702437" cy="719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5804" y="4472420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Member </a:t>
            </a:r>
            <a:r>
              <a:rPr kumimoji="1" lang="ko-KR" altLang="en-US" sz="1200" dirty="0" smtClean="0"/>
              <a:t>객체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212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2051" y="1113846"/>
            <a:ext cx="7144745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9199" y="1447621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영속컨텍스트</a:t>
            </a:r>
            <a:r>
              <a:rPr kumimoji="1" lang="en-US" altLang="ko-KR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entityManager</a:t>
            </a:r>
            <a:r>
              <a:rPr kumimoji="1" lang="en-US" altLang="ko-KR" dirty="0" smtClean="0">
                <a:solidFill>
                  <a:schemeClr val="bg1"/>
                </a:solidFill>
              </a:rPr>
              <a:t>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85647" y="1113846"/>
            <a:ext cx="1389017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원통[C] 4"/>
          <p:cNvSpPr/>
          <p:nvPr/>
        </p:nvSpPr>
        <p:spPr>
          <a:xfrm>
            <a:off x="9522955" y="3703828"/>
            <a:ext cx="914400" cy="1216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26157" y="1447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>
                <a:solidFill>
                  <a:schemeClr val="bg1"/>
                </a:solidFill>
              </a:rPr>
              <a:t>데이터베이스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14769"/>
              </p:ext>
            </p:extLst>
          </p:nvPr>
        </p:nvGraphicFramePr>
        <p:xfrm>
          <a:off x="3004413" y="3703828"/>
          <a:ext cx="41680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039"/>
                <a:gridCol w="2084039"/>
              </a:tblGrid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“member1”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“member2”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member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04413" y="321562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dirty="0" smtClean="0">
                <a:solidFill>
                  <a:schemeClr val="bg1"/>
                </a:solidFill>
              </a:rPr>
              <a:t>차 캐시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81" y="254461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데이터베이스에서 조회</a:t>
            </a:r>
            <a:endParaRPr kumimoji="1"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188" y="3233283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em.find</a:t>
            </a:r>
            <a:r>
              <a:rPr kumimoji="1" lang="en-US" altLang="ko-KR" dirty="0" smtClean="0"/>
              <a:t>(“member2”)</a:t>
            </a:r>
            <a:endParaRPr kumimoji="1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8483" y="4801108"/>
            <a:ext cx="1389829" cy="6779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member2</a:t>
            </a:r>
            <a:endParaRPr kumimoji="1"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68098" y="3626187"/>
            <a:ext cx="636315" cy="331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117634" y="4684867"/>
            <a:ext cx="3765055" cy="455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2148" y="3545881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차 캐시에 없음</a:t>
            </a:r>
            <a:endParaRPr kumimoji="1"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282432" y="3957223"/>
            <a:ext cx="2217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6768790" y="4652387"/>
            <a:ext cx="2657368" cy="21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804" y="4472420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smtClean="0"/>
              <a:t>Member </a:t>
            </a:r>
            <a:r>
              <a:rPr kumimoji="1" lang="ko-KR" altLang="en-US" sz="1200" dirty="0" smtClean="0"/>
              <a:t>객체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67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2051" y="1113846"/>
            <a:ext cx="7144745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9199" y="1447621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영속컨텍스트</a:t>
            </a:r>
            <a:r>
              <a:rPr kumimoji="1" lang="en-US" altLang="ko-KR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entityManager</a:t>
            </a:r>
            <a:r>
              <a:rPr kumimoji="1" lang="en-US" altLang="ko-KR" dirty="0" smtClean="0">
                <a:solidFill>
                  <a:schemeClr val="bg1"/>
                </a:solidFill>
              </a:rPr>
              <a:t>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85647" y="1113846"/>
            <a:ext cx="1389017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원통[C] 4"/>
          <p:cNvSpPr/>
          <p:nvPr/>
        </p:nvSpPr>
        <p:spPr>
          <a:xfrm>
            <a:off x="9522955" y="3703828"/>
            <a:ext cx="914400" cy="1216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26157" y="1447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>
                <a:solidFill>
                  <a:schemeClr val="bg1"/>
                </a:solidFill>
              </a:rPr>
              <a:t>데이터베이스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74692"/>
              </p:ext>
            </p:extLst>
          </p:nvPr>
        </p:nvGraphicFramePr>
        <p:xfrm>
          <a:off x="2704077" y="4371340"/>
          <a:ext cx="41680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039"/>
                <a:gridCol w="2084039"/>
              </a:tblGrid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“member1”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“member2”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member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04077" y="388313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dirty="0" smtClean="0">
                <a:solidFill>
                  <a:schemeClr val="bg1"/>
                </a:solidFill>
              </a:rPr>
              <a:t>차 캐시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089" y="317773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쓰기 지연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데이터 영속 저장</a:t>
            </a:r>
            <a:endParaRPr kumimoji="1"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1893" y="3021847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em.persist</a:t>
            </a:r>
            <a:r>
              <a:rPr kumimoji="1" lang="en-US" altLang="ko-KR" dirty="0" smtClean="0"/>
              <a:t>(“member1”)</a:t>
            </a:r>
            <a:endParaRPr kumimoji="1"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940312" y="3703828"/>
            <a:ext cx="763765" cy="9209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1893" y="3306652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 smtClean="0"/>
              <a:t>em.persist</a:t>
            </a:r>
            <a:r>
              <a:rPr kumimoji="1" lang="en-US" altLang="ko-KR" dirty="0" smtClean="0"/>
              <a:t>(“member2”)</a:t>
            </a:r>
            <a:endParaRPr kumimoji="1" lang="ko-KR" altLang="en-US" dirty="0"/>
          </a:p>
        </p:txBody>
      </p:sp>
      <p:sp>
        <p:nvSpPr>
          <p:cNvPr id="21" name="원통[C] 20"/>
          <p:cNvSpPr/>
          <p:nvPr/>
        </p:nvSpPr>
        <p:spPr>
          <a:xfrm>
            <a:off x="4854534" y="2487676"/>
            <a:ext cx="3096286" cy="90350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890" y="2761818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쓰기지연 </a:t>
            </a:r>
            <a:r>
              <a:rPr kumimoji="1" lang="en-US" altLang="ko-KR" dirty="0" smtClean="0"/>
              <a:t>SQL </a:t>
            </a:r>
            <a:r>
              <a:rPr kumimoji="1" lang="ko-KR" altLang="en-US" dirty="0" smtClean="0"/>
              <a:t>저장소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(INSERT A, B)</a:t>
            </a:r>
            <a:endParaRPr kumimoji="1" lang="ko-KR" altLang="en-US" dirty="0"/>
          </a:p>
        </p:txBody>
      </p:sp>
      <p:cxnSp>
        <p:nvCxnSpPr>
          <p:cNvPr id="23" name="직선 화살표 연결선 22"/>
          <p:cNvCxnSpPr>
            <a:stCxn id="10" idx="3"/>
          </p:cNvCxnSpPr>
          <p:nvPr/>
        </p:nvCxnSpPr>
        <p:spPr>
          <a:xfrm flipV="1">
            <a:off x="2822209" y="3021848"/>
            <a:ext cx="2030448" cy="18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71090" y="2777746"/>
            <a:ext cx="1183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INSERT </a:t>
            </a:r>
            <a:r>
              <a:rPr kumimoji="1" lang="ko-KR" altLang="en-US" sz="1400" dirty="0" smtClean="0"/>
              <a:t>생성</a:t>
            </a:r>
            <a:endParaRPr kumimoji="1"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148596" y="4217451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1</a:t>
            </a:r>
            <a:r>
              <a:rPr kumimoji="1" lang="ko-KR" altLang="en-US" sz="1400" dirty="0" smtClean="0"/>
              <a:t>차 캐시에 저장</a:t>
            </a:r>
            <a:endParaRPr kumimoji="1"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31979" y="6340996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트랜잭션을 지원하는 쓰기 지원</a:t>
            </a:r>
          </a:p>
        </p:txBody>
      </p:sp>
    </p:spTree>
    <p:extLst>
      <p:ext uri="{BB962C8B-B14F-4D97-AF65-F5344CB8AC3E}">
        <p14:creationId xmlns:p14="http://schemas.microsoft.com/office/powerpoint/2010/main" val="7043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2051" y="1113846"/>
            <a:ext cx="7144745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9199" y="1447621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영속컨텍스트</a:t>
            </a:r>
            <a:r>
              <a:rPr kumimoji="1" lang="en-US" altLang="ko-KR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entityManager</a:t>
            </a:r>
            <a:r>
              <a:rPr kumimoji="1" lang="en-US" altLang="ko-KR" dirty="0" smtClean="0">
                <a:solidFill>
                  <a:schemeClr val="bg1"/>
                </a:solidFill>
              </a:rPr>
              <a:t>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85647" y="1113846"/>
            <a:ext cx="1389017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원통[C] 4"/>
          <p:cNvSpPr/>
          <p:nvPr/>
        </p:nvSpPr>
        <p:spPr>
          <a:xfrm>
            <a:off x="9522955" y="3703828"/>
            <a:ext cx="914400" cy="1216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26157" y="1447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>
                <a:solidFill>
                  <a:schemeClr val="bg1"/>
                </a:solidFill>
              </a:rPr>
              <a:t>데이터베이스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704077" y="4371340"/>
          <a:ext cx="41680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039"/>
                <a:gridCol w="2084039"/>
              </a:tblGrid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“member1”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“member2”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member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04077" y="388313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dirty="0" smtClean="0">
                <a:solidFill>
                  <a:schemeClr val="bg1"/>
                </a:solidFill>
              </a:rPr>
              <a:t>차 캐시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2209" y="341546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mtClean="0"/>
              <a:t>쓰기 지연된 데이터를 데이터베이스에 저장</a:t>
            </a:r>
            <a:endParaRPr kumimoji="1"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9114" y="3234989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t</a:t>
            </a:r>
            <a:r>
              <a:rPr kumimoji="1" lang="en-US" altLang="ko-KR" dirty="0" err="1" smtClean="0"/>
              <a:t>r.commit</a:t>
            </a:r>
            <a:r>
              <a:rPr kumimoji="1" lang="en-US" altLang="ko-KR" dirty="0" smtClean="0"/>
              <a:t>()</a:t>
            </a:r>
            <a:endParaRPr kumimoji="1"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8101002" y="3128168"/>
            <a:ext cx="1325155" cy="559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원통[C] 20"/>
          <p:cNvSpPr/>
          <p:nvPr/>
        </p:nvSpPr>
        <p:spPr>
          <a:xfrm>
            <a:off x="4854534" y="2487676"/>
            <a:ext cx="3096286" cy="90350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890" y="282727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쓰기지연 </a:t>
            </a:r>
            <a:r>
              <a:rPr kumimoji="1" lang="en-US" altLang="ko-KR" dirty="0" smtClean="0"/>
              <a:t>SQL </a:t>
            </a:r>
            <a:r>
              <a:rPr kumimoji="1" lang="ko-KR" altLang="en-US" dirty="0" smtClean="0"/>
              <a:t>저장소</a:t>
            </a:r>
            <a:endParaRPr kumimoji="1"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8543170" y="2974279"/>
            <a:ext cx="174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flush (INSERT A, B)</a:t>
            </a:r>
            <a:endParaRPr kumimoji="1"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034181" y="4412647"/>
            <a:ext cx="1376628" cy="16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49601" y="4047873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commit</a:t>
            </a:r>
            <a:endParaRPr kumimoji="1"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31979" y="6340996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트랜잭션을 지원하는 쓰기 지원</a:t>
            </a:r>
          </a:p>
        </p:txBody>
      </p:sp>
    </p:spTree>
    <p:extLst>
      <p:ext uri="{BB962C8B-B14F-4D97-AF65-F5344CB8AC3E}">
        <p14:creationId xmlns:p14="http://schemas.microsoft.com/office/powerpoint/2010/main" val="16565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2051" y="1113846"/>
            <a:ext cx="7144745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9199" y="1447621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영속컨텍스트</a:t>
            </a:r>
            <a:r>
              <a:rPr kumimoji="1" lang="en-US" altLang="ko-KR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entityManager</a:t>
            </a:r>
            <a:r>
              <a:rPr kumimoji="1" lang="en-US" altLang="ko-KR" dirty="0" smtClean="0">
                <a:solidFill>
                  <a:schemeClr val="bg1"/>
                </a:solidFill>
              </a:rPr>
              <a:t>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85647" y="1113846"/>
            <a:ext cx="1389017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원통[C] 4"/>
          <p:cNvSpPr/>
          <p:nvPr/>
        </p:nvSpPr>
        <p:spPr>
          <a:xfrm>
            <a:off x="9522955" y="3703828"/>
            <a:ext cx="914400" cy="1216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26157" y="1447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>
                <a:solidFill>
                  <a:schemeClr val="bg1"/>
                </a:solidFill>
              </a:rPr>
              <a:t>데이터베이스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704077" y="4371340"/>
          <a:ext cx="41680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039"/>
                <a:gridCol w="2084039"/>
              </a:tblGrid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“member1”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“member2”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member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04077" y="388313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dirty="0" smtClean="0">
                <a:solidFill>
                  <a:schemeClr val="bg1"/>
                </a:solidFill>
              </a:rPr>
              <a:t>차 캐시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4423" y="31681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smtClean="0"/>
              <a:t>변경 감지</a:t>
            </a:r>
            <a:endParaRPr kumimoji="1"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79114" y="323498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flush</a:t>
            </a:r>
            <a:endParaRPr kumimoji="1"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8101002" y="3128168"/>
            <a:ext cx="1325155" cy="559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원통[C] 20"/>
          <p:cNvSpPr/>
          <p:nvPr/>
        </p:nvSpPr>
        <p:spPr>
          <a:xfrm>
            <a:off x="4854534" y="2487676"/>
            <a:ext cx="3096286" cy="90350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890" y="2827277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쓰기지연 </a:t>
            </a:r>
            <a:r>
              <a:rPr kumimoji="1" lang="en-US" altLang="ko-KR" dirty="0" smtClean="0"/>
              <a:t>SQL </a:t>
            </a:r>
            <a:r>
              <a:rPr kumimoji="1" lang="ko-KR" altLang="en-US" dirty="0" smtClean="0"/>
              <a:t>저장소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UPDATE SQL 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3170" y="2974279"/>
            <a:ext cx="2099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4.flush (UPDATE SQL A)</a:t>
            </a:r>
            <a:endParaRPr kumimoji="1"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034181" y="4412647"/>
            <a:ext cx="1376628" cy="16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49601" y="4047873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/>
              <a:t>5. commit</a:t>
            </a:r>
            <a:endParaRPr kumimoji="1"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131979" y="63409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변경감지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577397" y="3646449"/>
            <a:ext cx="1753208" cy="13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62521" y="276821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엔티티와 스냅샷 비교</a:t>
            </a:r>
            <a:endParaRPr kumimoji="1"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73893" y="2107920"/>
            <a:ext cx="23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3. UPDATE SQL </a:t>
            </a:r>
            <a:r>
              <a:rPr kumimoji="1" lang="ko-KR" altLang="en-US" dirty="0" smtClean="0"/>
              <a:t>생성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9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2051" y="1113846"/>
            <a:ext cx="7144745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9199" y="1447621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영속컨텍스트</a:t>
            </a:r>
            <a:r>
              <a:rPr kumimoji="1" lang="en-US" altLang="ko-KR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entityManager</a:t>
            </a:r>
            <a:r>
              <a:rPr kumimoji="1" lang="en-US" altLang="ko-KR" dirty="0" smtClean="0">
                <a:solidFill>
                  <a:schemeClr val="bg1"/>
                </a:solidFill>
              </a:rPr>
              <a:t>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85647" y="1113846"/>
            <a:ext cx="1389017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원통[C] 4"/>
          <p:cNvSpPr/>
          <p:nvPr/>
        </p:nvSpPr>
        <p:spPr>
          <a:xfrm>
            <a:off x="9522955" y="3703828"/>
            <a:ext cx="914400" cy="1216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26157" y="1447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>
                <a:solidFill>
                  <a:schemeClr val="bg1"/>
                </a:solidFill>
              </a:rPr>
              <a:t>데이터베이스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20565"/>
              </p:ext>
            </p:extLst>
          </p:nvPr>
        </p:nvGraphicFramePr>
        <p:xfrm>
          <a:off x="3004413" y="3703828"/>
          <a:ext cx="41680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039"/>
                <a:gridCol w="2084039"/>
              </a:tblGrid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memberA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member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“</a:t>
                      </a:r>
                      <a:r>
                        <a:rPr lang="en-US" altLang="ko-KR" dirty="0" err="1" smtClean="0">
                          <a:solidFill>
                            <a:schemeClr val="accent4"/>
                          </a:solidFill>
                        </a:rPr>
                        <a:t>memberB</a:t>
                      </a:r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”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member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04413" y="321562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dirty="0" smtClean="0">
                <a:solidFill>
                  <a:schemeClr val="bg1"/>
                </a:solidFill>
              </a:rPr>
              <a:t>차 캐시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81" y="254461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Detach </a:t>
            </a:r>
            <a:r>
              <a:rPr kumimoji="1" lang="ko-KR" altLang="en-US" sz="2400" b="1" dirty="0" smtClean="0"/>
              <a:t>실행 전 상태</a:t>
            </a:r>
            <a:endParaRPr kumimoji="1"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188" y="323328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</a:t>
            </a:r>
            <a:r>
              <a:rPr kumimoji="1" lang="en-US" altLang="ko-KR" dirty="0" smtClean="0"/>
              <a:t>etach(</a:t>
            </a:r>
            <a:r>
              <a:rPr kumimoji="1" lang="en-US" altLang="ko-KR" dirty="0" err="1" smtClean="0"/>
              <a:t>memberA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8483" y="4801108"/>
            <a:ext cx="1389829" cy="6779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member1</a:t>
            </a:r>
            <a:endParaRPr kumimoji="1"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241395" y="4360128"/>
            <a:ext cx="1059366" cy="791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5804" y="4472420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Member </a:t>
            </a:r>
            <a:r>
              <a:rPr kumimoji="1" lang="ko-KR" altLang="en-US" sz="1200" dirty="0" smtClean="0"/>
              <a:t>객체</a:t>
            </a:r>
            <a:endParaRPr kumimoji="1"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31979" y="6340996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etach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</a:t>
            </a:r>
            <a:endParaRPr lang="ko-KR" altLang="en-US" dirty="0"/>
          </a:p>
        </p:txBody>
      </p:sp>
      <p:sp>
        <p:nvSpPr>
          <p:cNvPr id="21" name="원통[C] 20"/>
          <p:cNvSpPr/>
          <p:nvPr/>
        </p:nvSpPr>
        <p:spPr>
          <a:xfrm>
            <a:off x="4854534" y="2487676"/>
            <a:ext cx="3096286" cy="90350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890" y="2827277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쓰기지연 </a:t>
            </a:r>
            <a:r>
              <a:rPr kumimoji="1" lang="en-US" altLang="ko-KR" dirty="0" smtClean="0"/>
              <a:t>SQL </a:t>
            </a:r>
            <a:r>
              <a:rPr kumimoji="1" lang="ko-KR" altLang="en-US" dirty="0" smtClean="0"/>
              <a:t>저장소</a:t>
            </a:r>
            <a:endParaRPr kumimoji="1" lang="en-US" altLang="ko-KR" dirty="0" smtClean="0"/>
          </a:p>
          <a:p>
            <a:pPr algn="ctr"/>
            <a:r>
              <a:rPr kumimoji="1" lang="en-US" altLang="ko-KR" dirty="0" smtClean="0"/>
              <a:t>INSERT SQL A</a:t>
            </a:r>
            <a:endParaRPr kumimoji="1"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21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2051" y="1113846"/>
            <a:ext cx="7144745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9199" y="1447621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영속컨텍스트</a:t>
            </a:r>
            <a:r>
              <a:rPr kumimoji="1" lang="en-US" altLang="ko-KR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entityManager</a:t>
            </a:r>
            <a:r>
              <a:rPr kumimoji="1" lang="en-US" altLang="ko-KR" dirty="0" smtClean="0">
                <a:solidFill>
                  <a:schemeClr val="bg1"/>
                </a:solidFill>
              </a:rPr>
              <a:t>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85647" y="1113846"/>
            <a:ext cx="1389017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원통[C] 4"/>
          <p:cNvSpPr/>
          <p:nvPr/>
        </p:nvSpPr>
        <p:spPr>
          <a:xfrm>
            <a:off x="9522955" y="3703828"/>
            <a:ext cx="914400" cy="1216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26157" y="1447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>
                <a:solidFill>
                  <a:schemeClr val="bg1"/>
                </a:solidFill>
              </a:rPr>
              <a:t>데이터베이스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65453"/>
              </p:ext>
            </p:extLst>
          </p:nvPr>
        </p:nvGraphicFramePr>
        <p:xfrm>
          <a:off x="3004413" y="3703828"/>
          <a:ext cx="41680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039"/>
                <a:gridCol w="2084039"/>
              </a:tblGrid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“</a:t>
                      </a:r>
                      <a:r>
                        <a:rPr lang="en-US" altLang="ko-KR" dirty="0" err="1" smtClean="0">
                          <a:solidFill>
                            <a:schemeClr val="accent4"/>
                          </a:solidFill>
                        </a:rPr>
                        <a:t>memberB</a:t>
                      </a:r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”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4"/>
                          </a:solidFill>
                        </a:rPr>
                        <a:t>member</a:t>
                      </a:r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04413" y="321562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dirty="0" smtClean="0">
                <a:solidFill>
                  <a:schemeClr val="bg1"/>
                </a:solidFill>
              </a:rPr>
              <a:t>차 캐시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81" y="254461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smtClean="0"/>
              <a:t>Detach </a:t>
            </a:r>
            <a:r>
              <a:rPr kumimoji="1" lang="ko-KR" altLang="en-US" sz="2400" b="1" dirty="0" smtClean="0"/>
              <a:t>실행 후 상태</a:t>
            </a:r>
            <a:endParaRPr kumimoji="1"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188" y="3233283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1.detach(</a:t>
            </a:r>
            <a:r>
              <a:rPr kumimoji="1" lang="en-US" altLang="ko-KR" dirty="0" err="1" smtClean="0"/>
              <a:t>memberA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28483" y="4801108"/>
            <a:ext cx="1389829" cy="6779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member1</a:t>
            </a:r>
            <a:endParaRPr kumimoji="1"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5804" y="4472420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smtClean="0"/>
              <a:t>Member </a:t>
            </a:r>
            <a:r>
              <a:rPr kumimoji="1" lang="ko-KR" altLang="en-US" sz="1200" dirty="0" smtClean="0"/>
              <a:t>객체</a:t>
            </a:r>
            <a:endParaRPr kumimoji="1"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131979" y="6340996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etach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</a:t>
            </a:r>
            <a:endParaRPr lang="ko-KR" altLang="en-US" dirty="0"/>
          </a:p>
        </p:txBody>
      </p:sp>
      <p:sp>
        <p:nvSpPr>
          <p:cNvPr id="21" name="원통[C] 20"/>
          <p:cNvSpPr/>
          <p:nvPr/>
        </p:nvSpPr>
        <p:spPr>
          <a:xfrm>
            <a:off x="4854534" y="2487676"/>
            <a:ext cx="3096286" cy="90350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890" y="282727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쓰기지연 </a:t>
            </a:r>
            <a:r>
              <a:rPr kumimoji="1" lang="en-US" altLang="ko-KR" dirty="0" smtClean="0"/>
              <a:t>SQL </a:t>
            </a:r>
            <a:r>
              <a:rPr kumimoji="1" lang="ko-KR" altLang="en-US" dirty="0" smtClean="0"/>
              <a:t>저장소</a:t>
            </a:r>
            <a:endParaRPr kumimoji="1" lang="en-US" altLang="ko-KR" dirty="0" smtClean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241395" y="4360128"/>
            <a:ext cx="1059366" cy="7917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180480" y="3676632"/>
            <a:ext cx="971705" cy="3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53545" y="5092971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2.1</a:t>
            </a:r>
            <a:r>
              <a:rPr kumimoji="1" lang="ko-KR" altLang="en-US" dirty="0" smtClean="0"/>
              <a:t>차 캐시 제거</a:t>
            </a:r>
            <a:endParaRPr kumimoji="1"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77162" y="2159587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관련 </a:t>
            </a:r>
            <a:r>
              <a:rPr kumimoji="1" lang="en-US" altLang="ko-KR" dirty="0" smtClean="0"/>
              <a:t>SQL </a:t>
            </a:r>
            <a:r>
              <a:rPr kumimoji="1" lang="ko-KR" altLang="en-US" dirty="0" smtClean="0"/>
              <a:t>제거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03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42051" y="1113846"/>
            <a:ext cx="7144745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759199" y="1447621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/>
                </a:solidFill>
              </a:rPr>
              <a:t>영속컨텍스트</a:t>
            </a:r>
            <a:r>
              <a:rPr kumimoji="1" lang="en-US" altLang="ko-KR" dirty="0" smtClean="0">
                <a:solidFill>
                  <a:schemeClr val="bg1"/>
                </a:solidFill>
              </a:rPr>
              <a:t>(</a:t>
            </a:r>
            <a:r>
              <a:rPr kumimoji="1" lang="en-US" altLang="ko-KR" dirty="0" err="1" smtClean="0">
                <a:solidFill>
                  <a:schemeClr val="bg1"/>
                </a:solidFill>
              </a:rPr>
              <a:t>entityManager</a:t>
            </a:r>
            <a:r>
              <a:rPr kumimoji="1" lang="en-US" altLang="ko-KR" dirty="0" smtClean="0">
                <a:solidFill>
                  <a:schemeClr val="bg1"/>
                </a:solidFill>
              </a:rPr>
              <a:t>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285647" y="1113846"/>
            <a:ext cx="1389017" cy="4852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원통[C] 4"/>
          <p:cNvSpPr/>
          <p:nvPr/>
        </p:nvSpPr>
        <p:spPr>
          <a:xfrm>
            <a:off x="9522955" y="3703828"/>
            <a:ext cx="914400" cy="1216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26157" y="144762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smtClean="0">
                <a:solidFill>
                  <a:schemeClr val="bg1"/>
                </a:solidFill>
              </a:rPr>
              <a:t>데이터베이스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26714"/>
              </p:ext>
            </p:extLst>
          </p:nvPr>
        </p:nvGraphicFramePr>
        <p:xfrm>
          <a:off x="3004413" y="3703828"/>
          <a:ext cx="416807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039"/>
                <a:gridCol w="2084039"/>
              </a:tblGrid>
              <a:tr h="319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@Id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6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04413" y="321562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dirty="0" smtClean="0">
                <a:solidFill>
                  <a:schemeClr val="bg1"/>
                </a:solidFill>
              </a:rPr>
              <a:t>차 캐시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6381" y="254461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영속성 컨텍스트 초기화 </a:t>
            </a:r>
            <a:r>
              <a:rPr kumimoji="1" lang="en-US" altLang="ko-KR" sz="2400" b="1" dirty="0" smtClean="0"/>
              <a:t>:</a:t>
            </a:r>
            <a:r>
              <a:rPr kumimoji="1" lang="ko-KR" altLang="en-US" sz="2400" b="1" dirty="0" smtClean="0"/>
              <a:t> </a:t>
            </a:r>
            <a:r>
              <a:rPr kumimoji="1" lang="en-US" altLang="ko-KR" sz="2400" b="1" dirty="0" smtClean="0"/>
              <a:t>clear()</a:t>
            </a:r>
            <a:endParaRPr kumimoji="1"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0188" y="3233283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1.em.clear()</a:t>
            </a:r>
            <a:endParaRPr kumimoji="1" lang="ko-KR" altLang="en-US" dirty="0"/>
          </a:p>
        </p:txBody>
      </p:sp>
      <p:sp>
        <p:nvSpPr>
          <p:cNvPr id="21" name="원통[C] 20"/>
          <p:cNvSpPr/>
          <p:nvPr/>
        </p:nvSpPr>
        <p:spPr>
          <a:xfrm>
            <a:off x="4854534" y="2487676"/>
            <a:ext cx="3096286" cy="903503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13890" y="282727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smtClean="0"/>
              <a:t>쓰기지연 </a:t>
            </a:r>
            <a:r>
              <a:rPr kumimoji="1" lang="en-US" altLang="ko-KR" dirty="0" smtClean="0"/>
              <a:t>SQL </a:t>
            </a:r>
            <a:r>
              <a:rPr kumimoji="1" lang="ko-KR" altLang="en-US" dirty="0" smtClean="0"/>
              <a:t>저장소</a:t>
            </a:r>
            <a:endParaRPr kumimoji="1" lang="en-US" altLang="ko-KR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91376" y="3679902"/>
            <a:ext cx="14608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337</Words>
  <Application>Microsoft Macintosh PowerPoint</Application>
  <PresentationFormat>와이드스크린</PresentationFormat>
  <Paragraphs>127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kangchun seo</dc:creator>
  <cp:lastModifiedBy>kangchun seo</cp:lastModifiedBy>
  <cp:revision>48</cp:revision>
  <dcterms:created xsi:type="dcterms:W3CDTF">2016-09-10T23:39:36Z</dcterms:created>
  <dcterms:modified xsi:type="dcterms:W3CDTF">2016-09-11T01:37:37Z</dcterms:modified>
</cp:coreProperties>
</file>