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4" r:id="rId4"/>
  </p:sldMasterIdLst>
  <p:notesMasterIdLst>
    <p:notesMasterId r:id="rId25"/>
  </p:notesMasterIdLst>
  <p:sldIdLst>
    <p:sldId id="2147378271" r:id="rId5"/>
    <p:sldId id="2147469046" r:id="rId6"/>
    <p:sldId id="2147378341" r:id="rId7"/>
    <p:sldId id="2147378329" r:id="rId8"/>
    <p:sldId id="2147378336" r:id="rId9"/>
    <p:sldId id="2147378349" r:id="rId10"/>
    <p:sldId id="2147378337" r:id="rId11"/>
    <p:sldId id="2147378338" r:id="rId12"/>
    <p:sldId id="2147378342" r:id="rId13"/>
    <p:sldId id="2147378340" r:id="rId14"/>
    <p:sldId id="2147378339" r:id="rId15"/>
    <p:sldId id="2147378351" r:id="rId16"/>
    <p:sldId id="2147378343" r:id="rId17"/>
    <p:sldId id="2147378345" r:id="rId18"/>
    <p:sldId id="2147378347" r:id="rId19"/>
    <p:sldId id="2147378346" r:id="rId20"/>
    <p:sldId id="2147378348" r:id="rId21"/>
    <p:sldId id="2147378344" r:id="rId22"/>
    <p:sldId id="2147378350" r:id="rId23"/>
    <p:sldId id="2147378296" r:id="rId24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6046" userDrawn="1">
          <p15:clr>
            <a:srgbClr val="A4A3A4"/>
          </p15:clr>
        </p15:guide>
        <p15:guide id="4" pos="1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10" pos="5955" userDrawn="1">
          <p15:clr>
            <a:srgbClr val="A4A3A4"/>
          </p15:clr>
        </p15:guide>
        <p15:guide id="11" orient="horz" pos="1071" userDrawn="1">
          <p15:clr>
            <a:srgbClr val="A4A3A4"/>
          </p15:clr>
        </p15:guide>
        <p15:guide id="12" orient="horz" pos="3974" userDrawn="1">
          <p15:clr>
            <a:srgbClr val="A4A3A4"/>
          </p15:clr>
        </p15:guide>
        <p15:guide id="13" orient="horz" pos="1344" userDrawn="1">
          <p15:clr>
            <a:srgbClr val="A4A3A4"/>
          </p15:clr>
        </p15:guide>
        <p15:guide id="15" pos="2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준님/DT개인화팀" initials="이" lastIdx="1" clrIdx="0">
    <p:extLst>
      <p:ext uri="{19B8F6BF-5375-455C-9EA6-DF929625EA0E}">
        <p15:presenceInfo xmlns:p15="http://schemas.microsoft.com/office/powerpoint/2012/main" userId="S::1107358@sktelecom.com::744ed712-481a-4a40-a86f-2ebb52b90d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D9D9"/>
    <a:srgbClr val="FFC000"/>
    <a:srgbClr val="FFFFCC"/>
    <a:srgbClr val="C6D7FC"/>
    <a:srgbClr val="83A8F9"/>
    <a:srgbClr val="F9F9F9"/>
    <a:srgbClr val="6794FC"/>
    <a:srgbClr val="506BEA"/>
    <a:srgbClr val="361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EB18D-7F38-44C7-B130-CE6EB59F96F6}" v="2" dt="2025-01-22T05:50:29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3" autoAdjust="0"/>
  </p:normalViewPr>
  <p:slideViewPr>
    <p:cSldViewPr>
      <p:cViewPr varScale="1">
        <p:scale>
          <a:sx n="110" d="100"/>
          <a:sy n="110" d="100"/>
        </p:scale>
        <p:origin x="1302" y="108"/>
      </p:cViewPr>
      <p:guideLst>
        <p:guide orient="horz" pos="867"/>
        <p:guide pos="6046"/>
        <p:guide pos="172"/>
        <p:guide orient="horz" pos="4088"/>
        <p:guide pos="5955"/>
        <p:guide orient="horz" pos="1071"/>
        <p:guide orient="horz" pos="3974"/>
        <p:guide orient="horz" pos="1344"/>
        <p:guide pos="2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9AEB3-987F-4297-9221-D50C26600639}" type="datetimeFigureOut">
              <a:rPr lang="ko-KR" altLang="en-US" smtClean="0"/>
              <a:t>2025-01-22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3013"/>
            <a:ext cx="48466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D0BA1-4B44-401E-B917-189D1F714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7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30" userDrawn="1">
          <p15:clr>
            <a:srgbClr val="F26B43"/>
          </p15:clr>
        </p15:guide>
        <p15:guide id="2" pos="2143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7" name="그림 6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37F5DD70-C577-B026-D077-E727DDA365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400" r="-3200" b="29200"/>
          <a:stretch/>
        </p:blipFill>
        <p:spPr>
          <a:xfrm>
            <a:off x="181382" y="6098043"/>
            <a:ext cx="1032000" cy="504000"/>
          </a:xfrm>
          <a:prstGeom prst="rect">
            <a:avLst/>
          </a:prstGeom>
        </p:spPr>
      </p:pic>
      <p:pic>
        <p:nvPicPr>
          <p:cNvPr id="8" name="그림 7" descr="폰트, 로고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DA49EA03-78C2-032E-C10D-1AD9B5E451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31" y="6149413"/>
            <a:ext cx="851401" cy="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812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DA64CF64-EF49-3138-A75C-F611D6CE9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400" r="-3200" b="29200"/>
          <a:stretch/>
        </p:blipFill>
        <p:spPr>
          <a:xfrm>
            <a:off x="216222" y="6452541"/>
            <a:ext cx="705546" cy="344570"/>
          </a:xfrm>
          <a:prstGeom prst="rect">
            <a:avLst/>
          </a:prstGeom>
        </p:spPr>
      </p:pic>
      <p:pic>
        <p:nvPicPr>
          <p:cNvPr id="3" name="그림 2" descr="폰트, 로고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09006D96-36D4-CB9E-ADC6-29CA07F04F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53" y="6487661"/>
            <a:ext cx="582076" cy="3248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10449F1-DA84-5888-2CD7-D80B38D14983}"/>
              </a:ext>
            </a:extLst>
          </p:cNvPr>
          <p:cNvSpPr/>
          <p:nvPr userDrawn="1"/>
        </p:nvSpPr>
        <p:spPr>
          <a:xfrm>
            <a:off x="276837" y="704675"/>
            <a:ext cx="9355562" cy="1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b="1" i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2C7A7-9B1C-1EE5-6D7E-F345C902A4C8}"/>
              </a:ext>
            </a:extLst>
          </p:cNvPr>
          <p:cNvSpPr txBox="1"/>
          <p:nvPr userDrawn="1"/>
        </p:nvSpPr>
        <p:spPr>
          <a:xfrm>
            <a:off x="2486025" y="6563639"/>
            <a:ext cx="49512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 </a:t>
            </a:r>
            <a:fld id="{91968592-6F62-4BB6-8ACB-4CB9A613F9F7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pPr algn="ctr"/>
              <a:t>‹#›</a:t>
            </a:fld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</a:t>
            </a:r>
            <a:endParaRPr lang="ko-KR" altLang="en-US" sz="1050" baseline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제목 개체 틀 6">
            <a:extLst>
              <a:ext uri="{FF2B5EF4-FFF2-40B4-BE49-F238E27FC236}">
                <a16:creationId xmlns:a16="http://schemas.microsoft.com/office/drawing/2014/main" id="{04FFE892-9309-5A8E-87D0-BA75A2C23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789" y="281998"/>
            <a:ext cx="932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800" b="1" i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9087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0449F1-DA84-5888-2CD7-D80B38D14983}"/>
              </a:ext>
            </a:extLst>
          </p:cNvPr>
          <p:cNvSpPr/>
          <p:nvPr userDrawn="1"/>
        </p:nvSpPr>
        <p:spPr>
          <a:xfrm>
            <a:off x="276837" y="704675"/>
            <a:ext cx="9355562" cy="1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b="0" i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2C7A7-9B1C-1EE5-6D7E-F345C902A4C8}"/>
              </a:ext>
            </a:extLst>
          </p:cNvPr>
          <p:cNvSpPr txBox="1"/>
          <p:nvPr userDrawn="1"/>
        </p:nvSpPr>
        <p:spPr>
          <a:xfrm>
            <a:off x="9297756" y="6642556"/>
            <a:ext cx="6082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 </a:t>
            </a:r>
            <a:fld id="{91968592-6F62-4BB6-8ACB-4CB9A613F9F7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pPr algn="ctr"/>
              <a:t>‹#›</a:t>
            </a:fld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</a:t>
            </a:r>
            <a:endParaRPr lang="ko-KR" altLang="en-US" sz="1050" baseline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제목 개체 틀 6">
            <a:extLst>
              <a:ext uri="{FF2B5EF4-FFF2-40B4-BE49-F238E27FC236}">
                <a16:creationId xmlns:a16="http://schemas.microsoft.com/office/drawing/2014/main" id="{04FFE892-9309-5A8E-87D0-BA75A2C23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789" y="281998"/>
            <a:ext cx="6668708" cy="36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0" i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55314-770B-9B87-9A99-71F39A33C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81801" y="281998"/>
            <a:ext cx="2848410" cy="3600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1800" b="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/>
              <a:t>상위 제목</a:t>
            </a:r>
          </a:p>
        </p:txBody>
      </p:sp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5CF83216-825D-D5FD-0CAE-BE33A337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89" y="819751"/>
            <a:ext cx="9354421" cy="762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55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5B2C9-839A-8268-E6E8-3E639E187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53C41-589C-9EEA-4A6E-A2C7E9F9E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8592-6F62-4BB6-8ACB-4CB9A613F9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6">
            <a:extLst>
              <a:ext uri="{FF2B5EF4-FFF2-40B4-BE49-F238E27FC236}">
                <a16:creationId xmlns:a16="http://schemas.microsoft.com/office/drawing/2014/main" id="{4300FA5F-5AEA-B179-8527-E1860C1F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2E1E1E0-436C-9597-31D4-03A5B6A6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C5ECA829-F907-A894-BD5B-A6CF8BC6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B4CC-2E72-490D-9039-3518452C962E}" type="datetimeFigureOut">
              <a:rPr lang="ko-KR" altLang="en-US" smtClean="0"/>
              <a:t>2025-01-22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7" r:id="rId2"/>
    <p:sldLayoutId id="214748372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smin625/vue-base-u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B02D679-4A7A-C10D-CE0A-6F9FEDDEB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15" y="2362200"/>
            <a:ext cx="9005456" cy="126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hangingPunct="0">
              <a:defRPr sz="2000" b="1">
                <a:latin typeface="Tahoma" panose="020B0604030504040204" pitchFamily="34" charset="0"/>
                <a:ea typeface="맑은 고딕" panose="020B0503020000020004" pitchFamily="50" charset="-127"/>
                <a:cs typeface="Tahoma" panose="020B0604030504040204" pitchFamily="34" charset="0"/>
              </a:defRPr>
            </a:lvl1pPr>
            <a:lvl2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2pPr>
            <a:lvl3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3pPr>
            <a:lvl4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4pPr>
            <a:lvl5pPr algn="ctr" eaLnBrk="0" hangingPunct="0">
              <a:defRPr sz="4400">
                <a:latin typeface="맑은 고딕" pitchFamily="50" charset="-127"/>
                <a:ea typeface="맑은 고딕" pitchFamily="50" charset="-127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>
              <a:spcAft>
                <a:spcPts val="800"/>
              </a:spcAft>
              <a:defRPr/>
            </a:pPr>
            <a:r>
              <a:rPr lang="en-US" altLang="ko-KR" sz="54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VUE </a:t>
            </a:r>
            <a:r>
              <a:rPr lang="ko-KR" altLang="en-US" sz="54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기반 </a:t>
            </a:r>
            <a:r>
              <a:rPr lang="en-US" altLang="ko-KR" sz="54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UI </a:t>
            </a:r>
            <a:r>
              <a:rPr lang="ko-KR" altLang="en-US" sz="5400" dirty="0">
                <a:solidFill>
                  <a:prstClr val="black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프레임워크</a:t>
            </a:r>
            <a:endParaRPr lang="en-US" altLang="ko-KR" sz="5400" dirty="0">
              <a:solidFill>
                <a:prstClr val="black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0733C-AA93-E1F8-92BC-E67ED4B47D06}"/>
              </a:ext>
            </a:extLst>
          </p:cNvPr>
          <p:cNvSpPr txBox="1"/>
          <p:nvPr/>
        </p:nvSpPr>
        <p:spPr>
          <a:xfrm>
            <a:off x="2477589" y="4211796"/>
            <a:ext cx="4955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hlinkClick r:id="rId2"/>
              </a:rPr>
              <a:t>https://github.com/lsmin625/vue-base-ui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53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3FD53C5-5B9E-7FB2-F4CC-7E3D15852EB1}"/>
              </a:ext>
            </a:extLst>
          </p:cNvPr>
          <p:cNvSpPr/>
          <p:nvPr/>
        </p:nvSpPr>
        <p:spPr>
          <a:xfrm>
            <a:off x="7566992" y="5169280"/>
            <a:ext cx="914400" cy="91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외부 시스템 메뉴 링크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메뉴 관리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사용자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ID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와 세션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ID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를 통해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JWT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로 연동하는 외부 시스템의 메뉴 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168988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메뉴 그룹 구조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4A63D-A3E4-ABE1-F2AB-172A0AA8BF8A}"/>
              </a:ext>
            </a:extLst>
          </p:cNvPr>
          <p:cNvSpPr txBox="1"/>
          <p:nvPr/>
        </p:nvSpPr>
        <p:spPr>
          <a:xfrm>
            <a:off x="2142739" y="1643608"/>
            <a:ext cx="410737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groupId: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-links"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외부시스템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(SSO)"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menuList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oas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-portal"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"OAS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포탈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(SSO)"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oas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-portal"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url: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"http://localhost:5174/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A16-E67B-9E3E-3F97-02D06DE05A56}"/>
              </a:ext>
            </a:extLst>
          </p:cNvPr>
          <p:cNvSpPr txBox="1"/>
          <p:nvPr/>
        </p:nvSpPr>
        <p:spPr>
          <a:xfrm>
            <a:off x="272480" y="3663409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외부 시스템 링크 메뉴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6C1A0-2F45-61DE-C359-28EF970E5B2A}"/>
              </a:ext>
            </a:extLst>
          </p:cNvPr>
          <p:cNvSpPr txBox="1"/>
          <p:nvPr/>
        </p:nvSpPr>
        <p:spPr>
          <a:xfrm>
            <a:off x="560512" y="3977888"/>
            <a:ext cx="8856984" cy="7472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일반 메뉴와 동일하게 서버의 사용자그룹 접근 권한의 메뉴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동일하게 관리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컴포넌트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(component)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지정하지 않고 해당 메뉴의 호출을 받을 외부 시스템의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지정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시스템 메뉴는 브라우저의 새로운 탭으로 열리며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SSO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지원하는 경우 제공된 세션 정보를 통해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계정 공유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C44603-C7F9-85E8-49A9-31DBE09A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06" y="1643608"/>
            <a:ext cx="1466850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5144D3-FD07-8015-8439-0D3B8BC79977}"/>
              </a:ext>
            </a:extLst>
          </p:cNvPr>
          <p:cNvSpPr txBox="1"/>
          <p:nvPr/>
        </p:nvSpPr>
        <p:spPr>
          <a:xfrm>
            <a:off x="866061" y="2996952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폴더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9F130-565F-1D16-6476-DCA860A3514E}"/>
              </a:ext>
            </a:extLst>
          </p:cNvPr>
          <p:cNvSpPr txBox="1"/>
          <p:nvPr/>
        </p:nvSpPr>
        <p:spPr>
          <a:xfrm>
            <a:off x="6391211" y="1628800"/>
            <a:ext cx="302628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guideGroup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"@/menus/guide-group"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"@/menus/session-group"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"@/menus/batch-group"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sagaGroup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"@/menus/saga-group"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ssoLinks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-links"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800" b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guideGroup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sagaGroup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ssoLinks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782F2-EC22-4A75-9C9C-6AEF925CEB8F}"/>
              </a:ext>
            </a:extLst>
          </p:cNvPr>
          <p:cNvSpPr txBox="1"/>
          <p:nvPr/>
        </p:nvSpPr>
        <p:spPr>
          <a:xfrm>
            <a:off x="7437898" y="3212976"/>
            <a:ext cx="8803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스토어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FEAF9-B5BA-7700-2D04-697882D12076}"/>
              </a:ext>
            </a:extLst>
          </p:cNvPr>
          <p:cNvSpPr txBox="1"/>
          <p:nvPr/>
        </p:nvSpPr>
        <p:spPr>
          <a:xfrm>
            <a:off x="3649948" y="3264559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시스템 메뉴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C28465-9444-8AD0-21B2-CFD5B5230A3F}"/>
              </a:ext>
            </a:extLst>
          </p:cNvPr>
          <p:cNvSpPr/>
          <p:nvPr/>
        </p:nvSpPr>
        <p:spPr>
          <a:xfrm>
            <a:off x="559006" y="2676694"/>
            <a:ext cx="1466850" cy="2308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6790106E-2807-43E9-EE7D-2CDB0A89EA6A}"/>
              </a:ext>
            </a:extLst>
          </p:cNvPr>
          <p:cNvSpPr/>
          <p:nvPr/>
        </p:nvSpPr>
        <p:spPr>
          <a:xfrm>
            <a:off x="6004037" y="4835455"/>
            <a:ext cx="677155" cy="591356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CFDE3BC-CE32-75B0-7A92-64B1643D2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65" b="4962"/>
          <a:stretch/>
        </p:blipFill>
        <p:spPr>
          <a:xfrm>
            <a:off x="1517772" y="5005471"/>
            <a:ext cx="668590" cy="529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BBE6A7-9D93-63C1-EEF4-8607BFC3C25A}"/>
              </a:ext>
            </a:extLst>
          </p:cNvPr>
          <p:cNvSpPr txBox="1"/>
          <p:nvPr/>
        </p:nvSpPr>
        <p:spPr>
          <a:xfrm>
            <a:off x="2365896" y="4907561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4A83AB-0B1B-06DC-B0A5-9B3D34BDCDF3}"/>
              </a:ext>
            </a:extLst>
          </p:cNvPr>
          <p:cNvSpPr/>
          <p:nvPr/>
        </p:nvSpPr>
        <p:spPr>
          <a:xfrm>
            <a:off x="2136998" y="5083133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007CA58-9D90-7CAE-55BC-CAAE42E72A95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2244710" y="5256356"/>
            <a:ext cx="3777479" cy="1558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EA08F3-ACC4-509B-3DF9-04949FCB1B99}"/>
              </a:ext>
            </a:extLst>
          </p:cNvPr>
          <p:cNvSpPr txBox="1"/>
          <p:nvPr/>
        </p:nvSpPr>
        <p:spPr>
          <a:xfrm>
            <a:off x="2365896" y="5205915"/>
            <a:ext cx="35221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그룹 권한 정보와 세션 정보 전달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065D29-059B-6E95-FAB5-766E3398F9D7}"/>
              </a:ext>
            </a:extLst>
          </p:cNvPr>
          <p:cNvSpPr/>
          <p:nvPr/>
        </p:nvSpPr>
        <p:spPr>
          <a:xfrm>
            <a:off x="2136998" y="5353447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0A5212-8AB5-6F54-F7B0-6B0207269FF5}"/>
              </a:ext>
            </a:extLst>
          </p:cNvPr>
          <p:cNvSpPr/>
          <p:nvPr/>
        </p:nvSpPr>
        <p:spPr>
          <a:xfrm>
            <a:off x="5968333" y="5027401"/>
            <a:ext cx="107712" cy="228955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5C1B3B8-ABA9-6A7D-DF35-5F6A85F39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92" y="6030059"/>
            <a:ext cx="1106285" cy="495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D8EA62-653C-4DD9-7E9C-8B724F69D279}"/>
              </a:ext>
            </a:extLst>
          </p:cNvPr>
          <p:cNvSpPr/>
          <p:nvPr/>
        </p:nvSpPr>
        <p:spPr>
          <a:xfrm>
            <a:off x="1779878" y="5462302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9DD0E5-7B49-E8B4-01CB-8B89BDBCA960}"/>
              </a:ext>
            </a:extLst>
          </p:cNvPr>
          <p:cNvSpPr txBox="1"/>
          <p:nvPr/>
        </p:nvSpPr>
        <p:spPr>
          <a:xfrm>
            <a:off x="1900689" y="5618834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메뉴에서 브라우저 탭 오픈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857CE2-3608-9DC9-AB1B-D88ADDAF3EAC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1833734" y="5579792"/>
            <a:ext cx="4770" cy="37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7F0D26-E9D9-5D79-257C-7938F8694790}"/>
              </a:ext>
            </a:extLst>
          </p:cNvPr>
          <p:cNvSpPr txBox="1"/>
          <p:nvPr/>
        </p:nvSpPr>
        <p:spPr>
          <a:xfrm>
            <a:off x="6022122" y="4956100"/>
            <a:ext cx="61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  <a:p>
            <a:pPr algn="ctr"/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웹서버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ED33D3-4E2F-F3A5-210F-0E004BBE0E81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244710" y="5141878"/>
            <a:ext cx="3723623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5D4988-9CF8-652C-3E96-86E10F0ACB69}"/>
              </a:ext>
            </a:extLst>
          </p:cNvPr>
          <p:cNvSpPr txBox="1"/>
          <p:nvPr/>
        </p:nvSpPr>
        <p:spPr>
          <a:xfrm>
            <a:off x="7655424" y="5546826"/>
            <a:ext cx="7488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SSO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B2A2E11E-4377-5684-EFE2-F7BDAB127ED2}"/>
              </a:ext>
            </a:extLst>
          </p:cNvPr>
          <p:cNvSpPr/>
          <p:nvPr/>
        </p:nvSpPr>
        <p:spPr>
          <a:xfrm>
            <a:off x="6004037" y="5906866"/>
            <a:ext cx="677155" cy="59135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220FDB-C24A-3AF3-1686-BBA2CC47A5AD}"/>
              </a:ext>
            </a:extLst>
          </p:cNvPr>
          <p:cNvSpPr txBox="1"/>
          <p:nvPr/>
        </p:nvSpPr>
        <p:spPr>
          <a:xfrm>
            <a:off x="5985680" y="6027661"/>
            <a:ext cx="680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  <a:p>
            <a:pPr algn="ctr"/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웹서버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0979900-6B7C-019E-7AC2-874B1ED526D4}"/>
              </a:ext>
            </a:extLst>
          </p:cNvPr>
          <p:cNvCxnSpPr>
            <a:cxnSpLocks/>
            <a:stCxn id="16" idx="0"/>
            <a:endCxn id="51" idx="1"/>
          </p:cNvCxnSpPr>
          <p:nvPr/>
        </p:nvCxnSpPr>
        <p:spPr>
          <a:xfrm>
            <a:off x="6681192" y="5131133"/>
            <a:ext cx="885800" cy="49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4D346A-5335-B63A-E7D3-F7C44B4F9E71}"/>
              </a:ext>
            </a:extLst>
          </p:cNvPr>
          <p:cNvCxnSpPr>
            <a:cxnSpLocks/>
            <a:stCxn id="37" idx="0"/>
            <a:endCxn id="51" idx="1"/>
          </p:cNvCxnSpPr>
          <p:nvPr/>
        </p:nvCxnSpPr>
        <p:spPr>
          <a:xfrm flipV="1">
            <a:off x="6681192" y="5626480"/>
            <a:ext cx="88580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DF3D5D-69CE-D133-EA50-2D0715183DA6}"/>
              </a:ext>
            </a:extLst>
          </p:cNvPr>
          <p:cNvSpPr/>
          <p:nvPr/>
        </p:nvSpPr>
        <p:spPr>
          <a:xfrm>
            <a:off x="1784648" y="5958721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4C7F92-1B95-3458-C724-2F6FD5BA2ABD}"/>
              </a:ext>
            </a:extLst>
          </p:cNvPr>
          <p:cNvSpPr txBox="1"/>
          <p:nvPr/>
        </p:nvSpPr>
        <p:spPr>
          <a:xfrm>
            <a:off x="2391004" y="5937792"/>
            <a:ext cx="3355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 탭을 통해 외부 시스템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요청 하면서 세션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191E8A2-C51C-EC58-E1DF-85F0229D242D}"/>
              </a:ext>
            </a:extLst>
          </p:cNvPr>
          <p:cNvSpPr/>
          <p:nvPr/>
        </p:nvSpPr>
        <p:spPr>
          <a:xfrm>
            <a:off x="2325008" y="6137540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7B85890-BAA9-EBFA-B2AF-14C7FA948719}"/>
              </a:ext>
            </a:extLst>
          </p:cNvPr>
          <p:cNvCxnSpPr>
            <a:cxnSpLocks/>
            <a:stCxn id="64" idx="3"/>
            <a:endCxn id="65" idx="2"/>
          </p:cNvCxnSpPr>
          <p:nvPr/>
        </p:nvCxnSpPr>
        <p:spPr>
          <a:xfrm flipV="1">
            <a:off x="2432720" y="6310763"/>
            <a:ext cx="3590970" cy="1558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E576397-B7E8-4E55-3759-F5E19D79CBA1}"/>
              </a:ext>
            </a:extLst>
          </p:cNvPr>
          <p:cNvSpPr txBox="1"/>
          <p:nvPr/>
        </p:nvSpPr>
        <p:spPr>
          <a:xfrm>
            <a:off x="2479093" y="6260322"/>
            <a:ext cx="3201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세션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사용자 인증 후 화면 노출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437592-D2F0-4162-3BBD-753315103AB9}"/>
              </a:ext>
            </a:extLst>
          </p:cNvPr>
          <p:cNvSpPr/>
          <p:nvPr/>
        </p:nvSpPr>
        <p:spPr>
          <a:xfrm>
            <a:off x="2325008" y="6407854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C20B73-A0B5-5D89-4206-DC9BAC720D1F}"/>
              </a:ext>
            </a:extLst>
          </p:cNvPr>
          <p:cNvSpPr/>
          <p:nvPr/>
        </p:nvSpPr>
        <p:spPr>
          <a:xfrm>
            <a:off x="5969834" y="6081808"/>
            <a:ext cx="107712" cy="228955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85691EB-2675-F64F-D8C5-792A1DFFD771}"/>
              </a:ext>
            </a:extLst>
          </p:cNvPr>
          <p:cNvCxnSpPr>
            <a:cxnSpLocks/>
            <a:stCxn id="65" idx="1"/>
            <a:endCxn id="61" idx="3"/>
          </p:cNvCxnSpPr>
          <p:nvPr/>
        </p:nvCxnSpPr>
        <p:spPr>
          <a:xfrm flipH="1" flipV="1">
            <a:off x="2432720" y="6196285"/>
            <a:ext cx="3537114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7B32488-FB69-A140-3B01-76F45D3C3049}"/>
              </a:ext>
            </a:extLst>
          </p:cNvPr>
          <p:cNvSpPr/>
          <p:nvPr/>
        </p:nvSpPr>
        <p:spPr>
          <a:xfrm>
            <a:off x="6393160" y="2163512"/>
            <a:ext cx="3024336" cy="1576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3E18621-C3EE-1D85-254B-FF51D26CB0F6}"/>
              </a:ext>
            </a:extLst>
          </p:cNvPr>
          <p:cNvSpPr/>
          <p:nvPr/>
        </p:nvSpPr>
        <p:spPr>
          <a:xfrm>
            <a:off x="6393160" y="3018730"/>
            <a:ext cx="3024336" cy="1576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3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화면 컴포넌트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도메인 단위로 독립적으로 하위 폴더를 생성하여 화면 컴포넌트를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168988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화면 폴더 구조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6C1A0-2F45-61DE-C359-28EF970E5B2A}"/>
              </a:ext>
            </a:extLst>
          </p:cNvPr>
          <p:cNvSpPr txBox="1"/>
          <p:nvPr/>
        </p:nvSpPr>
        <p:spPr>
          <a:xfrm>
            <a:off x="560512" y="4853598"/>
            <a:ext cx="3528392" cy="16705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 marL="228600" indent="-228600">
              <a:buFont typeface="+mj-ea"/>
              <a:buAutoNum type="circleNumDbPlain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Vue Composition API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방식으로 타입스크립트로 구현한다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컴포넌트를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경우 태그는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Camel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표기법으로 태그를 작성한다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공통 컴포넌트는 별도의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선언 없이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Camel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표기법으로 사용한다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공통 컴포넌트와 스크립트는 절대경로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(“@/”)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도메인 컴포넌트는 상대경로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(“./”)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지정하는 것이 편리하다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A167C7-ED03-5DE2-8CA1-307B3EAE2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2798"/>
              </p:ext>
            </p:extLst>
          </p:nvPr>
        </p:nvGraphicFramePr>
        <p:xfrm>
          <a:off x="681038" y="1700808"/>
          <a:ext cx="526093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146446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5751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7279836"/>
                    </a:ext>
                  </a:extLst>
                </a:gridCol>
                <a:gridCol w="1486882">
                  <a:extLst>
                    <a:ext uri="{9D8B030D-6E8A-4147-A177-3AD203B41FA5}">
                      <a16:colId xmlns:a16="http://schemas.microsoft.com/office/drawing/2014/main" val="4013116815"/>
                    </a:ext>
                  </a:extLst>
                </a:gridCol>
                <a:gridCol w="3149210">
                  <a:extLst>
                    <a:ext uri="{9D8B030D-6E8A-4147-A177-3AD203B41FA5}">
                      <a16:colId xmlns:a16="http://schemas.microsoft.com/office/drawing/2014/main" val="1504006663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pages/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2188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commons/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도메인 공통 서비스 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46856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domains/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도메인 단위 하위 폴더 구성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 화면 컴포넌트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7669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화면 영역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31972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components/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화면에서 사용하는 공통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45343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MainMain.vue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POC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어플리케이션 메인 화면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하위 라우팅 구성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16808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guides/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가이드 화면 영역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5658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components/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가이드 화면에서 사용하는 공통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46164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forms/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 필요시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폼 개발 가이드 관련 화면과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68047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modals/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 필요시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 가이드 관련 화면과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7046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OptionRadioGuide.vue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개별 가이드 화면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269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870CC7-D0ED-B4E1-72EB-1989C91040F1}"/>
              </a:ext>
            </a:extLst>
          </p:cNvPr>
          <p:cNvSpPr txBox="1"/>
          <p:nvPr/>
        </p:nvSpPr>
        <p:spPr>
          <a:xfrm>
            <a:off x="6033120" y="1700808"/>
            <a:ext cx="3572026" cy="15320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형상관리를 위해 도메인 폴더 및 도메인 하위 폴더는 개발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단위로 구분되어야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이름은 한 단어로 소문자로 명명하고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컴포넌트 파일의 이름은 두 단어 이상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Camel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표기법을 권고한다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폴더와 파일의 이름은 직관적으로 구분되며 의미를 알 수 있도록 생성한다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902D2-0EDB-CC7F-CE8D-67B9E92DC899}"/>
              </a:ext>
            </a:extLst>
          </p:cNvPr>
          <p:cNvSpPr txBox="1"/>
          <p:nvPr/>
        </p:nvSpPr>
        <p:spPr>
          <a:xfrm>
            <a:off x="272480" y="4520153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화면 컴포넌트 개발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AE614-F59C-41C5-C81A-BC06C31CCACE}"/>
              </a:ext>
            </a:extLst>
          </p:cNvPr>
          <p:cNvSpPr txBox="1"/>
          <p:nvPr/>
        </p:nvSpPr>
        <p:spPr>
          <a:xfrm>
            <a:off x="4232920" y="4437112"/>
            <a:ext cx="5372226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BatchSchedules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BatchSchedules.vue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OndemandBatch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OndemandBatch.vue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"container-fluid"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border-0 border-start border-end mt-2"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BatchSchedules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OndemandBatch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-body-tertiary"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12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/</a:t>
            </a:r>
            <a:r>
              <a:rPr lang="ko-KR" altLang="en-US" dirty="0"/>
              <a:t>인증</a:t>
            </a:r>
            <a:r>
              <a:rPr lang="en-US" altLang="ko-KR" dirty="0"/>
              <a:t>/</a:t>
            </a:r>
            <a:r>
              <a:rPr lang="ko-KR" altLang="en-US" dirty="0"/>
              <a:t>권한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사용자 정보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로그인 세션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)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를 통한 권한 관리와 쿠키를 통한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API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요청 세션 유지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E2D9B-1DC0-57DE-4BD5-7EC0D547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20" y="2876642"/>
            <a:ext cx="2558205" cy="696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E4D46-5F2B-33B7-5132-883468E67253}"/>
              </a:ext>
            </a:extLst>
          </p:cNvPr>
          <p:cNvSpPr txBox="1"/>
          <p:nvPr/>
        </p:nvSpPr>
        <p:spPr>
          <a:xfrm>
            <a:off x="347796" y="1867918"/>
            <a:ext cx="43171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브라우저 로컬 스토리지 데이터와 쿠키 세션 비교</a:t>
            </a:r>
            <a:r>
              <a:rPr lang="en-US" altLang="ko-KR" dirty="0"/>
              <a:t>(</a:t>
            </a:r>
            <a:r>
              <a:rPr lang="ko-KR" altLang="en-US" dirty="0"/>
              <a:t>유효성 검사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D891E3-5AA7-CBA9-0456-1F9CBBFC5FBD}"/>
              </a:ext>
            </a:extLst>
          </p:cNvPr>
          <p:cNvGrpSpPr/>
          <p:nvPr/>
        </p:nvGrpSpPr>
        <p:grpSpPr>
          <a:xfrm>
            <a:off x="373841" y="1347936"/>
            <a:ext cx="4494250" cy="303958"/>
            <a:chOff x="461102" y="1596255"/>
            <a:chExt cx="4392000" cy="30395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D34421C-37AA-9C7C-B33D-1AD342A33AC2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81049D-445E-1947-3815-C4509B09040A}"/>
                </a:ext>
              </a:extLst>
            </p:cNvPr>
            <p:cNvSpPr txBox="1"/>
            <p:nvPr/>
          </p:nvSpPr>
          <p:spPr>
            <a:xfrm>
              <a:off x="2004227" y="1596255"/>
              <a:ext cx="1348330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사용자 정보 접근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49B914-4ADB-13C6-E087-DDAF935C4870}"/>
              </a:ext>
            </a:extLst>
          </p:cNvPr>
          <p:cNvGrpSpPr/>
          <p:nvPr/>
        </p:nvGrpSpPr>
        <p:grpSpPr>
          <a:xfrm>
            <a:off x="5144877" y="1340768"/>
            <a:ext cx="4387282" cy="303958"/>
            <a:chOff x="461102" y="1596255"/>
            <a:chExt cx="4392000" cy="303958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B85A851-2A4E-A853-2568-FE098EF0C6D5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8FA021-A1EB-1F07-10D1-15708579B524}"/>
                </a:ext>
              </a:extLst>
            </p:cNvPr>
            <p:cNvSpPr txBox="1"/>
            <p:nvPr/>
          </p:nvSpPr>
          <p:spPr>
            <a:xfrm>
              <a:off x="1877069" y="1596255"/>
              <a:ext cx="1602656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API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요청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응답 처리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9693D6C-1410-252D-5E96-D184B4E3E745}"/>
              </a:ext>
            </a:extLst>
          </p:cNvPr>
          <p:cNvSpPr txBox="1"/>
          <p:nvPr/>
        </p:nvSpPr>
        <p:spPr>
          <a:xfrm>
            <a:off x="5172332" y="1867918"/>
            <a:ext cx="43171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API </a:t>
            </a: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절차의 일관성 유지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B0334A9-B007-4737-3308-F360BAE1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3" y="4368541"/>
            <a:ext cx="3833614" cy="7061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4A60B7E-D856-748F-92E6-9E43A12B4B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503" y="3452094"/>
            <a:ext cx="3832965" cy="673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34EBA3-C8FC-C97E-9D9A-C438A418679E}"/>
              </a:ext>
            </a:extLst>
          </p:cNvPr>
          <p:cNvSpPr txBox="1"/>
          <p:nvPr/>
        </p:nvSpPr>
        <p:spPr>
          <a:xfrm>
            <a:off x="415876" y="2173406"/>
            <a:ext cx="4176463" cy="9906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기본적으로 프레임워크에서 제공되는 상태 관리는 메모리 기반으로 휘발성</a:t>
            </a:r>
            <a:b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DEV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 컴포넌트를 수정하면 상태정보 초기화로 세션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재생성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로그인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필요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로그인에 의해 생성된 세션을 브라우저 로컬 스토리지에 저장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컴포넌트가 초기화 되면 저장된 세션 정보와 쿠키의 세션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비교하여 유효한 경우 세션 상태를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restore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처리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7F549D-204D-2C0C-B6AB-5268FB656CA3}"/>
              </a:ext>
            </a:extLst>
          </p:cNvPr>
          <p:cNvSpPr txBox="1"/>
          <p:nvPr/>
        </p:nvSpPr>
        <p:spPr>
          <a:xfrm>
            <a:off x="1018855" y="3221262"/>
            <a:ext cx="28216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 로컬 스토리지에 저장한 세션 정보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UI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28138-FA25-1822-CF4B-5C6E8C2F0235}"/>
              </a:ext>
            </a:extLst>
          </p:cNvPr>
          <p:cNvSpPr txBox="1"/>
          <p:nvPr/>
        </p:nvSpPr>
        <p:spPr>
          <a:xfrm>
            <a:off x="1278946" y="4149080"/>
            <a:ext cx="23695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 쿠키에 저장된 세션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–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전달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09ED95-AF9C-40BA-1EBC-36CAEB985B38}"/>
              </a:ext>
            </a:extLst>
          </p:cNvPr>
          <p:cNvSpPr txBox="1"/>
          <p:nvPr/>
        </p:nvSpPr>
        <p:spPr>
          <a:xfrm>
            <a:off x="488503" y="5157192"/>
            <a:ext cx="904365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useUserSession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hasAuthMenu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'@/scripts/session’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useUserSession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openTab = () </a:t>
            </a: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window.open(</a:t>
            </a:r>
            <a:r>
              <a:rPr lang="nl-NL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`http://localhost:5174/sso?userId=</a:t>
            </a: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userSession.value?.userId</a:t>
            </a: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&amp;sessionId=</a:t>
            </a: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userSession.value?.sessionId</a:t>
            </a: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'_blank'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hasAuthMenu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'/main/session'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'session'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)" 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="goto(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'session’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)”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인증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세션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권한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6D1D8C-DA53-611C-D122-B7BD45397445}"/>
              </a:ext>
            </a:extLst>
          </p:cNvPr>
          <p:cNvSpPr txBox="1"/>
          <p:nvPr/>
        </p:nvSpPr>
        <p:spPr>
          <a:xfrm>
            <a:off x="5313040" y="2144917"/>
            <a:ext cx="4176463" cy="6582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요청하고 응답 데이터를 기다리는 동안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스피너를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작업 진행 표시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NW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에러 발생 시 팝업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모달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호출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성공 시 응답 데이터 전달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API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처리 과정세서 세션 만료 및 인증 오류 발생 시 로그아웃 처리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56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API </a:t>
            </a:r>
            <a:r>
              <a:rPr lang="ko-KR" altLang="en-US" dirty="0"/>
              <a:t>호출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REST API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요청 및 응답 처리는 표준 라이브러리 스크립트를 통해 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431985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표준 </a:t>
            </a:r>
            <a:r>
              <a:rPr lang="en-US" altLang="ko-KR" dirty="0"/>
              <a:t>API </a:t>
            </a:r>
            <a:r>
              <a:rPr lang="ko-KR" altLang="en-US" dirty="0"/>
              <a:t>호출 라이브러리 </a:t>
            </a:r>
            <a:r>
              <a:rPr lang="en-US" altLang="ko-KR" dirty="0"/>
              <a:t>(</a:t>
            </a:r>
            <a:r>
              <a:rPr lang="en-US" altLang="ko-KR" dirty="0" err="1"/>
              <a:t>apiCall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70CC7-D0ED-B4E1-72EB-1989C91040F1}"/>
              </a:ext>
            </a:extLst>
          </p:cNvPr>
          <p:cNvSpPr txBox="1"/>
          <p:nvPr/>
        </p:nvSpPr>
        <p:spPr>
          <a:xfrm>
            <a:off x="415876" y="1628800"/>
            <a:ext cx="4176463" cy="9906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fetch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필요한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GET, POST, PUT, DELETE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파일 업로드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다운로드를 위한 함수를 제공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요청에서 데이터 응답 과정에 필요한 일련의 작업을 일괄적으로 처리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에러 및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 응답을 반영하여 에러 발생 시 오류 메시지 팝업을 자동 노출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에러 처리를 하고자 하는 경우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just~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사용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90EF0-031C-FAB6-52AA-8D0D78FD884E}"/>
              </a:ext>
            </a:extLst>
          </p:cNvPr>
          <p:cNvSpPr txBox="1"/>
          <p:nvPr/>
        </p:nvSpPr>
        <p:spPr>
          <a:xfrm>
            <a:off x="488504" y="3631664"/>
            <a:ext cx="410383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-call’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account = reactive({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userPassword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ko-KR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inputs = 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사용자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account.userId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account.userPassword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validateAndNotify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(inputs))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/account/login'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body: session }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apiCall.post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account)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(session)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setUserSession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(session)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B0CA3BEB-72B6-07FD-C7EC-4B8953CC9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89997"/>
              </p:ext>
            </p:extLst>
          </p:nvPr>
        </p:nvGraphicFramePr>
        <p:xfrm>
          <a:off x="488504" y="2636912"/>
          <a:ext cx="4103836" cy="62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913">
                  <a:extLst>
                    <a:ext uri="{9D8B030D-6E8A-4147-A177-3AD203B41FA5}">
                      <a16:colId xmlns:a16="http://schemas.microsoft.com/office/drawing/2014/main" val="254365939"/>
                    </a:ext>
                  </a:extLst>
                </a:gridCol>
                <a:gridCol w="1943923">
                  <a:extLst>
                    <a:ext uri="{9D8B030D-6E8A-4147-A177-3AD203B41FA5}">
                      <a16:colId xmlns:a16="http://schemas.microsoft.com/office/drawing/2014/main" val="3416678876"/>
                    </a:ext>
                  </a:extLst>
                </a:gridCol>
              </a:tblGrid>
              <a:tr h="1488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get, post, put, delete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라이브러리에서 에러 처리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43465"/>
                  </a:ext>
                </a:extLst>
              </a:tr>
              <a:tr h="1488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justGet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justPost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justPut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justDelete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화면 단위로 직접 에러 처리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13139"/>
                  </a:ext>
                </a:extLst>
              </a:tr>
              <a:tr h="1488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download,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upload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 다운로드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업로드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802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9389E68-735D-844B-B9A6-B397835F2BCF}"/>
              </a:ext>
            </a:extLst>
          </p:cNvPr>
          <p:cNvSpPr txBox="1"/>
          <p:nvPr/>
        </p:nvSpPr>
        <p:spPr>
          <a:xfrm>
            <a:off x="1928039" y="3414192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80A81-8A34-EBC3-8C76-EB6EA2A1AEED}"/>
              </a:ext>
            </a:extLst>
          </p:cNvPr>
          <p:cNvSpPr txBox="1"/>
          <p:nvPr/>
        </p:nvSpPr>
        <p:spPr>
          <a:xfrm>
            <a:off x="416496" y="6423139"/>
            <a:ext cx="7279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API URL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상대 경로로 호출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환경에는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Vite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proxy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상용 환경에서는 웹서버의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reverse proxy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설정을 통해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CORS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02655-3873-4177-5492-2FCD0CAC8C8A}"/>
              </a:ext>
            </a:extLst>
          </p:cNvPr>
          <p:cNvSpPr txBox="1"/>
          <p:nvPr/>
        </p:nvSpPr>
        <p:spPr>
          <a:xfrm>
            <a:off x="4880992" y="3501008"/>
            <a:ext cx="468052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-call’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downloadExcel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apis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/excel/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download?keyword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keyword.value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apiCall.download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-download-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getTimestamp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selectFile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fileInput.value?.files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(file)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notifyConfirm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'API 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목록을 업로드 할까요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(confirmed: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(confirmed)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apis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/excel/upload'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apiCall.upload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file)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response.result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apiCall.Response.SUCCESS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notifySuccess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목록이 업로드 되었어요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691F2-2A8A-4C6C-39DC-629F6B037EFD}"/>
              </a:ext>
            </a:extLst>
          </p:cNvPr>
          <p:cNvSpPr txBox="1"/>
          <p:nvPr/>
        </p:nvSpPr>
        <p:spPr>
          <a:xfrm>
            <a:off x="6194986" y="3270176"/>
            <a:ext cx="1907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다운로드 및 업로드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79DB2-F393-393C-868E-A1FFE8C6A103}"/>
              </a:ext>
            </a:extLst>
          </p:cNvPr>
          <p:cNvSpPr txBox="1"/>
          <p:nvPr/>
        </p:nvSpPr>
        <p:spPr>
          <a:xfrm>
            <a:off x="4664968" y="1340768"/>
            <a:ext cx="231909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API</a:t>
            </a:r>
            <a:r>
              <a:rPr lang="ko-KR" altLang="en-US" dirty="0"/>
              <a:t> 표준응답 </a:t>
            </a:r>
            <a:r>
              <a:rPr lang="en-US" altLang="ko-KR" dirty="0"/>
              <a:t>(Response)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1C1B806-EDD1-92AA-304D-474AFE2BF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59910"/>
              </p:ext>
            </p:extLst>
          </p:nvPr>
        </p:nvGraphicFramePr>
        <p:xfrm>
          <a:off x="4880992" y="1700808"/>
          <a:ext cx="4680518" cy="104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147">
                  <a:extLst>
                    <a:ext uri="{9D8B030D-6E8A-4147-A177-3AD203B41FA5}">
                      <a16:colId xmlns:a16="http://schemas.microsoft.com/office/drawing/2014/main" val="2968828206"/>
                    </a:ext>
                  </a:extLst>
                </a:gridCol>
                <a:gridCol w="710147">
                  <a:extLst>
                    <a:ext uri="{9D8B030D-6E8A-4147-A177-3AD203B41FA5}">
                      <a16:colId xmlns:a16="http://schemas.microsoft.com/office/drawing/2014/main" val="3178298362"/>
                    </a:ext>
                  </a:extLst>
                </a:gridCol>
                <a:gridCol w="3260224">
                  <a:extLst>
                    <a:ext uri="{9D8B030D-6E8A-4147-A177-3AD203B41FA5}">
                      <a16:colId xmlns:a16="http://schemas.microsoft.com/office/drawing/2014/main" val="3552700669"/>
                    </a:ext>
                  </a:extLst>
                </a:gridCol>
              </a:tblGrid>
              <a:tr h="12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Property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09175"/>
                  </a:ext>
                </a:extLst>
              </a:tr>
              <a:tr h="1290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result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응답 결과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성공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: 0,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실패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: 1)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51277"/>
                  </a:ext>
                </a:extLst>
              </a:tr>
              <a:tr h="1290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code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결과가 실패인 경우 에러 코드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36761"/>
                  </a:ext>
                </a:extLst>
              </a:tr>
              <a:tr h="1290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message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결과가 실패인 경우 에러 메시지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66433"/>
                  </a:ext>
                </a:extLst>
              </a:tr>
              <a:tr h="1290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body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object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API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응답 데이터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데이터가 없는 경우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null)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45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224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목록형 </a:t>
            </a:r>
            <a:r>
              <a:rPr lang="en-US" altLang="ko-KR" dirty="0"/>
              <a:t>API </a:t>
            </a:r>
            <a:r>
              <a:rPr lang="ko-KR" altLang="en-US" dirty="0"/>
              <a:t>페이징 처리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목록형 데이터는 페이지 단위 처리를 위해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API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요청과 응답에서 페이지 처리에 필요한 속성을 전달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190F3-305F-E0CA-2747-19D7C2E71A87}"/>
              </a:ext>
            </a:extLst>
          </p:cNvPr>
          <p:cNvSpPr txBox="1"/>
          <p:nvPr/>
        </p:nvSpPr>
        <p:spPr>
          <a:xfrm>
            <a:off x="272480" y="2420448"/>
            <a:ext cx="3669723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목록형 </a:t>
            </a:r>
            <a:r>
              <a:rPr lang="en-US" altLang="ko-KR" dirty="0"/>
              <a:t>API </a:t>
            </a:r>
            <a:r>
              <a:rPr lang="ko-KR" altLang="en-US" dirty="0"/>
              <a:t>응답 </a:t>
            </a:r>
            <a:r>
              <a:rPr lang="en-US" altLang="ko-KR" dirty="0"/>
              <a:t>: </a:t>
            </a:r>
            <a:r>
              <a:rPr lang="ko-KR" altLang="en-US" dirty="0"/>
              <a:t>페이지 구분 목록 객체 </a:t>
            </a:r>
            <a:r>
              <a:rPr lang="en-US" altLang="ko-KR" dirty="0"/>
              <a:t>(</a:t>
            </a:r>
            <a:r>
              <a:rPr lang="en-US" altLang="ko-KR" dirty="0" err="1"/>
              <a:t>PagedList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71CBF6-56B5-E7B8-B9B0-FA6951739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19606"/>
              </p:ext>
            </p:extLst>
          </p:nvPr>
        </p:nvGraphicFramePr>
        <p:xfrm>
          <a:off x="560512" y="2711232"/>
          <a:ext cx="3888432" cy="118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963">
                  <a:extLst>
                    <a:ext uri="{9D8B030D-6E8A-4147-A177-3AD203B41FA5}">
                      <a16:colId xmlns:a16="http://schemas.microsoft.com/office/drawing/2014/main" val="2968828206"/>
                    </a:ext>
                  </a:extLst>
                </a:gridCol>
                <a:gridCol w="433950">
                  <a:extLst>
                    <a:ext uri="{9D8B030D-6E8A-4147-A177-3AD203B41FA5}">
                      <a16:colId xmlns:a16="http://schemas.microsoft.com/office/drawing/2014/main" val="3178298362"/>
                    </a:ext>
                  </a:extLst>
                </a:gridCol>
                <a:gridCol w="2793519">
                  <a:extLst>
                    <a:ext uri="{9D8B030D-6E8A-4147-A177-3AD203B41FA5}">
                      <a16:colId xmlns:a16="http://schemas.microsoft.com/office/drawing/2014/main" val="3552700669"/>
                    </a:ext>
                  </a:extLst>
                </a:gridCol>
              </a:tblGrid>
              <a:tr h="168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Property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09175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조회 대상 데이터의 총 개수 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총 개수가 미정인 경우 나머지 존재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-1,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미존재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51277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count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해당 페이지에서 전달되는 데이터의 개수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36761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offset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이번 페이지의 오프셋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(0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부터 시작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66433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array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조회된 데이터 객체의 배열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(Array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4558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44EBB8-1D32-6567-5A3C-BD8B95B113E4}"/>
              </a:ext>
            </a:extLst>
          </p:cNvPr>
          <p:cNvSpPr txBox="1"/>
          <p:nvPr/>
        </p:nvSpPr>
        <p:spPr>
          <a:xfrm>
            <a:off x="272480" y="1268760"/>
            <a:ext cx="195758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/>
              <a:t>목록형 </a:t>
            </a:r>
            <a:r>
              <a:rPr lang="en-US" altLang="ko-KR" dirty="0"/>
              <a:t>API </a:t>
            </a:r>
            <a:r>
              <a:rPr lang="ko-KR" altLang="en-US" dirty="0"/>
              <a:t>요청 파라미터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DF09E5A-643D-4912-A4DA-62944FB1C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0445"/>
              </p:ext>
            </p:extLst>
          </p:nvPr>
        </p:nvGraphicFramePr>
        <p:xfrm>
          <a:off x="560512" y="1557952"/>
          <a:ext cx="3888432" cy="62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963">
                  <a:extLst>
                    <a:ext uri="{9D8B030D-6E8A-4147-A177-3AD203B41FA5}">
                      <a16:colId xmlns:a16="http://schemas.microsoft.com/office/drawing/2014/main" val="2968828206"/>
                    </a:ext>
                  </a:extLst>
                </a:gridCol>
                <a:gridCol w="414900">
                  <a:extLst>
                    <a:ext uri="{9D8B030D-6E8A-4147-A177-3AD203B41FA5}">
                      <a16:colId xmlns:a16="http://schemas.microsoft.com/office/drawing/2014/main" val="3178298362"/>
                    </a:ext>
                  </a:extLst>
                </a:gridCol>
                <a:gridCol w="2812569">
                  <a:extLst>
                    <a:ext uri="{9D8B030D-6E8A-4147-A177-3AD203B41FA5}">
                      <a16:colId xmlns:a16="http://schemas.microsoft.com/office/drawing/2014/main" val="3552700669"/>
                    </a:ext>
                  </a:extLst>
                </a:gridCol>
              </a:tblGrid>
              <a:tr h="168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Property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09175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count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페이지당 수신하고자 하는 데이터의 개수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36761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offset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페이지의 오프셋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(0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부터 시작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6643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5C608FE7-FE63-8A91-FEA6-4FB834BB6A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9" t="1298" r="1428" b="-1"/>
          <a:stretch/>
        </p:blipFill>
        <p:spPr>
          <a:xfrm>
            <a:off x="556752" y="4522228"/>
            <a:ext cx="3888432" cy="21736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E8D42A-C99E-334D-B568-9593F468A550}"/>
              </a:ext>
            </a:extLst>
          </p:cNvPr>
          <p:cNvSpPr txBox="1"/>
          <p:nvPr/>
        </p:nvSpPr>
        <p:spPr>
          <a:xfrm>
            <a:off x="1441529" y="4278288"/>
            <a:ext cx="2053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목록형 데이터 페이징 처리 화면 예시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A74C78-B644-4636-B84B-0125709646F0}"/>
              </a:ext>
            </a:extLst>
          </p:cNvPr>
          <p:cNvSpPr txBox="1"/>
          <p:nvPr/>
        </p:nvSpPr>
        <p:spPr>
          <a:xfrm>
            <a:off x="4664968" y="1678156"/>
            <a:ext cx="482453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page = reactive({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total: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current: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count: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getCodeGroups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table.items.length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/code-group/list'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keyword: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keyword.value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count: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page.count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offset: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body: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pagedList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apiCall.get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pagedList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page.total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pagedList.total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pagedList.offset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pagedList.list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ascendArray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codeGroupName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setSequence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page.count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8378AA-B95D-1BBF-88DA-78ED49CB6279}"/>
              </a:ext>
            </a:extLst>
          </p:cNvPr>
          <p:cNvSpPr txBox="1"/>
          <p:nvPr/>
        </p:nvSpPr>
        <p:spPr>
          <a:xfrm>
            <a:off x="4664968" y="5169386"/>
            <a:ext cx="482453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ItemsTable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table.headers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ItemsTable</a:t>
            </a:r>
            <a:r>
              <a:rPr lang="en-US" altLang="ko-KR" sz="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PageNavigator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totalCount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page.total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page.count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DB6A0-C463-8682-9FDD-68782BB7ADCB}"/>
              </a:ext>
            </a:extLst>
          </p:cNvPr>
          <p:cNvSpPr txBox="1"/>
          <p:nvPr/>
        </p:nvSpPr>
        <p:spPr>
          <a:xfrm>
            <a:off x="5578250" y="1462132"/>
            <a:ext cx="28408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목록형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 및 응답 데이터 페이징 처리 스크립트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5C38FF-6E30-947C-A389-2BCF12E51BD8}"/>
              </a:ext>
            </a:extLst>
          </p:cNvPr>
          <p:cNvSpPr txBox="1"/>
          <p:nvPr/>
        </p:nvSpPr>
        <p:spPr>
          <a:xfrm>
            <a:off x="5625921" y="4935944"/>
            <a:ext cx="27911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목록형 데이터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페이징 컴포넌트 처리 예시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25F0BC-366F-DA2D-7FD4-4F88CB7F8EF6}"/>
              </a:ext>
            </a:extLst>
          </p:cNvPr>
          <p:cNvSpPr txBox="1"/>
          <p:nvPr/>
        </p:nvSpPr>
        <p:spPr>
          <a:xfrm>
            <a:off x="4664968" y="6258798"/>
            <a:ext cx="482453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page.total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btn-sm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-outline-primary"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="appendBatchHistory"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&gt;&lt;i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 bi-caret-down"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&gt;&lt;/button&gt;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5038D-5FBD-6D30-3B09-D1FB9D911BEF}"/>
              </a:ext>
            </a:extLst>
          </p:cNvPr>
          <p:cNvSpPr txBox="1"/>
          <p:nvPr/>
        </p:nvSpPr>
        <p:spPr>
          <a:xfrm>
            <a:off x="5460816" y="6025356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개수가 미정인 데이터 페이징 처리를 위한 버튼 구현 예시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959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화면 데이터 유지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z="16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KeepAlive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빌트인 컴포넌트를 통한 작업 화면 데이터 유지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캐시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)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및 선별적 캐시 삭제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선별적 화면 데이터 유지 또는 삭제 처리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70CC7-D0ED-B4E1-72EB-1989C91040F1}"/>
              </a:ext>
            </a:extLst>
          </p:cNvPr>
          <p:cNvSpPr txBox="1"/>
          <p:nvPr/>
        </p:nvSpPr>
        <p:spPr>
          <a:xfrm>
            <a:off x="488504" y="1628800"/>
            <a:ext cx="9116642" cy="5702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화면이 전환될 때 이전 화면에서 작업중인 데이터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및 결과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유지 또는 삭제 처리를 선별적으로 관리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사이드 메뉴를 통해 화면이 노출되는 경우 초기화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캐시 삭제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네비게이션 탭을 통해 노출되는 경우는 데이터 유지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캐시 유지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691F2-2A8A-4C6C-39DC-629F6B037EFD}"/>
              </a:ext>
            </a:extLst>
          </p:cNvPr>
          <p:cNvSpPr txBox="1"/>
          <p:nvPr/>
        </p:nvSpPr>
        <p:spPr>
          <a:xfrm>
            <a:off x="2432720" y="2262064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사이드 메뉴를 통한 화면 호출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캐시 삭제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32A09-537D-D1F5-884F-62CD67A5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3" y="2544458"/>
            <a:ext cx="1489319" cy="1691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0CAAE2-9A9B-8A14-58AC-CDB6BDCA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96" y="3356991"/>
            <a:ext cx="3116765" cy="3414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E084D7-3140-AB1D-4943-6D1A90AA0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696" y="3764390"/>
            <a:ext cx="3841827" cy="9908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920077C-D2ED-E415-7122-B483E01BF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80" y="2611224"/>
            <a:ext cx="3985844" cy="530910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A48A521-4BD0-E849-B1A0-30E5450074ED}"/>
              </a:ext>
            </a:extLst>
          </p:cNvPr>
          <p:cNvSpPr/>
          <p:nvPr/>
        </p:nvSpPr>
        <p:spPr>
          <a:xfrm>
            <a:off x="416497" y="2492722"/>
            <a:ext cx="5760640" cy="1890288"/>
          </a:xfrm>
          <a:custGeom>
            <a:avLst/>
            <a:gdLst>
              <a:gd name="connsiteX0" fmla="*/ 0 w 7114903"/>
              <a:gd name="connsiteY0" fmla="*/ 0 h 2211977"/>
              <a:gd name="connsiteX1" fmla="*/ 7114903 w 7114903"/>
              <a:gd name="connsiteY1" fmla="*/ 0 h 2211977"/>
              <a:gd name="connsiteX2" fmla="*/ 7114903 w 7114903"/>
              <a:gd name="connsiteY2" fmla="*/ 862149 h 2211977"/>
              <a:gd name="connsiteX3" fmla="*/ 2081349 w 7114903"/>
              <a:gd name="connsiteY3" fmla="*/ 862149 h 2211977"/>
              <a:gd name="connsiteX4" fmla="*/ 2081349 w 7114903"/>
              <a:gd name="connsiteY4" fmla="*/ 2211977 h 2211977"/>
              <a:gd name="connsiteX5" fmla="*/ 17418 w 7114903"/>
              <a:gd name="connsiteY5" fmla="*/ 2211977 h 2211977"/>
              <a:gd name="connsiteX6" fmla="*/ 0 w 7114903"/>
              <a:gd name="connsiteY6" fmla="*/ 0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4903" h="2211977">
                <a:moveTo>
                  <a:pt x="0" y="0"/>
                </a:moveTo>
                <a:lnTo>
                  <a:pt x="7114903" y="0"/>
                </a:lnTo>
                <a:lnTo>
                  <a:pt x="7114903" y="862149"/>
                </a:lnTo>
                <a:lnTo>
                  <a:pt x="2081349" y="862149"/>
                </a:lnTo>
                <a:lnTo>
                  <a:pt x="2081349" y="2211977"/>
                </a:lnTo>
                <a:lnTo>
                  <a:pt x="17418" y="2211977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B3380DB-AD72-2F35-1C15-3073BA3D6977}"/>
              </a:ext>
            </a:extLst>
          </p:cNvPr>
          <p:cNvSpPr/>
          <p:nvPr/>
        </p:nvSpPr>
        <p:spPr>
          <a:xfrm>
            <a:off x="2162106" y="3284984"/>
            <a:ext cx="4015031" cy="158417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E530C-EB95-EAC0-13EF-45ACEE8687B0}"/>
              </a:ext>
            </a:extLst>
          </p:cNvPr>
          <p:cNvSpPr txBox="1"/>
          <p:nvPr/>
        </p:nvSpPr>
        <p:spPr>
          <a:xfrm>
            <a:off x="3089099" y="4869160"/>
            <a:ext cx="2367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네비게이션 탭을 통한 화면 호출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캐시 유지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DE2AF-5AE5-128A-AEDF-90131F6C2A0B}"/>
              </a:ext>
            </a:extLst>
          </p:cNvPr>
          <p:cNvSpPr txBox="1"/>
          <p:nvPr/>
        </p:nvSpPr>
        <p:spPr>
          <a:xfrm>
            <a:off x="6537176" y="2507704"/>
            <a:ext cx="323711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isCalledByMenu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'@/scripts/store-cache'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AUTH_MENU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'/main/saga'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onActivated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isCalledByMenu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clear cache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keyword.value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table.items.length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page.total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23CB49-E89C-EB2B-1385-4C5931637A14}"/>
              </a:ext>
            </a:extLst>
          </p:cNvPr>
          <p:cNvSpPr txBox="1"/>
          <p:nvPr/>
        </p:nvSpPr>
        <p:spPr>
          <a:xfrm>
            <a:off x="7225744" y="2276872"/>
            <a:ext cx="20585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노출 요청 컴포넌트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(caller)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판단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04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입력 데이터 검증 </a:t>
            </a:r>
            <a:r>
              <a:rPr lang="en-US" altLang="ko-KR" dirty="0"/>
              <a:t>(</a:t>
            </a:r>
            <a:r>
              <a:rPr lang="ko-KR" altLang="en-US" dirty="0"/>
              <a:t>스타일 의존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필수 입력 항목에 대한 검증 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팝업 처리를 통한 필수 항목 검증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E530C-EB95-EAC0-13EF-45ACEE8687B0}"/>
              </a:ext>
            </a:extLst>
          </p:cNvPr>
          <p:cNvSpPr txBox="1"/>
          <p:nvPr/>
        </p:nvSpPr>
        <p:spPr>
          <a:xfrm>
            <a:off x="1959469" y="5013176"/>
            <a:ext cx="13612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데이터 형식 유효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094181A-F3AD-861F-DB19-17E789EC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700808"/>
            <a:ext cx="4765667" cy="8372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64CA89-4BFD-980D-89D9-95BD142D4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6768" y="2394541"/>
            <a:ext cx="2970846" cy="10818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0EE72E9-8012-2B73-6AED-85610B8EC7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97" t="1769" r="29057" b="4575"/>
          <a:stretch/>
        </p:blipFill>
        <p:spPr>
          <a:xfrm>
            <a:off x="488504" y="4437112"/>
            <a:ext cx="4303200" cy="5750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958E365-34BD-CC38-B5AD-205AEF7C2F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981"/>
          <a:stretch/>
        </p:blipFill>
        <p:spPr>
          <a:xfrm>
            <a:off x="5025008" y="4437112"/>
            <a:ext cx="4406697" cy="5750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C9D395-95BC-2A5A-C319-F6B393628F06}"/>
              </a:ext>
            </a:extLst>
          </p:cNvPr>
          <p:cNvSpPr txBox="1"/>
          <p:nvPr/>
        </p:nvSpPr>
        <p:spPr>
          <a:xfrm>
            <a:off x="272480" y="4077072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입력 폼 스타일 변경을 통한 데이터 형식 검증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57B91C-58D0-1427-F076-86C87D7DA9E7}"/>
              </a:ext>
            </a:extLst>
          </p:cNvPr>
          <p:cNvSpPr txBox="1"/>
          <p:nvPr/>
        </p:nvSpPr>
        <p:spPr>
          <a:xfrm>
            <a:off x="6533294" y="5013176"/>
            <a:ext cx="13901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데이터 형식 오류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C7C17-1F6D-76FE-67E3-E7724747B28E}"/>
              </a:ext>
            </a:extLst>
          </p:cNvPr>
          <p:cNvSpPr txBox="1"/>
          <p:nvPr/>
        </p:nvSpPr>
        <p:spPr>
          <a:xfrm>
            <a:off x="5601072" y="1700808"/>
            <a:ext cx="396044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validateAndNotify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validater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emitSave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inputs = 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'API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경로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watchTargets.apiPath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'API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명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watchTargets.apiName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validateAndNotify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(inputs))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setting = {}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ApiSetting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setting.id = props.setting.id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setting.apiPath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watchTargets.apiPath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setting.apiName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watchTargets.apiName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emit(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'save'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setting)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AFD61-5B8C-9CAD-ED3C-B5BD2281BD26}"/>
              </a:ext>
            </a:extLst>
          </p:cNvPr>
          <p:cNvSpPr txBox="1"/>
          <p:nvPr/>
        </p:nvSpPr>
        <p:spPr>
          <a:xfrm>
            <a:off x="488504" y="5373216"/>
            <a:ext cx="719749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isValidCronExpression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'@/scripts/batch'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InlineInput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"mb-1"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"Cron </a:t>
            </a:r>
            <a:r>
              <a:rPr lang="ko-KR" alt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표현식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watchTargets.jobCron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"Cron Expression"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="!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isValidCronExpression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watchTargets.jobCron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)"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btn-sm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="cronExpressionModal.show()"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Cron 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표현식</a:t>
            </a: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InlineInput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28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입력 데이터 검증 정규 표현식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정규 표현식을 활용한 입력 데이터 형식 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44493-87DB-0172-FE47-2D9BF1DFEA22}"/>
              </a:ext>
            </a:extLst>
          </p:cNvPr>
          <p:cNvSpPr txBox="1"/>
          <p:nvPr/>
        </p:nvSpPr>
        <p:spPr>
          <a:xfrm>
            <a:off x="272480" y="1484784"/>
            <a:ext cx="127150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입력 유형 검증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9067-68A8-1ED6-554C-C44AFF621A2D}"/>
              </a:ext>
            </a:extLst>
          </p:cNvPr>
          <p:cNvSpPr txBox="1"/>
          <p:nvPr/>
        </p:nvSpPr>
        <p:spPr>
          <a:xfrm>
            <a:off x="272480" y="4805948"/>
            <a:ext cx="2990242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입력 형식 </a:t>
            </a:r>
            <a:r>
              <a:rPr lang="ko-KR" altLang="en-US"/>
              <a:t>변환 </a:t>
            </a:r>
            <a:r>
              <a:rPr lang="en-US" altLang="ko-KR" dirty="0"/>
              <a:t>– </a:t>
            </a:r>
            <a:r>
              <a:rPr lang="ko-KR" altLang="en-US" dirty="0"/>
              <a:t>주민 </a:t>
            </a:r>
            <a:r>
              <a:rPr lang="ko-KR" altLang="en-US"/>
              <a:t>번호 예시</a:t>
            </a:r>
            <a:endParaRPr lang="en-US" altLang="ko-KR" dirty="0"/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EA9B913-39C3-81DE-D9B4-63E989A2F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07921"/>
              </p:ext>
            </p:extLst>
          </p:nvPr>
        </p:nvGraphicFramePr>
        <p:xfrm>
          <a:off x="488504" y="1873365"/>
          <a:ext cx="9155558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3717715624"/>
                    </a:ext>
                  </a:extLst>
                </a:gridCol>
                <a:gridCol w="6026468">
                  <a:extLst>
                    <a:ext uri="{9D8B030D-6E8A-4147-A177-3AD203B41FA5}">
                      <a16:colId xmlns:a16="http://schemas.microsoft.com/office/drawing/2014/main" val="392225000"/>
                    </a:ext>
                  </a:extLst>
                </a:gridCol>
                <a:gridCol w="2266760">
                  <a:extLst>
                    <a:ext uri="{9D8B030D-6E8A-4147-A177-3AD203B41FA5}">
                      <a16:colId xmlns:a16="http://schemas.microsoft.com/office/drawing/2014/main" val="6366403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검증 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검증을 위한 정규 표현식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(RegExp)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433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/^(?=.*[a-zA-Z0-9])(?=.*[a-</a:t>
                      </a:r>
                      <a:r>
                        <a:rPr lang="en-US" altLang="ko-KR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zA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-Z!@#$%^&amp;*\\(\\)_+-=])(?=.*[0-9!@#$%^&amp;*\\(\\)_+-=]).{10,15}$/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영문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특수 문자 조합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10~15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639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/^[a-zA-Z0-9]([-_.]?[a-zA-Z0-9])*@[a-zA-Z0-9]([-_.]?[a-zA-Z0-9])*.[a-zA-Z]{2,3}$/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378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유선전화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/^(0[2-8][0-5]?)-?([1-9]{1}[0-9]{2,3})-?([0-9]{4})$/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 입력 검증 후 형식 변환 적용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9351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무선전화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/^(01[01346-9])-?([1-9]{1}[0-9]{2,3})-?([0-9]{4})$/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7322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주민번호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/^([0-9]{6})-?([1-4]{1}[0-9]{6})$/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557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사업자번호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/^([0-9]{3}) -?([0-9]{2})-?([0-9]{5})$/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03507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영문숫자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/^[a-zA-Z0-9]+$/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11308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/^[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힣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]+$/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16423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/^[0-9]+$/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7965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/^[0-9,.]$/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507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05D416-15A1-9E26-5FE8-F1F9440460CA}"/>
              </a:ext>
            </a:extLst>
          </p:cNvPr>
          <p:cNvSpPr txBox="1"/>
          <p:nvPr/>
        </p:nvSpPr>
        <p:spPr>
          <a:xfrm>
            <a:off x="488504" y="5185733"/>
            <a:ext cx="9155558" cy="475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let</a:t>
            </a:r>
            <a:r>
              <a:rPr lang="ko-KR" altLang="en-US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trimmedInput</a:t>
            </a:r>
            <a:r>
              <a:rPr lang="ko-KR" altLang="en-US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en-US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input.trim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en-US" altLang="ko-KR" sz="9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replaceAll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(‘-’,</a:t>
            </a:r>
            <a:r>
              <a:rPr lang="ko-KR" altLang="en-US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‘’)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trimmedInput.replace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(/(\d{6})(\d{7}), ‘$1-$2’)</a:t>
            </a:r>
          </a:p>
        </p:txBody>
      </p:sp>
    </p:spTree>
    <p:extLst>
      <p:ext uri="{BB962C8B-B14F-4D97-AF65-F5344CB8AC3E}">
        <p14:creationId xmlns:p14="http://schemas.microsoft.com/office/powerpoint/2010/main" val="2760164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 err="1"/>
              <a:t>모달</a:t>
            </a:r>
            <a:r>
              <a:rPr lang="en-US" altLang="ko-KR" dirty="0"/>
              <a:t> </a:t>
            </a:r>
            <a:r>
              <a:rPr lang="ko-KR" altLang="en-US" dirty="0"/>
              <a:t>컴포넌트 호출 </a:t>
            </a:r>
            <a:r>
              <a:rPr lang="en-US" altLang="ko-KR" dirty="0"/>
              <a:t>(</a:t>
            </a:r>
            <a:r>
              <a:rPr lang="ko-KR" altLang="en-US" dirty="0"/>
              <a:t>스타일 의존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팝업 형식의 </a:t>
            </a:r>
            <a:r>
              <a:rPr kumimoji="1" lang="ko-KR" altLang="en-US" sz="16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모달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컴포넌트는 </a:t>
            </a:r>
            <a:r>
              <a:rPr kumimoji="1" lang="ko-KR" altLang="en-US" sz="16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텔레포트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(teleport)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로 등록되어 스크립트를 통해 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메시지 유형별로 스타일이 구분된 메시지 알림 </a:t>
            </a:r>
            <a:r>
              <a:rPr lang="ko-KR" altLang="en-US" dirty="0" err="1"/>
              <a:t>모달</a:t>
            </a:r>
            <a:r>
              <a:rPr lang="ko-KR" altLang="en-US" dirty="0"/>
              <a:t> 컴포넌트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02655-3873-4177-5492-2FCD0CAC8C8A}"/>
              </a:ext>
            </a:extLst>
          </p:cNvPr>
          <p:cNvSpPr txBox="1"/>
          <p:nvPr/>
        </p:nvSpPr>
        <p:spPr>
          <a:xfrm>
            <a:off x="560512" y="3083476"/>
            <a:ext cx="904463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notifyConfirm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'@/scripts/store-popups'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startJob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notifyConfirm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props.operation.jobName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작업을 시작 할까요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(yes: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(yes)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requestBody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...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props.operation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requestBody.jobParameters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'/batch/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/operation/start'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apiCall.post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requestBody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691F2-2A8A-4C6C-39DC-629F6B037EFD}"/>
              </a:ext>
            </a:extLst>
          </p:cNvPr>
          <p:cNvSpPr txBox="1"/>
          <p:nvPr/>
        </p:nvSpPr>
        <p:spPr>
          <a:xfrm>
            <a:off x="5431828" y="2838128"/>
            <a:ext cx="2329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notifyConfirm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</a:t>
            </a:r>
            <a:r>
              <a:rPr lang="ko-KR" altLang="en-US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모달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컴포넌트 호출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F9642F0-EDD2-F46A-AB31-AC7E440575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1320" y="1643207"/>
            <a:ext cx="3182040" cy="11571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1E9D8B5-3B87-0888-31B9-AC1F5A7A1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948" y="5415607"/>
            <a:ext cx="2492836" cy="4449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3BEFC91-3816-33B9-9211-565F07928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98722"/>
              </p:ext>
            </p:extLst>
          </p:nvPr>
        </p:nvGraphicFramePr>
        <p:xfrm>
          <a:off x="560512" y="1648132"/>
          <a:ext cx="4176464" cy="118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96">
                  <a:extLst>
                    <a:ext uri="{9D8B030D-6E8A-4147-A177-3AD203B41FA5}">
                      <a16:colId xmlns:a16="http://schemas.microsoft.com/office/drawing/2014/main" val="3717715624"/>
                    </a:ext>
                  </a:extLst>
                </a:gridCol>
                <a:gridCol w="3042968">
                  <a:extLst>
                    <a:ext uri="{9D8B030D-6E8A-4147-A177-3AD203B41FA5}">
                      <a16:colId xmlns:a16="http://schemas.microsoft.com/office/drawing/2014/main" val="3827427962"/>
                    </a:ext>
                  </a:extLst>
                </a:gridCol>
              </a:tblGrid>
              <a:tr h="2379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호출 함수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4336"/>
                  </a:ext>
                </a:extLst>
              </a:tr>
              <a:tr h="2379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notifySuccess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이벤트 처리 성공 메시지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6394"/>
                  </a:ext>
                </a:extLst>
              </a:tr>
              <a:tr h="237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notifyInfo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이벤트 공지 메시지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37815"/>
                  </a:ext>
                </a:extLst>
              </a:tr>
              <a:tr h="237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notifyError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이벤트 처리 에러 메시지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25364"/>
                  </a:ext>
                </a:extLst>
              </a:tr>
              <a:tr h="237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notifyConfrim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의사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확인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취소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따른 후속 작업 처리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2918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98BE4E-5CD4-B2DE-9595-FCAF51CFF45D}"/>
              </a:ext>
            </a:extLst>
          </p:cNvPr>
          <p:cNvSpPr txBox="1"/>
          <p:nvPr/>
        </p:nvSpPr>
        <p:spPr>
          <a:xfrm>
            <a:off x="272480" y="513860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토스트 팝업 스타일의 </a:t>
            </a:r>
            <a:r>
              <a:rPr lang="ko-KR" altLang="en-US" dirty="0" err="1"/>
              <a:t>모달</a:t>
            </a:r>
            <a:r>
              <a:rPr lang="ko-KR" altLang="en-US" dirty="0"/>
              <a:t> 컴포넌트 </a:t>
            </a:r>
            <a:r>
              <a:rPr lang="en-US" altLang="ko-KR" dirty="0"/>
              <a:t>(</a:t>
            </a:r>
            <a:r>
              <a:rPr lang="ko-KR" altLang="en-US" dirty="0"/>
              <a:t>팝업 </a:t>
            </a:r>
            <a:r>
              <a:rPr lang="en-US" altLang="ko-KR" dirty="0"/>
              <a:t>3</a:t>
            </a:r>
            <a:r>
              <a:rPr lang="ko-KR" altLang="en-US" dirty="0"/>
              <a:t>초 유지후 사라짐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52B39-0051-CF63-1786-49DD5C7992D1}"/>
              </a:ext>
            </a:extLst>
          </p:cNvPr>
          <p:cNvSpPr txBox="1"/>
          <p:nvPr/>
        </p:nvSpPr>
        <p:spPr>
          <a:xfrm>
            <a:off x="3152800" y="5415607"/>
            <a:ext cx="645234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popToast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'@/scripts/store-popups’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popToast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userSetting.value.userPhone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번호로 인증코드가 전송되었습니다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82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공통코드를 통한 선택 목록 구성 </a:t>
            </a:r>
            <a:r>
              <a:rPr lang="en-US" altLang="ko-KR" dirty="0"/>
              <a:t>(</a:t>
            </a:r>
            <a:r>
              <a:rPr lang="ko-KR" altLang="en-US" dirty="0"/>
              <a:t>스타일 의존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셀렉트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박스 또는 라디오 버튼의 목록 구성을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API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호출을 통해서도 구성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목록 선택 컴포넌트 구성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02655-3873-4177-5492-2FCD0CAC8C8A}"/>
              </a:ext>
            </a:extLst>
          </p:cNvPr>
          <p:cNvSpPr txBox="1"/>
          <p:nvPr/>
        </p:nvSpPr>
        <p:spPr>
          <a:xfrm>
            <a:off x="2469606" y="5159476"/>
            <a:ext cx="7019898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reactive({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codeGroupId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user_auth_group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defaultOption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사용자그룹 선택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selected: {}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any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"col-4"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OptionSelectByCode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codeGroupId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userGroup.codeGroupId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="userGroup.id"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defaultOption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userGroup.defaultOption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optionSelected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="selectUserGroup" 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withValue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FD21B6-DD10-1B31-0E34-AB6EA871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3" y="5145601"/>
            <a:ext cx="1728191" cy="1193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3CF9A-200E-1D08-FEF4-03762C070FF1}"/>
              </a:ext>
            </a:extLst>
          </p:cNvPr>
          <p:cNvSpPr txBox="1"/>
          <p:nvPr/>
        </p:nvSpPr>
        <p:spPr>
          <a:xfrm>
            <a:off x="488504" y="1556792"/>
            <a:ext cx="9116642" cy="5702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셀렉트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박스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라디오 버튼 그룹 등의 컴포넌트의 목록을 직접 지정하거나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전달된 데이터를 이용해서 구성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공통코드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사용하는 경우 코드그룹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지정하면 컴포넌트 내부적으로 목록이 관리 될 수 있도록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374B155-BE2C-2186-AEEC-FDC3EA76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3" y="2424006"/>
            <a:ext cx="1728682" cy="8609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DD4633-F3C2-BB39-5EE8-3E9EE1EDF306}"/>
              </a:ext>
            </a:extLst>
          </p:cNvPr>
          <p:cNvSpPr txBox="1"/>
          <p:nvPr/>
        </p:nvSpPr>
        <p:spPr>
          <a:xfrm>
            <a:off x="2469606" y="2430574"/>
            <a:ext cx="701989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jobTypes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ref([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'cron'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fixedDelay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fixedRate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OptionSelect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"mb-1"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실행 방식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jobTypes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watchTargets.jobType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97CFF9-4870-3C4B-909E-93EC1ACD2111}"/>
              </a:ext>
            </a:extLst>
          </p:cNvPr>
          <p:cNvSpPr txBox="1"/>
          <p:nvPr/>
        </p:nvSpPr>
        <p:spPr>
          <a:xfrm>
            <a:off x="632520" y="4941168"/>
            <a:ext cx="1332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공통코드 옵션 </a:t>
            </a:r>
            <a:r>
              <a:rPr lang="ko-KR" altLang="en-US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셀렉트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7324F0-6786-35CF-757D-D545AC876A72}"/>
              </a:ext>
            </a:extLst>
          </p:cNvPr>
          <p:cNvSpPr txBox="1"/>
          <p:nvPr/>
        </p:nvSpPr>
        <p:spPr>
          <a:xfrm>
            <a:off x="632520" y="220486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옵션 </a:t>
            </a:r>
            <a:r>
              <a:rPr lang="ko-KR" altLang="en-US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셀렉트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98BF0A3-0E03-A258-E131-7B314BB39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3" y="3709831"/>
            <a:ext cx="2453427" cy="3048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B232626-E8DF-AD69-B628-4EF33F639F91}"/>
              </a:ext>
            </a:extLst>
          </p:cNvPr>
          <p:cNvSpPr txBox="1"/>
          <p:nvPr/>
        </p:nvSpPr>
        <p:spPr>
          <a:xfrm>
            <a:off x="632520" y="3486200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라디오 버튼 그룹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FD91C1-EEBA-DA94-3CD4-9499D9943F3F}"/>
              </a:ext>
            </a:extLst>
          </p:cNvPr>
          <p:cNvSpPr txBox="1"/>
          <p:nvPr/>
        </p:nvSpPr>
        <p:spPr>
          <a:xfrm>
            <a:off x="3224808" y="3711225"/>
            <a:ext cx="626469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jobStyles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reactive([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일반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'normal'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병렬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'parallel'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'shell'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OnD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ondemand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OptionRadio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jobStyles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watchTargets.jobStyle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C00C5EB-6742-61E6-935C-B17C65AD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89" y="281998"/>
            <a:ext cx="6668708" cy="360000"/>
          </a:xfrm>
        </p:spPr>
        <p:txBody>
          <a:bodyPr/>
          <a:lstStyle/>
          <a:p>
            <a:r>
              <a:rPr lang="ko-KR" altLang="en-US" dirty="0"/>
              <a:t>문서 변경 이력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DF96F67-68AE-264A-F79D-B2C284B4B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240203"/>
              </p:ext>
            </p:extLst>
          </p:nvPr>
        </p:nvGraphicFramePr>
        <p:xfrm>
          <a:off x="488504" y="980728"/>
          <a:ext cx="8928993" cy="17899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968828206"/>
                    </a:ext>
                  </a:extLst>
                </a:gridCol>
                <a:gridCol w="1267053">
                  <a:extLst>
                    <a:ext uri="{9D8B030D-6E8A-4147-A177-3AD203B41FA5}">
                      <a16:colId xmlns:a16="http://schemas.microsoft.com/office/drawing/2014/main" val="2461617536"/>
                    </a:ext>
                  </a:extLst>
                </a:gridCol>
                <a:gridCol w="1084638">
                  <a:extLst>
                    <a:ext uri="{9D8B030D-6E8A-4147-A177-3AD203B41FA5}">
                      <a16:colId xmlns:a16="http://schemas.microsoft.com/office/drawing/2014/main" val="3552700669"/>
                    </a:ext>
                  </a:extLst>
                </a:gridCol>
                <a:gridCol w="5785214">
                  <a:extLst>
                    <a:ext uri="{9D8B030D-6E8A-4147-A177-3AD203B41FA5}">
                      <a16:colId xmlns:a16="http://schemas.microsoft.com/office/drawing/2014/main" val="776159187"/>
                    </a:ext>
                  </a:extLst>
                </a:gridCol>
              </a:tblGrid>
              <a:tr h="2983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변경 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09175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1.00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2024.10.28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이상민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UI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프레임워크 작성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36761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1.10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2024.10.30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이상민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Next BSS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설계 아키텍처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POC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결과 추가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66433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1.11</a:t>
                      </a:r>
                      <a:endParaRPr lang="ko-KR" altLang="en-US" sz="12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2025.01.22</a:t>
                      </a:r>
                      <a:endParaRPr lang="ko-KR" altLang="en-US" sz="12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이상민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80975" indent="-180975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Next BSS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설계 아키텍처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POC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결과 삭제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455889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388812"/>
                  </a:ext>
                </a:extLst>
              </a:tr>
              <a:tr h="298319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2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1" hangingPunct="1">
                        <a:buFont typeface="Arial" panose="020B0604020202020204" pitchFamily="34" charset="0"/>
                        <a:buNone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-171450" algn="l" defTabSz="914400" rtl="0" eaLnBrk="1" latinLnBrk="1" hangingPunct="1">
                        <a:buFont typeface="Arial" panose="020B0604020202020204" pitchFamily="34" charset="0"/>
                        <a:buChar char="•"/>
                      </a:pPr>
                      <a:endParaRPr lang="ko-KR" altLang="en-US" sz="1200" b="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30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61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1CC31-4D5D-6158-E290-0C51C207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의존적인 공통 컴포넌트 구현 방법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F2EEDC-95AD-4C37-C9E8-BB4780F82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 개발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96418B-3590-43BC-2CD4-F771C3FA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1" y="1851216"/>
            <a:ext cx="4533195" cy="238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A7CAF8-0186-34D6-3C6C-2CF081C2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1" y="2295360"/>
            <a:ext cx="4533195" cy="5982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9B7B59-E2EB-5954-6948-CE06393035C8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디자인이 확정되면 이를 기반으로 재사용성을 고려하여 공통 컴포넌트로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F6F47-AB4F-30A7-0EA0-1841205154DA}"/>
              </a:ext>
            </a:extLst>
          </p:cNvPr>
          <p:cNvSpPr txBox="1"/>
          <p:nvPr/>
        </p:nvSpPr>
        <p:spPr>
          <a:xfrm>
            <a:off x="272480" y="134076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PanelCollapse</a:t>
            </a:r>
            <a:r>
              <a:rPr lang="ko-KR" altLang="en-US" dirty="0"/>
              <a:t> 컴포넌트 구현 예시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C960C2-81BE-6099-063E-2CEA904CAFBF}"/>
              </a:ext>
            </a:extLst>
          </p:cNvPr>
          <p:cNvSpPr/>
          <p:nvPr/>
        </p:nvSpPr>
        <p:spPr>
          <a:xfrm>
            <a:off x="776536" y="1700808"/>
            <a:ext cx="1080120" cy="3887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rgbClr val="FF0000"/>
                </a:solidFill>
              </a:rPr>
              <a:t>title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51E774-704A-AA45-D402-68F9C8D64083}"/>
              </a:ext>
            </a:extLst>
          </p:cNvPr>
          <p:cNvSpPr/>
          <p:nvPr/>
        </p:nvSpPr>
        <p:spPr>
          <a:xfrm>
            <a:off x="632520" y="2504884"/>
            <a:ext cx="4464496" cy="5945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900" dirty="0">
                <a:solidFill>
                  <a:srgbClr val="FF0000"/>
                </a:solidFill>
              </a:rPr>
              <a:t>content panel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7F271B-FBC9-7308-ABD8-BF497A729EA2}"/>
              </a:ext>
            </a:extLst>
          </p:cNvPr>
          <p:cNvSpPr/>
          <p:nvPr/>
        </p:nvSpPr>
        <p:spPr>
          <a:xfrm>
            <a:off x="272480" y="1864144"/>
            <a:ext cx="504056" cy="64074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0000FF"/>
                </a:solidFill>
              </a:rPr>
              <a:t>button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23CDE5-911C-4BD6-1BA9-39DB83224AE3}"/>
              </a:ext>
            </a:extLst>
          </p:cNvPr>
          <p:cNvSpPr txBox="1"/>
          <p:nvPr/>
        </p:nvSpPr>
        <p:spPr>
          <a:xfrm>
            <a:off x="5601072" y="1700808"/>
            <a:ext cx="396044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ref,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watchEffect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props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defineProps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title: string;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}&gt;()</a:t>
            </a:r>
          </a:p>
          <a:p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emit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defineEmits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(event: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'toggled'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void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}&gt;()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toggle = ref(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crypto.randomUUID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watchEffect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emit(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'toggled'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toggle.value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AF184-E7B4-7059-16F8-05194B3034D2}"/>
              </a:ext>
            </a:extLst>
          </p:cNvPr>
          <p:cNvSpPr txBox="1"/>
          <p:nvPr/>
        </p:nvSpPr>
        <p:spPr>
          <a:xfrm>
            <a:off x="563820" y="4061390"/>
            <a:ext cx="899769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"container-fluid mt-1 border p-0"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"d-flex justify-content-start align-items-center"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"collapse"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="toggle = !toggle"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="[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toggle ?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'bi-dash-square'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'bi-plus-square'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1.1em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-bold m-0"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props.title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&lt;/h6&gt;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"collapse ms-2 p-2 pt-0"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&lt;slot&gt;&lt;/slot&gt;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FD6FF-A951-F3F3-E576-E074B57EF4AF}"/>
              </a:ext>
            </a:extLst>
          </p:cNvPr>
          <p:cNvSpPr txBox="1"/>
          <p:nvPr/>
        </p:nvSpPr>
        <p:spPr>
          <a:xfrm>
            <a:off x="488504" y="3146748"/>
            <a:ext cx="5112568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컴포넌트의 프로퍼티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(props)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지정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토글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이벤트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(toggled)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부모 컴포넌트에게도 전달하기 위한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emits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지정하고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watchEffect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통해 상태 변동 시 이벤트 전달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Toggle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버튼이 대상 컴포넌트를 개별적으로 구분하기 위해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elementId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고유한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생성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(content)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들어갈 임의의 컴포넌트는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slot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지정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342E5-C49E-F0A1-1957-385C5786A588}"/>
              </a:ext>
            </a:extLst>
          </p:cNvPr>
          <p:cNvSpPr txBox="1"/>
          <p:nvPr/>
        </p:nvSpPr>
        <p:spPr>
          <a:xfrm>
            <a:off x="563820" y="6150495"/>
            <a:ext cx="899769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PanelCollapse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ko-KR" alt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사용자그룹 메뉴 관리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toggled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="toggle"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슬롯으로 설정한 컴포넌트가 보입니다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PanelCollapse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A7177-3C4D-B8FB-0519-B133652D47D1}"/>
              </a:ext>
            </a:extLst>
          </p:cNvPr>
          <p:cNvSpPr txBox="1"/>
          <p:nvPr/>
        </p:nvSpPr>
        <p:spPr>
          <a:xfrm>
            <a:off x="570728" y="5949280"/>
            <a:ext cx="12859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PanelCollapse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602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UI </a:t>
            </a:r>
            <a:r>
              <a:rPr lang="ko-KR" altLang="en-US" dirty="0"/>
              <a:t>프레임워크 개요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6FB68338-C6CD-906E-004D-98C706C71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프레임워크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E13DE-4BA5-C3A7-28B9-077D4FBE0C17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FE/BE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가 분리된 서비스 환경에서 웹 서비스 공통관심사항을 처리할 수 있는 독립된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프레임워크가 필요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74B272-7AEB-D20A-34BF-C550B9644261}"/>
              </a:ext>
            </a:extLst>
          </p:cNvPr>
          <p:cNvSpPr txBox="1"/>
          <p:nvPr/>
        </p:nvSpPr>
        <p:spPr>
          <a:xfrm>
            <a:off x="488504" y="5613747"/>
            <a:ext cx="4248472" cy="8395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Frontend</a:t>
            </a:r>
            <a:r>
              <a:rPr lang="ko-KR" altLang="en-US" dirty="0"/>
              <a:t>와 </a:t>
            </a:r>
            <a:r>
              <a:rPr lang="en-US" altLang="ko-KR" dirty="0"/>
              <a:t>Backend</a:t>
            </a:r>
            <a:r>
              <a:rPr lang="ko-KR" altLang="en-US" dirty="0"/>
              <a:t>가 분리되는 어플리케이션 아키텍처에서 가장 중요한 산출물은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Backend</a:t>
            </a:r>
            <a:r>
              <a:rPr lang="ko-KR" altLang="en-US" dirty="0"/>
              <a:t> 어플리케이션의 최종 구현체이자 </a:t>
            </a:r>
            <a:r>
              <a:rPr lang="en-US" altLang="ko-KR" dirty="0"/>
              <a:t>Frontend</a:t>
            </a:r>
            <a:r>
              <a:rPr lang="ko-KR" altLang="en-US" dirty="0"/>
              <a:t> 어플리케이션이 </a:t>
            </a:r>
            <a:r>
              <a:rPr lang="en-US" altLang="ko-KR" dirty="0"/>
              <a:t>UI</a:t>
            </a:r>
            <a:r>
              <a:rPr lang="ko-KR" altLang="en-US" dirty="0"/>
              <a:t>를 렌더링 하기 위한 정보 그 자체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A0982-112A-35E6-4DF0-6D28C368EFB1}"/>
              </a:ext>
            </a:extLst>
          </p:cNvPr>
          <p:cNvSpPr txBox="1"/>
          <p:nvPr/>
        </p:nvSpPr>
        <p:spPr>
          <a:xfrm>
            <a:off x="272480" y="1916832"/>
            <a:ext cx="388843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API</a:t>
            </a:r>
            <a:r>
              <a:rPr lang="ko-KR" altLang="en-US" dirty="0"/>
              <a:t> 기반 </a:t>
            </a:r>
            <a:r>
              <a:rPr lang="en-US" altLang="ko-KR" dirty="0"/>
              <a:t>FE/BE </a:t>
            </a:r>
            <a:r>
              <a:rPr lang="ko-KR" altLang="en-US" dirty="0"/>
              <a:t>어플리케이션이 분리된 서비스 환경 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199740-589F-C2F6-1156-599DA68E03EB}"/>
              </a:ext>
            </a:extLst>
          </p:cNvPr>
          <p:cNvGrpSpPr/>
          <p:nvPr/>
        </p:nvGrpSpPr>
        <p:grpSpPr>
          <a:xfrm>
            <a:off x="373841" y="1396850"/>
            <a:ext cx="4494250" cy="303958"/>
            <a:chOff x="461102" y="1596255"/>
            <a:chExt cx="4392000" cy="30395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C86F3D7-2A45-DD0F-38D5-D0AB33E190A4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71D328-99E3-95CB-1DED-0E8DEFE18305}"/>
                </a:ext>
              </a:extLst>
            </p:cNvPr>
            <p:cNvSpPr txBox="1"/>
            <p:nvPr/>
          </p:nvSpPr>
          <p:spPr>
            <a:xfrm>
              <a:off x="1930592" y="1596255"/>
              <a:ext cx="1495582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API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기반 웹 서비스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D6817E-B50A-22CF-7ECE-F13384A27FC5}"/>
              </a:ext>
            </a:extLst>
          </p:cNvPr>
          <p:cNvGrpSpPr/>
          <p:nvPr/>
        </p:nvGrpSpPr>
        <p:grpSpPr>
          <a:xfrm>
            <a:off x="5144877" y="1389682"/>
            <a:ext cx="4387282" cy="303958"/>
            <a:chOff x="461102" y="1596255"/>
            <a:chExt cx="4392000" cy="30395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5F3F6DC-95AD-22C6-0249-BED4A5433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E67AC9-1523-6601-95C6-B5F03FB63E9C}"/>
                </a:ext>
              </a:extLst>
            </p:cNvPr>
            <p:cNvSpPr txBox="1"/>
            <p:nvPr/>
          </p:nvSpPr>
          <p:spPr>
            <a:xfrm>
              <a:off x="1183823" y="1596255"/>
              <a:ext cx="2989139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분산 환경 웹 서비스 공통관심사항 처리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5550DF-7325-1CFC-A5B3-B252D31131B9}"/>
              </a:ext>
            </a:extLst>
          </p:cNvPr>
          <p:cNvSpPr/>
          <p:nvPr/>
        </p:nvSpPr>
        <p:spPr>
          <a:xfrm>
            <a:off x="750001" y="4509123"/>
            <a:ext cx="1061821" cy="4953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 #1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6FC7-1B13-F209-6826-8D98C3572979}"/>
              </a:ext>
            </a:extLst>
          </p:cNvPr>
          <p:cNvSpPr/>
          <p:nvPr/>
        </p:nvSpPr>
        <p:spPr>
          <a:xfrm>
            <a:off x="2068564" y="4509120"/>
            <a:ext cx="1061821" cy="4953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 #2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0FE78D-A67B-C6A0-9F82-7B23B2AAB509}"/>
              </a:ext>
            </a:extLst>
          </p:cNvPr>
          <p:cNvSpPr/>
          <p:nvPr/>
        </p:nvSpPr>
        <p:spPr>
          <a:xfrm>
            <a:off x="3387126" y="4509120"/>
            <a:ext cx="1061821" cy="4953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 #3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699747-BA19-6C5F-93F1-233F4A049FA3}"/>
              </a:ext>
            </a:extLst>
          </p:cNvPr>
          <p:cNvSpPr/>
          <p:nvPr/>
        </p:nvSpPr>
        <p:spPr>
          <a:xfrm>
            <a:off x="1280595" y="2708920"/>
            <a:ext cx="1156963" cy="56777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 UI #1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7C409D-0EF4-F761-AC61-52C404514A54}"/>
              </a:ext>
            </a:extLst>
          </p:cNvPr>
          <p:cNvSpPr/>
          <p:nvPr/>
        </p:nvSpPr>
        <p:spPr>
          <a:xfrm>
            <a:off x="2792763" y="2708920"/>
            <a:ext cx="1156963" cy="56777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 UI #2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71F3B6-9D1E-1797-C46A-DFDDC7729A5C}"/>
              </a:ext>
            </a:extLst>
          </p:cNvPr>
          <p:cNvSpPr/>
          <p:nvPr/>
        </p:nvSpPr>
        <p:spPr>
          <a:xfrm>
            <a:off x="749997" y="3645024"/>
            <a:ext cx="3698948" cy="495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E972D3-C08B-F996-2982-16DFC41062D5}"/>
              </a:ext>
            </a:extLst>
          </p:cNvPr>
          <p:cNvGrpSpPr/>
          <p:nvPr/>
        </p:nvGrpSpPr>
        <p:grpSpPr>
          <a:xfrm>
            <a:off x="1136575" y="4167602"/>
            <a:ext cx="360040" cy="350224"/>
            <a:chOff x="4520952" y="3284984"/>
            <a:chExt cx="360040" cy="512763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535870F-5156-BF85-176B-8EA14C650ADD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5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D09BE30-BDB0-DFCA-496A-74A38BD381A3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9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5D5C72-E233-22D6-1AE5-A87E86892B9E}"/>
              </a:ext>
            </a:extLst>
          </p:cNvPr>
          <p:cNvGrpSpPr/>
          <p:nvPr/>
        </p:nvGrpSpPr>
        <p:grpSpPr>
          <a:xfrm>
            <a:off x="2432719" y="4158341"/>
            <a:ext cx="360040" cy="350224"/>
            <a:chOff x="4520952" y="3284984"/>
            <a:chExt cx="360040" cy="512763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28248E8-EC85-6063-965A-4A7AF8C84A3A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5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F4C3D70-18DB-B50A-A042-40AC5F064C50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9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1DCBDD-33F9-5D98-17BF-7470EA0123FC}"/>
              </a:ext>
            </a:extLst>
          </p:cNvPr>
          <p:cNvGrpSpPr/>
          <p:nvPr/>
        </p:nvGrpSpPr>
        <p:grpSpPr>
          <a:xfrm>
            <a:off x="3728863" y="4149080"/>
            <a:ext cx="360040" cy="350224"/>
            <a:chOff x="4520952" y="3284984"/>
            <a:chExt cx="360040" cy="512763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C2E99D4-C432-2922-95AF-BEBB97A111BA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5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BA69E21-1037-BE6A-E85E-D93859BD7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9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F579D0-5941-2EDA-CE74-EFE05CFB07EF}"/>
              </a:ext>
            </a:extLst>
          </p:cNvPr>
          <p:cNvGrpSpPr/>
          <p:nvPr/>
        </p:nvGrpSpPr>
        <p:grpSpPr>
          <a:xfrm>
            <a:off x="1640632" y="3290206"/>
            <a:ext cx="360040" cy="350224"/>
            <a:chOff x="4520952" y="3284984"/>
            <a:chExt cx="360040" cy="512763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CAC1BDF-07E3-D11D-6359-60AFE3347F47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5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1BF7DE-CCF5-7E76-4F0B-AFBCEBD2231D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9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7593C97-89AF-2B08-6786-4024A6678D75}"/>
              </a:ext>
            </a:extLst>
          </p:cNvPr>
          <p:cNvGrpSpPr/>
          <p:nvPr/>
        </p:nvGrpSpPr>
        <p:grpSpPr>
          <a:xfrm>
            <a:off x="3152800" y="3290206"/>
            <a:ext cx="360040" cy="350224"/>
            <a:chOff x="4520952" y="3284984"/>
            <a:chExt cx="360040" cy="512763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5196B87-6FBC-2B22-2326-29712833B89A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5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FAA23C2-694C-0FFD-F717-C517E50CDC2B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9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8DC5BA-3DB8-4E88-7EF3-FBA33D5354F6}"/>
              </a:ext>
            </a:extLst>
          </p:cNvPr>
          <p:cNvSpPr/>
          <p:nvPr/>
        </p:nvSpPr>
        <p:spPr>
          <a:xfrm>
            <a:off x="488504" y="2276872"/>
            <a:ext cx="4248472" cy="31842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F44E8-570F-77EF-DAA8-014283F0066A}"/>
              </a:ext>
            </a:extLst>
          </p:cNvPr>
          <p:cNvSpPr txBox="1"/>
          <p:nvPr/>
        </p:nvSpPr>
        <p:spPr>
          <a:xfrm>
            <a:off x="1568623" y="2348880"/>
            <a:ext cx="2138536" cy="3204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Frontend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(Vue, React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3BAD87-CAF4-9436-67CA-C6ECFB82403B}"/>
              </a:ext>
            </a:extLst>
          </p:cNvPr>
          <p:cNvSpPr txBox="1"/>
          <p:nvPr/>
        </p:nvSpPr>
        <p:spPr>
          <a:xfrm>
            <a:off x="1352600" y="5085184"/>
            <a:ext cx="2499451" cy="3204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(Springboot, NodeJS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94C508-7D3E-AF88-715B-E79194362568}"/>
              </a:ext>
            </a:extLst>
          </p:cNvPr>
          <p:cNvSpPr txBox="1"/>
          <p:nvPr/>
        </p:nvSpPr>
        <p:spPr>
          <a:xfrm>
            <a:off x="5148639" y="1700808"/>
            <a:ext cx="4383520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“BFF</a:t>
            </a:r>
            <a:r>
              <a:rPr kumimoji="0" lang="ko-KR" altLang="en-US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는 분산환경에서 </a:t>
            </a:r>
            <a:r>
              <a:rPr kumimoji="0" lang="en-US" altLang="ko-KR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frontend</a:t>
            </a:r>
            <a:r>
              <a:rPr lang="ko-KR" altLang="en-US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단위로 웹 서비스 공통관심사항을 제공하는</a:t>
            </a:r>
            <a:r>
              <a:rPr kumimoji="0" lang="ko-KR" altLang="en-US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backend </a:t>
            </a:r>
            <a:r>
              <a:rPr kumimoji="0" lang="ko-KR" altLang="en-US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어플리케이션</a:t>
            </a:r>
            <a:r>
              <a:rPr lang="en-US" altLang="ko-KR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2FD6D11-06A1-EBBD-49DB-2D077025E655}"/>
              </a:ext>
            </a:extLst>
          </p:cNvPr>
          <p:cNvSpPr/>
          <p:nvPr/>
        </p:nvSpPr>
        <p:spPr>
          <a:xfrm>
            <a:off x="5169025" y="5641913"/>
            <a:ext cx="4363133" cy="7394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wrap="square" lIns="180000" tIns="216000" rIns="180000" bIns="216000" rtlCol="0" anchor="ctr">
            <a:noAutofit/>
          </a:bodyPr>
          <a:lstStyle/>
          <a:p>
            <a:pPr marL="108000" indent="-108000" fontAlgn="base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화면에 필요한 정보가 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FE 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영역에 없기 때문에 웹 서비스 공통관심사항 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인증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/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세션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/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권한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을 처리하는 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BFF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가 필요</a:t>
            </a:r>
            <a:endParaRPr lang="en-US" altLang="ko-KR" sz="10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  <a:p>
            <a:pPr marL="108000" indent="-108000" fontAlgn="base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UI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프레임워크는 최소한의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BFF API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사용을 전제로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임의의 서비스에 활용 가능한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Frontend UI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어플리케이션 개발에 필요한 도구와 환경을 제공</a:t>
            </a:r>
            <a:endParaRPr lang="en-US" altLang="ko-KR" sz="1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021C78-8160-33A6-2D0A-043027C345E4}"/>
              </a:ext>
            </a:extLst>
          </p:cNvPr>
          <p:cNvSpPr/>
          <p:nvPr/>
        </p:nvSpPr>
        <p:spPr>
          <a:xfrm>
            <a:off x="5280090" y="2397794"/>
            <a:ext cx="1031111" cy="3991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Frontend</a:t>
            </a:r>
            <a:endParaRPr lang="ko-KR" altLang="en-US" sz="11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FF8CE-E394-6A6E-6E07-C2EC15690800}"/>
              </a:ext>
            </a:extLst>
          </p:cNvPr>
          <p:cNvSpPr/>
          <p:nvPr/>
        </p:nvSpPr>
        <p:spPr>
          <a:xfrm>
            <a:off x="6936890" y="2397794"/>
            <a:ext cx="1031111" cy="3991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BFF</a:t>
            </a:r>
            <a:endParaRPr lang="ko-KR" altLang="en-US" sz="11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6E234D-CDDE-0488-443C-7F73A115CDB4}"/>
              </a:ext>
            </a:extLst>
          </p:cNvPr>
          <p:cNvSpPr/>
          <p:nvPr/>
        </p:nvSpPr>
        <p:spPr>
          <a:xfrm>
            <a:off x="8481392" y="2397794"/>
            <a:ext cx="1031111" cy="3991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EB48EFF-06FF-A9F6-D096-C93415E8DA9D}"/>
              </a:ext>
            </a:extLst>
          </p:cNvPr>
          <p:cNvGrpSpPr/>
          <p:nvPr/>
        </p:nvGrpSpPr>
        <p:grpSpPr>
          <a:xfrm>
            <a:off x="5795640" y="2808156"/>
            <a:ext cx="3218266" cy="2349036"/>
            <a:chOff x="7045881" y="3524416"/>
            <a:chExt cx="3916101" cy="276880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12E75AB-F9CC-8C45-D634-CB6527A2B247}"/>
                </a:ext>
              </a:extLst>
            </p:cNvPr>
            <p:cNvCxnSpPr>
              <a:cxnSpLocks/>
            </p:cNvCxnSpPr>
            <p:nvPr/>
          </p:nvCxnSpPr>
          <p:spPr>
            <a:xfrm>
              <a:off x="7045881" y="3524416"/>
              <a:ext cx="0" cy="2768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2144282-5003-6614-E15A-DD52C9A925AC}"/>
                </a:ext>
              </a:extLst>
            </p:cNvPr>
            <p:cNvCxnSpPr>
              <a:cxnSpLocks/>
            </p:cNvCxnSpPr>
            <p:nvPr/>
          </p:nvCxnSpPr>
          <p:spPr>
            <a:xfrm>
              <a:off x="9076009" y="3524416"/>
              <a:ext cx="0" cy="2768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BE9AAE0-1E2C-9046-CFBC-688F4F2B3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1982" y="3524416"/>
              <a:ext cx="0" cy="2768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0176338-63FD-5B51-F864-59347649392D}"/>
              </a:ext>
            </a:extLst>
          </p:cNvPr>
          <p:cNvSpPr/>
          <p:nvPr/>
        </p:nvSpPr>
        <p:spPr>
          <a:xfrm>
            <a:off x="5741999" y="3062937"/>
            <a:ext cx="118483" cy="539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3DCAAC-4E93-A8EF-771B-39C95A06F1CB}"/>
              </a:ext>
            </a:extLst>
          </p:cNvPr>
          <p:cNvSpPr/>
          <p:nvPr/>
        </p:nvSpPr>
        <p:spPr>
          <a:xfrm>
            <a:off x="7401158" y="3062937"/>
            <a:ext cx="118483" cy="539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F96227-C492-B651-CBC9-8FCA373B3D84}"/>
              </a:ext>
            </a:extLst>
          </p:cNvPr>
          <p:cNvCxnSpPr>
            <a:cxnSpLocks/>
            <a:stCxn id="51" idx="0"/>
            <a:endCxn id="52" idx="0"/>
          </p:cNvCxnSpPr>
          <p:nvPr/>
        </p:nvCxnSpPr>
        <p:spPr>
          <a:xfrm>
            <a:off x="5801241" y="3062937"/>
            <a:ext cx="1659159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5C2141-CB59-BA5D-039D-280C4742CB78}"/>
              </a:ext>
            </a:extLst>
          </p:cNvPr>
          <p:cNvSpPr txBox="1"/>
          <p:nvPr/>
        </p:nvSpPr>
        <p:spPr>
          <a:xfrm>
            <a:off x="5966257" y="2837271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인증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27E476-0AF6-C457-FCCE-17ABC6C0638F}"/>
              </a:ext>
            </a:extLst>
          </p:cNvPr>
          <p:cNvCxnSpPr>
            <a:cxnSpLocks/>
            <a:stCxn id="52" idx="2"/>
            <a:endCxn id="51" idx="2"/>
          </p:cNvCxnSpPr>
          <p:nvPr/>
        </p:nvCxnSpPr>
        <p:spPr>
          <a:xfrm flipH="1">
            <a:off x="5801241" y="3602803"/>
            <a:ext cx="16591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2AEF8F9-6290-17D6-6D7D-C3E172497D40}"/>
              </a:ext>
            </a:extLst>
          </p:cNvPr>
          <p:cNvSpPr txBox="1"/>
          <p:nvPr/>
        </p:nvSpPr>
        <p:spPr>
          <a:xfrm>
            <a:off x="6506188" y="3367729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세션 전달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FCC416-DD2D-9ADA-B26A-69D306FF85FB}"/>
              </a:ext>
            </a:extLst>
          </p:cNvPr>
          <p:cNvSpPr/>
          <p:nvPr/>
        </p:nvSpPr>
        <p:spPr>
          <a:xfrm>
            <a:off x="5741995" y="3954071"/>
            <a:ext cx="118483" cy="10520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551AF87-7634-4C0B-6C34-97A0F3884F10}"/>
              </a:ext>
            </a:extLst>
          </p:cNvPr>
          <p:cNvSpPr/>
          <p:nvPr/>
        </p:nvSpPr>
        <p:spPr>
          <a:xfrm>
            <a:off x="7401154" y="3954071"/>
            <a:ext cx="118483" cy="10520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6A58D73-3B7D-678C-9B5D-9D8D09CFB112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>
            <a:off x="5801237" y="3954071"/>
            <a:ext cx="1659159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7C02FA-62C9-80EB-6E9B-41FD5394CEC3}"/>
              </a:ext>
            </a:extLst>
          </p:cNvPr>
          <p:cNvSpPr txBox="1"/>
          <p:nvPr/>
        </p:nvSpPr>
        <p:spPr>
          <a:xfrm>
            <a:off x="5914762" y="3737911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 요청 </a:t>
            </a:r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(w/ </a:t>
            </a:r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세션</a:t>
            </a:r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AC01AF-36C3-FCCC-1F28-23444E35285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flipH="1">
            <a:off x="5801237" y="5006117"/>
            <a:ext cx="16591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71AC4F1-61FB-E1CC-4C84-0E0B3D5DBB44}"/>
              </a:ext>
            </a:extLst>
          </p:cNvPr>
          <p:cNvSpPr txBox="1"/>
          <p:nvPr/>
        </p:nvSpPr>
        <p:spPr>
          <a:xfrm>
            <a:off x="5991601" y="4069609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not authorized</a:t>
            </a:r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F1B3D06-05E4-72D1-29E4-345756F239DE}"/>
              </a:ext>
            </a:extLst>
          </p:cNvPr>
          <p:cNvSpPr/>
          <p:nvPr/>
        </p:nvSpPr>
        <p:spPr>
          <a:xfrm>
            <a:off x="6919573" y="4165763"/>
            <a:ext cx="1106424" cy="27084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세션 유효</a:t>
            </a:r>
            <a:r>
              <a:rPr lang="en-US" altLang="ko-KR" sz="9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9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E284A1-8824-F90C-5EE0-42EA1BF5D8E2}"/>
              </a:ext>
            </a:extLst>
          </p:cNvPr>
          <p:cNvSpPr/>
          <p:nvPr/>
        </p:nvSpPr>
        <p:spPr>
          <a:xfrm>
            <a:off x="5813710" y="4300339"/>
            <a:ext cx="118483" cy="4056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DB0D0A-65F1-7DCE-B01D-B713AFF3FAD1}"/>
              </a:ext>
            </a:extLst>
          </p:cNvPr>
          <p:cNvCxnSpPr>
            <a:cxnSpLocks/>
            <a:stCxn id="63" idx="1"/>
            <a:endCxn id="64" idx="0"/>
          </p:cNvCxnSpPr>
          <p:nvPr/>
        </p:nvCxnSpPr>
        <p:spPr>
          <a:xfrm flipH="1" flipV="1">
            <a:off x="5872952" y="4300339"/>
            <a:ext cx="1046621" cy="8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8BAC01-A9BB-6016-81CA-814D904F893F}"/>
              </a:ext>
            </a:extLst>
          </p:cNvPr>
          <p:cNvSpPr txBox="1"/>
          <p:nvPr/>
        </p:nvSpPr>
        <p:spPr>
          <a:xfrm>
            <a:off x="6787409" y="4060645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sz="9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6FA4F4-6BE6-5A23-7D19-66FA7F5C3F2E}"/>
              </a:ext>
            </a:extLst>
          </p:cNvPr>
          <p:cNvSpPr txBox="1"/>
          <p:nvPr/>
        </p:nvSpPr>
        <p:spPr>
          <a:xfrm>
            <a:off x="7522514" y="4358271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9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599587-B1B2-1F76-2EE5-DB5DA0ECD2E5}"/>
              </a:ext>
            </a:extLst>
          </p:cNvPr>
          <p:cNvSpPr txBox="1"/>
          <p:nvPr/>
        </p:nvSpPr>
        <p:spPr>
          <a:xfrm>
            <a:off x="6646547" y="4758088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응답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C6AB9A3-F402-0A63-30DB-CA198354B461}"/>
              </a:ext>
            </a:extLst>
          </p:cNvPr>
          <p:cNvSpPr/>
          <p:nvPr/>
        </p:nvSpPr>
        <p:spPr>
          <a:xfrm>
            <a:off x="7457584" y="4563485"/>
            <a:ext cx="118483" cy="3352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0EB3193-C842-1522-E3E5-5C4AA736D367}"/>
              </a:ext>
            </a:extLst>
          </p:cNvPr>
          <p:cNvSpPr/>
          <p:nvPr/>
        </p:nvSpPr>
        <p:spPr>
          <a:xfrm>
            <a:off x="8959109" y="4563485"/>
            <a:ext cx="118483" cy="3352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F073A3-78D2-72CB-8E9A-C6E4DF5B88F2}"/>
              </a:ext>
            </a:extLst>
          </p:cNvPr>
          <p:cNvCxnSpPr>
            <a:cxnSpLocks/>
            <a:stCxn id="69" idx="0"/>
            <a:endCxn id="70" idx="0"/>
          </p:cNvCxnSpPr>
          <p:nvPr/>
        </p:nvCxnSpPr>
        <p:spPr>
          <a:xfrm>
            <a:off x="7516826" y="4563485"/>
            <a:ext cx="150152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CC00E80-2F79-4F5C-A645-118B31B84870}"/>
              </a:ext>
            </a:extLst>
          </p:cNvPr>
          <p:cNvSpPr txBox="1"/>
          <p:nvPr/>
        </p:nvSpPr>
        <p:spPr>
          <a:xfrm>
            <a:off x="7979476" y="4344097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A4CD9-3843-58B4-4587-107CA391BAE6}"/>
              </a:ext>
            </a:extLst>
          </p:cNvPr>
          <p:cNvCxnSpPr>
            <a:cxnSpLocks/>
            <a:stCxn id="70" idx="2"/>
            <a:endCxn id="69" idx="2"/>
          </p:cNvCxnSpPr>
          <p:nvPr/>
        </p:nvCxnSpPr>
        <p:spPr>
          <a:xfrm flipH="1">
            <a:off x="7516826" y="4898699"/>
            <a:ext cx="15015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6AA8803-E94E-D616-BB38-C1E630D32474}"/>
              </a:ext>
            </a:extLst>
          </p:cNvPr>
          <p:cNvSpPr txBox="1"/>
          <p:nvPr/>
        </p:nvSpPr>
        <p:spPr>
          <a:xfrm>
            <a:off x="8378526" y="4667848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 응답</a:t>
            </a:r>
          </a:p>
        </p:txBody>
      </p: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D5914554-EC86-3097-5575-D01E70B16218}"/>
              </a:ext>
            </a:extLst>
          </p:cNvPr>
          <p:cNvSpPr/>
          <p:nvPr/>
        </p:nvSpPr>
        <p:spPr>
          <a:xfrm>
            <a:off x="6919576" y="3183745"/>
            <a:ext cx="1106424" cy="27084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 유효</a:t>
            </a:r>
            <a:r>
              <a:rPr lang="en-US" altLang="ko-KR" sz="9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9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BCF4B4-B101-C6AD-E8DC-2CA0F9484D93}"/>
              </a:ext>
            </a:extLst>
          </p:cNvPr>
          <p:cNvSpPr txBox="1"/>
          <p:nvPr/>
        </p:nvSpPr>
        <p:spPr>
          <a:xfrm>
            <a:off x="7056353" y="3383429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9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2B96DD-D774-B831-1251-CEC8766A6B12}"/>
              </a:ext>
            </a:extLst>
          </p:cNvPr>
          <p:cNvSpPr/>
          <p:nvPr/>
        </p:nvSpPr>
        <p:spPr>
          <a:xfrm>
            <a:off x="5144195" y="2282186"/>
            <a:ext cx="1309176" cy="31861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100" b="1">
                <a:solidFill>
                  <a:srgbClr val="FF0000"/>
                </a:solidFill>
              </a:rPr>
              <a:t>UI </a:t>
            </a:r>
            <a:r>
              <a:rPr lang="ko-KR" altLang="en-US" sz="1100" b="1" dirty="0">
                <a:solidFill>
                  <a:srgbClr val="FF0000"/>
                </a:solidFill>
              </a:rPr>
              <a:t>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196756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 구성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6FB68338-C6CD-906E-004D-98C706C71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프레임워크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E13DE-4BA5-C3A7-28B9-077D4FBE0C17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Vite </a:t>
            </a:r>
            <a:r>
              <a:rPr kumimoji="1" lang="ko-KR" altLang="en-US" sz="16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패키저를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활용하여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Vue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프레임워크와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typescript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를 기반으로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어플리케이션을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A154A-923D-4E34-6399-3205E8BF63CB}"/>
              </a:ext>
            </a:extLst>
          </p:cNvPr>
          <p:cNvSpPr txBox="1"/>
          <p:nvPr/>
        </p:nvSpPr>
        <p:spPr>
          <a:xfrm>
            <a:off x="272480" y="1772816"/>
            <a:ext cx="182934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어플리케이션 개발 도구</a:t>
            </a:r>
            <a:endParaRPr lang="en-US" altLang="ko-KR" dirty="0"/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5A223398-D17B-6B1C-C0ED-13C9EE22F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342"/>
              </p:ext>
            </p:extLst>
          </p:nvPr>
        </p:nvGraphicFramePr>
        <p:xfrm>
          <a:off x="563909" y="2121416"/>
          <a:ext cx="430418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372">
                  <a:extLst>
                    <a:ext uri="{9D8B030D-6E8A-4147-A177-3AD203B41FA5}">
                      <a16:colId xmlns:a16="http://schemas.microsoft.com/office/drawing/2014/main" val="3717715624"/>
                    </a:ext>
                  </a:extLst>
                </a:gridCol>
                <a:gridCol w="3430810">
                  <a:extLst>
                    <a:ext uri="{9D8B030D-6E8A-4147-A177-3AD203B41FA5}">
                      <a16:colId xmlns:a16="http://schemas.microsoft.com/office/drawing/2014/main" val="392225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개발도구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433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Node(NPM)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Javascript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런타임 환경 및 모듈 패키지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의존성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639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VS Code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UI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3781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109627A-0E0A-F775-E2B1-24370559F897}"/>
              </a:ext>
            </a:extLst>
          </p:cNvPr>
          <p:cNvSpPr txBox="1"/>
          <p:nvPr/>
        </p:nvSpPr>
        <p:spPr>
          <a:xfrm>
            <a:off x="272480" y="4293096"/>
            <a:ext cx="4176464" cy="259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180975" indent="-180975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2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100" dirty="0"/>
              <a:t>Private NW</a:t>
            </a:r>
            <a:r>
              <a:rPr lang="ko-KR" altLang="en-US" sz="1100" dirty="0"/>
              <a:t> 환경에서의 </a:t>
            </a:r>
            <a:r>
              <a:rPr lang="en-US" altLang="ko-KR" sz="1100" dirty="0"/>
              <a:t>NPM Repository </a:t>
            </a:r>
            <a:r>
              <a:rPr lang="ko-KR" altLang="en-US" sz="1100" dirty="0"/>
              <a:t>설정 </a:t>
            </a:r>
            <a:r>
              <a:rPr lang="en-US" altLang="ko-KR" sz="1100" dirty="0"/>
              <a:t>(</a:t>
            </a:r>
            <a:r>
              <a:rPr lang="ko-KR" altLang="en-US" sz="1100" dirty="0"/>
              <a:t>참고</a:t>
            </a:r>
            <a:r>
              <a:rPr lang="en-US" altLang="ko-KR" sz="11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59371-34C2-37FF-4223-610DB86773AE}"/>
              </a:ext>
            </a:extLst>
          </p:cNvPr>
          <p:cNvSpPr txBox="1"/>
          <p:nvPr/>
        </p:nvSpPr>
        <p:spPr>
          <a:xfrm>
            <a:off x="419893" y="4499828"/>
            <a:ext cx="4448197" cy="6943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인터넷의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NPM Repository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직접 연결할 수 없는 경우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npmrc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NPM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프록시 접속 정보를 세팅</a:t>
            </a:r>
            <a:b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윈도 사용자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C:\Users\&lt;your_user_id&gt;\.npmrc</a:t>
            </a:r>
            <a:b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맥 사용자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Users/&lt;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your_user_id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&gt;/.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npmrc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1BD37A-DF36-0D62-F76A-9AA76930E8DF}"/>
              </a:ext>
            </a:extLst>
          </p:cNvPr>
          <p:cNvSpPr txBox="1"/>
          <p:nvPr/>
        </p:nvSpPr>
        <p:spPr>
          <a:xfrm>
            <a:off x="559006" y="5219908"/>
            <a:ext cx="42961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registry=http://yourcompanyproxy.com</a:t>
            </a:r>
          </a:p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yourcompanyproxy.com:username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=…</a:t>
            </a:r>
          </a:p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yourcompanyproxy.com:_password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=…</a:t>
            </a:r>
          </a:p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strict-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ssl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D9A127-829B-1160-6C26-105E972B2B0A}"/>
              </a:ext>
            </a:extLst>
          </p:cNvPr>
          <p:cNvSpPr txBox="1"/>
          <p:nvPr/>
        </p:nvSpPr>
        <p:spPr>
          <a:xfrm>
            <a:off x="416496" y="5939988"/>
            <a:ext cx="2275228" cy="238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npm config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세팅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0A4B58-0D0C-67F1-5B18-3F8371754241}"/>
              </a:ext>
            </a:extLst>
          </p:cNvPr>
          <p:cNvSpPr txBox="1"/>
          <p:nvPr/>
        </p:nvSpPr>
        <p:spPr>
          <a:xfrm>
            <a:off x="559006" y="6156012"/>
            <a:ext cx="42961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npm config set @npmcorp:registry https://your-company-nexus:80/nexus/content/repository/npm-internal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8CA891-1E42-60BB-C72C-2A88DB523E67}"/>
              </a:ext>
            </a:extLst>
          </p:cNvPr>
          <p:cNvGrpSpPr/>
          <p:nvPr/>
        </p:nvGrpSpPr>
        <p:grpSpPr>
          <a:xfrm>
            <a:off x="373841" y="1347936"/>
            <a:ext cx="4494250" cy="303958"/>
            <a:chOff x="461102" y="1596255"/>
            <a:chExt cx="4392000" cy="30395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C9B04E7-F92F-6B84-F428-88818BF9A00B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950F9E-7123-22C2-5D87-34EE1F199352}"/>
                </a:ext>
              </a:extLst>
            </p:cNvPr>
            <p:cNvSpPr txBox="1"/>
            <p:nvPr/>
          </p:nvSpPr>
          <p:spPr>
            <a:xfrm>
              <a:off x="2255765" y="1596255"/>
              <a:ext cx="845225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개발 환경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591764C-B381-CD74-7E67-9C7DB58F3954}"/>
              </a:ext>
            </a:extLst>
          </p:cNvPr>
          <p:cNvGrpSpPr/>
          <p:nvPr/>
        </p:nvGrpSpPr>
        <p:grpSpPr>
          <a:xfrm>
            <a:off x="5144877" y="1340768"/>
            <a:ext cx="4387282" cy="303958"/>
            <a:chOff x="461102" y="1596255"/>
            <a:chExt cx="4392000" cy="30395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CBBEA4F-F469-DD83-82CA-157DECD61A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C6F216-9AD8-74D7-85A3-9DADEC023A01}"/>
                </a:ext>
              </a:extLst>
            </p:cNvPr>
            <p:cNvSpPr txBox="1"/>
            <p:nvPr/>
          </p:nvSpPr>
          <p:spPr>
            <a:xfrm>
              <a:off x="1755905" y="1596255"/>
              <a:ext cx="1844969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Why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Vite?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Why Vue?</a:t>
              </a:r>
              <a:endParaRPr lang="ko-KR" altLang="en-US" sz="1400" b="1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D20D503-E62A-2227-7866-85E198D3BD65}"/>
              </a:ext>
            </a:extLst>
          </p:cNvPr>
          <p:cNvSpPr txBox="1"/>
          <p:nvPr/>
        </p:nvSpPr>
        <p:spPr>
          <a:xfrm>
            <a:off x="5297175" y="3630252"/>
            <a:ext cx="4448197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개발을 진행하면서 </a:t>
            </a:r>
            <a:r>
              <a:rPr lang="en-US" altLang="ko-KR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검증을 위해 사용하는 </a:t>
            </a:r>
            <a:r>
              <a:rPr lang="en-US" altLang="ko-KR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DEV </a:t>
            </a:r>
            <a:r>
              <a:rPr lang="ko-KR" altLang="en-US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서버의 속도가 빠름</a:t>
            </a:r>
            <a:r>
              <a:rPr lang="en-US" altLang="ko-KR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편집하는 소스코드에 대한 </a:t>
            </a:r>
            <a:r>
              <a:rPr lang="en-US" altLang="ko-KR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HMR(Hot Module Replacement)</a:t>
            </a:r>
            <a:r>
              <a:rPr lang="ko-KR" altLang="en-US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브라우저의 기능을 통해 빠르게 반응</a:t>
            </a:r>
            <a:endParaRPr lang="en-US" altLang="ko-KR" sz="1000" b="0" i="0" dirty="0">
              <a:solidFill>
                <a:srgbClr val="3C3C43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F7463F-2AAD-4520-9319-EB58A6D18B74}"/>
              </a:ext>
            </a:extLst>
          </p:cNvPr>
          <p:cNvSpPr txBox="1"/>
          <p:nvPr/>
        </p:nvSpPr>
        <p:spPr>
          <a:xfrm>
            <a:off x="5097016" y="3356992"/>
            <a:ext cx="27662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Vite </a:t>
            </a:r>
            <a:r>
              <a:rPr lang="ko-KR" altLang="en-US" dirty="0" err="1"/>
              <a:t>패키저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B57955-87B8-71CF-F2E6-3D5D3840A42B}"/>
              </a:ext>
            </a:extLst>
          </p:cNvPr>
          <p:cNvSpPr txBox="1"/>
          <p:nvPr/>
        </p:nvSpPr>
        <p:spPr>
          <a:xfrm>
            <a:off x="5097016" y="1772816"/>
            <a:ext cx="4432643" cy="285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180975" indent="-180975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b="1">
                <a:latin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12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UI</a:t>
            </a:r>
            <a:r>
              <a:rPr lang="ko-KR" altLang="en-US" sz="12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프레임워크</a:t>
            </a:r>
            <a:r>
              <a:rPr lang="en-US" altLang="ko-KR" sz="12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고려사항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4E8B53-33F0-40DB-03DE-B68109A3174E}"/>
              </a:ext>
            </a:extLst>
          </p:cNvPr>
          <p:cNvSpPr txBox="1"/>
          <p:nvPr/>
        </p:nvSpPr>
        <p:spPr>
          <a:xfrm>
            <a:off x="5297176" y="2046350"/>
            <a:ext cx="4432642" cy="10858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대규모 웹 어플리케이션을 개발하는 프로젝트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다양한 기술레벨</a:t>
            </a:r>
            <a:r>
              <a:rPr lang="en-US" altLang="ko-KR" dirty="0"/>
              <a:t>(</a:t>
            </a:r>
            <a:r>
              <a:rPr lang="ko-KR" altLang="en-US" dirty="0"/>
              <a:t>초급</a:t>
            </a:r>
            <a:r>
              <a:rPr lang="en-US" altLang="ko-KR" dirty="0"/>
              <a:t>/</a:t>
            </a:r>
            <a:r>
              <a:rPr lang="ko-KR" altLang="en-US" dirty="0"/>
              <a:t>중급</a:t>
            </a:r>
            <a:r>
              <a:rPr lang="en-US" altLang="ko-KR" dirty="0"/>
              <a:t>/</a:t>
            </a:r>
            <a:r>
              <a:rPr lang="ko-KR" altLang="en-US" dirty="0"/>
              <a:t>고급</a:t>
            </a:r>
            <a:r>
              <a:rPr lang="en-US" altLang="ko-KR" dirty="0"/>
              <a:t>)</a:t>
            </a:r>
            <a:r>
              <a:rPr lang="ko-KR" altLang="en-US" dirty="0"/>
              <a:t>이 섞인 개발자가 참여 </a:t>
            </a:r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프레임워크 학습시간</a:t>
            </a:r>
            <a:r>
              <a:rPr lang="en-US" altLang="ko-KR" dirty="0">
                <a:sym typeface="Wingdings" panose="05000000000000000000" pitchFamily="2" charset="2"/>
              </a:rPr>
              <a:t>(learning curve)</a:t>
            </a:r>
            <a:r>
              <a:rPr lang="ko-KR" altLang="en-US" dirty="0">
                <a:sym typeface="Wingdings" panose="05000000000000000000" pitchFamily="2" charset="2"/>
              </a:rPr>
              <a:t>과 어플리케이션 운영을 고려한 </a:t>
            </a:r>
            <a:r>
              <a:rPr lang="ko-KR" altLang="en-US" dirty="0"/>
              <a:t>일관성 있는 코드 스타일</a:t>
            </a:r>
            <a:endParaRPr lang="en-US" altLang="ko-KR" dirty="0"/>
          </a:p>
          <a:p>
            <a:r>
              <a:rPr lang="ko-KR" altLang="en-US" dirty="0"/>
              <a:t>공통 컴포넌트 구현 및 활용</a:t>
            </a:r>
            <a:r>
              <a:rPr lang="en-US" altLang="ko-KR" dirty="0"/>
              <a:t>, </a:t>
            </a:r>
            <a:r>
              <a:rPr lang="ko-KR" altLang="en-US" dirty="0"/>
              <a:t>빌드</a:t>
            </a:r>
            <a:r>
              <a:rPr lang="en-US" altLang="ko-KR" dirty="0"/>
              <a:t>/</a:t>
            </a:r>
            <a:r>
              <a:rPr lang="ko-KR" altLang="en-US" dirty="0"/>
              <a:t>배포 성능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1AACD-7C1E-7FA3-F4AB-DC164BF73801}"/>
              </a:ext>
            </a:extLst>
          </p:cNvPr>
          <p:cNvSpPr txBox="1"/>
          <p:nvPr/>
        </p:nvSpPr>
        <p:spPr>
          <a:xfrm>
            <a:off x="5297176" y="4883795"/>
            <a:ext cx="4458294" cy="993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직관적인 구조와 명확한 문법</a:t>
            </a:r>
            <a:r>
              <a:rPr lang="ko-KR" altLang="en-US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학습시간이 작다</a:t>
            </a:r>
            <a:r>
              <a:rPr lang="en-US" altLang="ko-KR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문서가 매우 상세하고 이해하기 쉽게 작성</a:t>
            </a:r>
            <a:endParaRPr lang="en-US" altLang="ko-KR" sz="1000" dirty="0">
              <a:solidFill>
                <a:srgbClr val="3C3C4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독립적인 컴포넌트의 재사용성이 높아 유지보수 및 확장성에 유리</a:t>
            </a:r>
            <a:endParaRPr lang="en-US" altLang="ko-KR" sz="1000" b="0" i="0" dirty="0">
              <a:solidFill>
                <a:srgbClr val="3C3C43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라이브러리를 통한 효과적인 어플리케이션 관리</a:t>
            </a:r>
            <a:endParaRPr lang="en-US" altLang="ko-KR" sz="1000" b="0" i="0" dirty="0">
              <a:solidFill>
                <a:srgbClr val="3C3C43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2FF64F-154C-1C52-8786-0491AA849960}"/>
              </a:ext>
            </a:extLst>
          </p:cNvPr>
          <p:cNvSpPr txBox="1"/>
          <p:nvPr/>
        </p:nvSpPr>
        <p:spPr>
          <a:xfrm>
            <a:off x="5106520" y="4653136"/>
            <a:ext cx="27662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Vue</a:t>
            </a:r>
            <a:r>
              <a:rPr lang="ko-KR" altLang="en-US" dirty="0"/>
              <a:t> 프레임워크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A3393E-3AA9-8E0A-EED1-65A9C583B4F4}"/>
              </a:ext>
            </a:extLst>
          </p:cNvPr>
          <p:cNvSpPr txBox="1"/>
          <p:nvPr/>
        </p:nvSpPr>
        <p:spPr>
          <a:xfrm>
            <a:off x="5272886" y="5981218"/>
            <a:ext cx="4432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-139700"/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디자인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(CSS, JS)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선행되어야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프레임워크에 필요한 기본 컴포넌트 구현이 가능하기 때문에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Bootstrap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스타일을 활용함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E23405-E7B6-B431-9B16-49632BE7BB38}"/>
              </a:ext>
            </a:extLst>
          </p:cNvPr>
          <p:cNvSpPr txBox="1"/>
          <p:nvPr/>
        </p:nvSpPr>
        <p:spPr>
          <a:xfrm>
            <a:off x="560512" y="3593222"/>
            <a:ext cx="23921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$ npm install</a:t>
            </a:r>
          </a:p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$ npm run dev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07C522-B993-F48B-280B-021CF2300B0D}"/>
              </a:ext>
            </a:extLst>
          </p:cNvPr>
          <p:cNvSpPr txBox="1"/>
          <p:nvPr/>
        </p:nvSpPr>
        <p:spPr>
          <a:xfrm>
            <a:off x="416496" y="2852936"/>
            <a:ext cx="4432642" cy="4678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 실행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(https://github.com/lsmin625/vue-base-ui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 실행 후 로그인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“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노세션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환경에서 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BFF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없이 메인 화면 진입용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EE52C-DC48-DE81-C60A-E871F2ADB4CE}"/>
              </a:ext>
            </a:extLst>
          </p:cNvPr>
          <p:cNvSpPr txBox="1"/>
          <p:nvPr/>
        </p:nvSpPr>
        <p:spPr>
          <a:xfrm>
            <a:off x="706473" y="3356992"/>
            <a:ext cx="1438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 패키지 실행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CB514BD-C006-EB1B-890B-DEABE03D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43" y="3496372"/>
            <a:ext cx="1700341" cy="4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6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패키지 구조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6FB68338-C6CD-906E-004D-98C706C71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프레임워크 개요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95C43A3C-127D-7402-1F02-57267A36C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505027"/>
              </p:ext>
            </p:extLst>
          </p:nvPr>
        </p:nvGraphicFramePr>
        <p:xfrm>
          <a:off x="421398" y="1364703"/>
          <a:ext cx="7195897" cy="4922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20">
                  <a:extLst>
                    <a:ext uri="{9D8B030D-6E8A-4147-A177-3AD203B41FA5}">
                      <a16:colId xmlns:a16="http://schemas.microsoft.com/office/drawing/2014/main" val="2323779702"/>
                    </a:ext>
                  </a:extLst>
                </a:gridCol>
                <a:gridCol w="218620">
                  <a:extLst>
                    <a:ext uri="{9D8B030D-6E8A-4147-A177-3AD203B41FA5}">
                      <a16:colId xmlns:a16="http://schemas.microsoft.com/office/drawing/2014/main" val="3717715624"/>
                    </a:ext>
                  </a:extLst>
                </a:gridCol>
                <a:gridCol w="688776">
                  <a:extLst>
                    <a:ext uri="{9D8B030D-6E8A-4147-A177-3AD203B41FA5}">
                      <a16:colId xmlns:a16="http://schemas.microsoft.com/office/drawing/2014/main" val="776347318"/>
                    </a:ext>
                  </a:extLst>
                </a:gridCol>
                <a:gridCol w="3124921">
                  <a:extLst>
                    <a:ext uri="{9D8B030D-6E8A-4147-A177-3AD203B41FA5}">
                      <a16:colId xmlns:a16="http://schemas.microsoft.com/office/drawing/2014/main" val="3827427962"/>
                    </a:ext>
                  </a:extLst>
                </a:gridCol>
                <a:gridCol w="2944960">
                  <a:extLst>
                    <a:ext uri="{9D8B030D-6E8A-4147-A177-3AD203B41FA5}">
                      <a16:colId xmlns:a16="http://schemas.microsoft.com/office/drawing/2014/main" val="3531799064"/>
                    </a:ext>
                  </a:extLst>
                </a:gridCol>
              </a:tblGrid>
              <a:tr h="234387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디렉토리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4336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index.html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index.html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어플리케이션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진입점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(entry point)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“/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src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main.ts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module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타입의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script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지정</a:t>
                      </a:r>
                      <a:endParaRPr lang="ko-KR" altLang="en-US" sz="900" i="1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6394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package.json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메타데이터와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npm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패키지 목록 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package-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lock.json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:  npm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패키지 일관성 유지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80264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tsconfig.json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TypeScript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컴파일러의 설정 정의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760045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tsconfig.node.json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주로 개발 환경에서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Node.js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관련된 컴파일 설정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63947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vite.config.ts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Vite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설정 파일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플러그인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빌드 옵션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 별칭 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638931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.env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{.runtime}</a:t>
                      </a:r>
                      <a:endParaRPr lang="ko-KR" altLang="en-US" sz="9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런타임 환경 변수 정의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(--mode dev)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import.meta.env.MODE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및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“VITE_USER_XXXX”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677346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브라우저에 바로 제공되는 정적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(static)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폴더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3rd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파티 라이브러리 설정 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725012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favicon.ico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619550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src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748031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App.vue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어플리케이션 루트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컴포넌트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i="1" dirty="0">
                        <a:highlight>
                          <a:srgbClr val="00FFFF"/>
                        </a:highlight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066911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main.ts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index.html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지정하는 어플리케이션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진입점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CSS,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라우팅 및 공통 컴포넌트 등록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060909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router.ts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라우팅 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735017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components/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셀렉트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등 공통 컴포넌트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main.ts</a:t>
                      </a: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글로벌 컴포넌트로 등록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(import </a:t>
                      </a: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불필요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0523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teleports/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화면에서 호출할 수 있는 팝업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또는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형식의 컴포넌트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&lt;body&gt;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태그에 연결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936089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menus/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그룹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도메인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단위로 설정하는 메뉴 목록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그룹 접근 권한 연계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79803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pages/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67124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commons/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도메인 공통 서비스  컴포넌트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연계한 공통 서비스 제공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075217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domains/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도메인 단위 하위 폴더 구성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 화면 컴포넌트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단위 컴포넌트는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menu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등록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066409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guides/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공통 컴포넌트 개발 가이드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74960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scripts/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호출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세션 및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teleports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호출 등의  스크립트 유틸리티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94585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FDE13DE-4BA5-C3A7-28B9-077D4FBE0C17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프레임워크의 특성과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개발자 협업 구조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를 고려한 어플리케이션 패키지 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74B272-7AEB-D20A-34BF-C550B9644261}"/>
              </a:ext>
            </a:extLst>
          </p:cNvPr>
          <p:cNvSpPr txBox="1"/>
          <p:nvPr/>
        </p:nvSpPr>
        <p:spPr>
          <a:xfrm>
            <a:off x="416496" y="6351131"/>
            <a:ext cx="5016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어플리케이션 패키지 구조는 개발 환경에 따라 변경 가능하나 기본 골격은 유지되어야 한다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DFF05E-C971-97D7-2D89-E5D35FE9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673" y="1360846"/>
            <a:ext cx="1621823" cy="49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2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협업 구조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6FB68338-C6CD-906E-004D-98C706C71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프레임워크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E13DE-4BA5-C3A7-28B9-077D4FBE0C17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소스 코드가 중복으로 작업되지 않도록 개발자 별로 명확한 코딩 영역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폴더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/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파일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)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구분이 필요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199740-589F-C2F6-1156-599DA68E03EB}"/>
              </a:ext>
            </a:extLst>
          </p:cNvPr>
          <p:cNvGrpSpPr/>
          <p:nvPr/>
        </p:nvGrpSpPr>
        <p:grpSpPr>
          <a:xfrm>
            <a:off x="373841" y="1396850"/>
            <a:ext cx="4494250" cy="303958"/>
            <a:chOff x="461102" y="1596255"/>
            <a:chExt cx="4392000" cy="30395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C86F3D7-2A45-DD0F-38D5-D0AB33E190A4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71D328-99E3-95CB-1DED-0E8DEFE18305}"/>
                </a:ext>
              </a:extLst>
            </p:cNvPr>
            <p:cNvSpPr txBox="1"/>
            <p:nvPr/>
          </p:nvSpPr>
          <p:spPr>
            <a:xfrm>
              <a:off x="1517811" y="1596255"/>
              <a:ext cx="2321145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Gitflow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기반 브랜치 관리 정책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D6817E-B50A-22CF-7ECE-F13384A27FC5}"/>
              </a:ext>
            </a:extLst>
          </p:cNvPr>
          <p:cNvGrpSpPr/>
          <p:nvPr/>
        </p:nvGrpSpPr>
        <p:grpSpPr>
          <a:xfrm>
            <a:off x="5144877" y="1389682"/>
            <a:ext cx="4387282" cy="303958"/>
            <a:chOff x="461102" y="1596255"/>
            <a:chExt cx="4392000" cy="30395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5F3F6DC-95AD-22C6-0249-BED4A5433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E67AC9-1523-6601-95C6-B5F03FB63E9C}"/>
                </a:ext>
              </a:extLst>
            </p:cNvPr>
            <p:cNvSpPr txBox="1"/>
            <p:nvPr/>
          </p:nvSpPr>
          <p:spPr>
            <a:xfrm>
              <a:off x="1533657" y="1596255"/>
              <a:ext cx="2289478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변경되는 공통 모듈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협업 방안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2CE61B-69FA-BE51-EE49-47FA316CABDA}"/>
              </a:ext>
            </a:extLst>
          </p:cNvPr>
          <p:cNvSpPr txBox="1"/>
          <p:nvPr/>
        </p:nvSpPr>
        <p:spPr>
          <a:xfrm>
            <a:off x="5144877" y="1872141"/>
            <a:ext cx="4416635" cy="509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180975" indent="-180975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2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ko-KR" altLang="en-US" dirty="0"/>
              <a:t>여러 개발자가 동일 어플리케이션에서 개별 </a:t>
            </a:r>
            <a:r>
              <a:rPr lang="en-US" altLang="ko-KR" dirty="0"/>
              <a:t>feature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작업중</a:t>
            </a:r>
            <a:r>
              <a:rPr lang="en-US" altLang="ko-KR" dirty="0"/>
              <a:t> </a:t>
            </a:r>
            <a:r>
              <a:rPr lang="ko-KR" altLang="en-US" dirty="0"/>
              <a:t>공통 모듈이 업데이트 되는 시나리오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F0842-2634-F98E-544F-7C3C81C0EE56}"/>
              </a:ext>
            </a:extLst>
          </p:cNvPr>
          <p:cNvSpPr txBox="1"/>
          <p:nvPr/>
        </p:nvSpPr>
        <p:spPr>
          <a:xfrm>
            <a:off x="5144877" y="3197588"/>
            <a:ext cx="445769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1) </a:t>
            </a:r>
            <a:r>
              <a:rPr lang="ko-KR" altLang="en-US" dirty="0"/>
              <a:t>공통 개발자 </a:t>
            </a:r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업데이트된 공통 모듈 </a:t>
            </a:r>
            <a:r>
              <a:rPr lang="en-US" altLang="ko-KR" dirty="0"/>
              <a:t>merge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F3886-2019-5660-0E72-C40ADF2C4261}"/>
              </a:ext>
            </a:extLst>
          </p:cNvPr>
          <p:cNvSpPr txBox="1"/>
          <p:nvPr/>
        </p:nvSpPr>
        <p:spPr>
          <a:xfrm>
            <a:off x="5385047" y="2420888"/>
            <a:ext cx="4293483" cy="4678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  <a:defRPr sz="9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업무</a:t>
            </a:r>
            <a:r>
              <a:rPr lang="en-US" altLang="ko-KR" dirty="0"/>
              <a:t> </a:t>
            </a:r>
            <a:r>
              <a:rPr lang="ko-KR" altLang="en-US" dirty="0"/>
              <a:t>개발자 </a:t>
            </a:r>
            <a:r>
              <a:rPr lang="en-US" altLang="ko-KR" dirty="0"/>
              <a:t>: “feature/order-241130”</a:t>
            </a:r>
            <a:r>
              <a:rPr lang="ko-KR" altLang="en-US" dirty="0"/>
              <a:t>에서 작업중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공통 개발자 </a:t>
            </a:r>
            <a:r>
              <a:rPr lang="en-US" altLang="ko-KR" dirty="0"/>
              <a:t>: “feature/common-241202”</a:t>
            </a:r>
            <a:r>
              <a:rPr lang="ko-KR" altLang="en-US" dirty="0"/>
              <a:t>에서 공통 모듈 업데이트 완료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B0EB1-7B42-CB69-91C0-8FFA37CB75D1}"/>
              </a:ext>
            </a:extLst>
          </p:cNvPr>
          <p:cNvSpPr txBox="1"/>
          <p:nvPr/>
        </p:nvSpPr>
        <p:spPr>
          <a:xfrm>
            <a:off x="5385048" y="3523974"/>
            <a:ext cx="4317529" cy="69711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defPPr>
              <a:defRPr lang="ko-KR"/>
            </a:defPPr>
            <a:lvl1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  <a:defRPr sz="9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로컬 </a:t>
            </a:r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체크아웃 후 </a:t>
            </a:r>
            <a:r>
              <a:rPr lang="en-US" altLang="ko-KR" dirty="0"/>
              <a:t>“pull” </a:t>
            </a:r>
            <a:r>
              <a:rPr lang="ko-KR" altLang="en-US" dirty="0"/>
              <a:t>요청으로 브랜치 변경사항 업데이트</a:t>
            </a:r>
            <a:endParaRPr lang="en-US" altLang="ko-KR" dirty="0"/>
          </a:p>
          <a:p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</a:p>
          <a:p>
            <a:r>
              <a:rPr lang="en-US" altLang="ko-KR" dirty="0"/>
              <a:t>“Push”</a:t>
            </a:r>
            <a:r>
              <a:rPr lang="ko-KR" altLang="en-US" dirty="0"/>
              <a:t>를 통해 원격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작업 내용 반영</a:t>
            </a:r>
            <a:r>
              <a:rPr lang="en-US" altLang="ko-KR" dirty="0"/>
              <a:t>(feature </a:t>
            </a:r>
            <a:r>
              <a:rPr lang="ko-KR" altLang="en-US" dirty="0"/>
              <a:t>브랜치 </a:t>
            </a:r>
            <a:r>
              <a:rPr lang="en-US" altLang="ko-KR" dirty="0"/>
              <a:t>merge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89C7A-3E58-6852-B366-AE48333FCAE8}"/>
              </a:ext>
            </a:extLst>
          </p:cNvPr>
          <p:cNvSpPr txBox="1"/>
          <p:nvPr/>
        </p:nvSpPr>
        <p:spPr>
          <a:xfrm>
            <a:off x="5144877" y="4532517"/>
            <a:ext cx="41133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2) </a:t>
            </a:r>
            <a:r>
              <a:rPr lang="ko-KR" altLang="en-US" dirty="0"/>
              <a:t>업무 개발자 작업중인 </a:t>
            </a:r>
            <a:r>
              <a:rPr lang="en-US" altLang="ko-KR" dirty="0"/>
              <a:t>feature </a:t>
            </a:r>
            <a:r>
              <a:rPr lang="ko-KR" altLang="en-US" dirty="0" err="1"/>
              <a:t>브랜치로</a:t>
            </a:r>
            <a:r>
              <a:rPr lang="ko-KR" altLang="en-US" dirty="0"/>
              <a:t> 공통 모듈 반영 하기</a:t>
            </a:r>
            <a:endParaRPr lang="en-US" altLang="ko-K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52B7EB-A9C0-7ED8-5E0B-158DC84CA16C}"/>
              </a:ext>
            </a:extLst>
          </p:cNvPr>
          <p:cNvSpPr txBox="1"/>
          <p:nvPr/>
        </p:nvSpPr>
        <p:spPr>
          <a:xfrm>
            <a:off x="5385048" y="4878857"/>
            <a:ext cx="4293483" cy="92640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defPPr>
              <a:defRPr lang="ko-KR"/>
            </a:defPPr>
            <a:lvl1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  <a:defRPr sz="9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작업중인 </a:t>
            </a:r>
            <a:r>
              <a:rPr lang="en-US" altLang="ko-KR" dirty="0"/>
              <a:t>“feature/order-241130” </a:t>
            </a:r>
            <a:r>
              <a:rPr lang="ko-KR" altLang="en-US" dirty="0" err="1"/>
              <a:t>커밋</a:t>
            </a:r>
            <a:r>
              <a:rPr lang="en-US" altLang="ko-KR" dirty="0"/>
              <a:t>/</a:t>
            </a:r>
            <a:r>
              <a:rPr lang="ko-KR" altLang="en-US" dirty="0"/>
              <a:t>푸시 진행 후 </a:t>
            </a:r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체크아웃</a:t>
            </a:r>
            <a:endParaRPr lang="en-US" altLang="ko-KR" dirty="0"/>
          </a:p>
          <a:p>
            <a:r>
              <a:rPr lang="en-US" altLang="ko-KR" dirty="0"/>
              <a:t>develop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“pull”</a:t>
            </a:r>
            <a:r>
              <a:rPr lang="ko-KR" altLang="en-US" dirty="0"/>
              <a:t>을 통해 원격 </a:t>
            </a:r>
            <a:r>
              <a:rPr lang="en-US" altLang="ko-KR" dirty="0"/>
              <a:t>develop </a:t>
            </a:r>
            <a:r>
              <a:rPr lang="ko-KR" altLang="en-US" dirty="0"/>
              <a:t>변경 사항을 로컬에 적용</a:t>
            </a:r>
            <a:endParaRPr lang="en-US" altLang="ko-KR" dirty="0"/>
          </a:p>
          <a:p>
            <a:r>
              <a:rPr lang="en-US" altLang="ko-KR" dirty="0"/>
              <a:t>“feature/order-241130” </a:t>
            </a:r>
            <a:r>
              <a:rPr lang="ko-KR" altLang="en-US" dirty="0" err="1"/>
              <a:t>브랜치로</a:t>
            </a:r>
            <a:r>
              <a:rPr lang="ko-KR" altLang="en-US" dirty="0"/>
              <a:t> 다시 체크아웃 후 </a:t>
            </a:r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“merge”</a:t>
            </a:r>
          </a:p>
          <a:p>
            <a:r>
              <a:rPr lang="ko-KR" altLang="en-US" dirty="0"/>
              <a:t>현재 브랜치</a:t>
            </a:r>
            <a:r>
              <a:rPr lang="en-US" altLang="ko-KR" dirty="0"/>
              <a:t>(feature/order-241130)</a:t>
            </a:r>
            <a:r>
              <a:rPr lang="ko-KR" altLang="en-US" dirty="0"/>
              <a:t>에서 남은 작업 계속 진행</a:t>
            </a:r>
            <a:endParaRPr lang="en-US" altLang="ko-K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83C54B-D69A-381B-38F4-324BF982FC39}"/>
              </a:ext>
            </a:extLst>
          </p:cNvPr>
          <p:cNvSpPr txBox="1"/>
          <p:nvPr/>
        </p:nvSpPr>
        <p:spPr>
          <a:xfrm>
            <a:off x="344488" y="1893893"/>
            <a:ext cx="402520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 생성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네비게이션 메뉴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패널 선택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8D3C70-0CB3-8C66-DEF9-4C20F5485121}"/>
              </a:ext>
            </a:extLst>
          </p:cNvPr>
          <p:cNvSpPr txBox="1"/>
          <p:nvPr/>
        </p:nvSpPr>
        <p:spPr>
          <a:xfrm>
            <a:off x="344488" y="2943100"/>
            <a:ext cx="9605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작성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0745E4-A751-91AD-67EE-B5E5B00C1994}"/>
              </a:ext>
            </a:extLst>
          </p:cNvPr>
          <p:cNvSpPr txBox="1"/>
          <p:nvPr/>
        </p:nvSpPr>
        <p:spPr>
          <a:xfrm>
            <a:off x="491901" y="2186281"/>
            <a:ext cx="3385863" cy="46782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“SOURCE CONTROL : … &gt; Branch &gt; Create Branch…”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브랜치명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“feature/sample-241028”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465DD3-74D4-BF10-4EC4-3B696A36AE37}"/>
              </a:ext>
            </a:extLst>
          </p:cNvPr>
          <p:cNvSpPr txBox="1"/>
          <p:nvPr/>
        </p:nvSpPr>
        <p:spPr>
          <a:xfrm>
            <a:off x="488504" y="3226331"/>
            <a:ext cx="3724096" cy="69711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소스 코드 작성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로컬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repository)</a:t>
            </a: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작성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 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브랜치인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경우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“Publish Branch”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8C4F24-7203-0109-6630-3213E878C028}"/>
              </a:ext>
            </a:extLst>
          </p:cNvPr>
          <p:cNvSpPr txBox="1"/>
          <p:nvPr/>
        </p:nvSpPr>
        <p:spPr>
          <a:xfrm>
            <a:off x="344488" y="4209046"/>
            <a:ext cx="27229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 (feature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develop)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6C69282-B65F-8542-FE12-694583FE1158}"/>
              </a:ext>
            </a:extLst>
          </p:cNvPr>
          <p:cNvSpPr txBox="1"/>
          <p:nvPr/>
        </p:nvSpPr>
        <p:spPr>
          <a:xfrm>
            <a:off x="488504" y="4492277"/>
            <a:ext cx="4237057" cy="138499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“SOURCE CONTROL : … &gt; Checkout to…”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브랜치로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이동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로컬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repository)</a:t>
            </a: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개발자 작업 내용 업데이트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“SOURCE CONTROL : … &gt; Branch &gt; Merge Branch…”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브랜치와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 선택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“feature/ sample-241028”</a:t>
            </a: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완료된 로컬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브랜치를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원격지로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 (“Sync Changes”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4226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메뉴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메뉴 관리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개발 환경에서 서버 의존 없이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독립적으로 화면을 구현할 수 있는 메뉴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338437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메뉴 구조 예시 </a:t>
            </a:r>
            <a:r>
              <a:rPr lang="en-US" altLang="ko-KR" dirty="0"/>
              <a:t>(2</a:t>
            </a:r>
            <a:r>
              <a:rPr lang="ko-KR" altLang="en-US" dirty="0"/>
              <a:t>단 형식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4A63D-A3E4-ABE1-F2AB-172A0AA8BF8A}"/>
              </a:ext>
            </a:extLst>
          </p:cNvPr>
          <p:cNvSpPr txBox="1"/>
          <p:nvPr/>
        </p:nvSpPr>
        <p:spPr>
          <a:xfrm>
            <a:off x="2432720" y="1648132"/>
            <a:ext cx="4277074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export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default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groupId: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"batch-menus"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groupName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(Batch)"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menuList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(Batch)"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hidden: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`@/pages/domains/batch/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BatchMain.vue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배치작업관리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BatchSchedules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`@/pages/domains/batch/.../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BatchSchedules.vue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"On-demand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OndemandBatch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`@/pages/domains/batch/components/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OndemandBatch.vue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]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A16-E67B-9E3E-3F97-02D06DE05A56}"/>
              </a:ext>
            </a:extLst>
          </p:cNvPr>
          <p:cNvSpPr txBox="1"/>
          <p:nvPr/>
        </p:nvSpPr>
        <p:spPr>
          <a:xfrm>
            <a:off x="272480" y="5311487"/>
            <a:ext cx="127150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메뉴 관리 기준</a:t>
            </a:r>
            <a:endParaRPr lang="en-US" altLang="ko-KR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67A7911D-EF44-E6C1-3A49-373B71C83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05796"/>
              </p:ext>
            </p:extLst>
          </p:nvPr>
        </p:nvGraphicFramePr>
        <p:xfrm>
          <a:off x="6781801" y="1648132"/>
          <a:ext cx="27797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14">
                  <a:extLst>
                    <a:ext uri="{9D8B030D-6E8A-4147-A177-3AD203B41FA5}">
                      <a16:colId xmlns:a16="http://schemas.microsoft.com/office/drawing/2014/main" val="3717715624"/>
                    </a:ext>
                  </a:extLst>
                </a:gridCol>
                <a:gridCol w="867686">
                  <a:extLst>
                    <a:ext uri="{9D8B030D-6E8A-4147-A177-3AD203B41FA5}">
                      <a16:colId xmlns:a16="http://schemas.microsoft.com/office/drawing/2014/main" val="958814405"/>
                    </a:ext>
                  </a:extLst>
                </a:gridCol>
                <a:gridCol w="1679310">
                  <a:extLst>
                    <a:ext uri="{9D8B030D-6E8A-4147-A177-3AD203B41FA5}">
                      <a16:colId xmlns:a16="http://schemas.microsoft.com/office/drawing/2014/main" val="3827427962"/>
                    </a:ext>
                  </a:extLst>
                </a:gridCol>
              </a:tblGrid>
              <a:tr h="1538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 속성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4336"/>
                  </a:ext>
                </a:extLst>
              </a:tr>
              <a:tr h="1538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groupId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메뉴그룹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6394"/>
                  </a:ext>
                </a:extLst>
              </a:tr>
              <a:tr h="1538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groupName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메뉴그룹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37815"/>
                  </a:ext>
                </a:extLst>
              </a:tr>
              <a:tr h="1538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menuList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 목록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25364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menuId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72135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menuName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836031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hidden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 노출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964301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path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routing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631172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component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412707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authLevel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접근권한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 제공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6734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76C1A0-2F45-61DE-C359-28EF970E5B2A}"/>
              </a:ext>
            </a:extLst>
          </p:cNvPr>
          <p:cNvSpPr txBox="1"/>
          <p:nvPr/>
        </p:nvSpPr>
        <p:spPr>
          <a:xfrm>
            <a:off x="560512" y="5603875"/>
            <a:ext cx="8560677" cy="99347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화면의 메뉴 체계는 서버와 독립적으로 관리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서버에서 사용자그룹의 메뉴 접근 권한을 제공하기 위해서는 메뉴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기준으로 권한 레벨을 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 권한이 없는 메뉴 그룹정보는 노출되지 않으며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라우팅 경로도 생성되지 않음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설정을 통해 메뉴로 노출되지 않는 화면 컴포넌트 생성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중복 가능하며 화면 라우팅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(path)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화면 컴포넌트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(component)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고유하게 관리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 권한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권한 없음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읽기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화면 노출 및 버튼 비활성화 제어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A339DE7-C23D-E550-EA6C-EC706568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8"/>
          <a:stretch/>
        </p:blipFill>
        <p:spPr>
          <a:xfrm>
            <a:off x="560512" y="1641351"/>
            <a:ext cx="1796387" cy="31768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9F8FE33-182B-381A-76B7-C8F8D35BB939}"/>
              </a:ext>
            </a:extLst>
          </p:cNvPr>
          <p:cNvSpPr txBox="1"/>
          <p:nvPr/>
        </p:nvSpPr>
        <p:spPr>
          <a:xfrm>
            <a:off x="559006" y="4941168"/>
            <a:ext cx="6409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구조를 </a:t>
            </a:r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설정하는 경우 도메인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(domain ID, name)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그룹목록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groupList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추가하는 형태로 확장 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07DF3D-59B9-20CF-4F5F-981DA57B1D54}"/>
              </a:ext>
            </a:extLst>
          </p:cNvPr>
          <p:cNvSpPr txBox="1"/>
          <p:nvPr/>
        </p:nvSpPr>
        <p:spPr>
          <a:xfrm>
            <a:off x="6781801" y="3977692"/>
            <a:ext cx="2779711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ID(</a:t>
            </a:r>
            <a:r>
              <a:rPr lang="en-US" altLang="ko-KR" sz="9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menuId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서버의 사용자그룹 접근 권한의 메뉴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동일하게 관리</a:t>
            </a:r>
            <a:endParaRPr lang="en-US" altLang="ko-KR" sz="9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메뉴 노출 없이 라우팅 경로를 설정</a:t>
            </a:r>
            <a:b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목록화면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상세화면 호출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authLevel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-1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설정하면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DEV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런타임에서 </a:t>
            </a:r>
            <a:b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항상 노출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접근 권한 무시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2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메뉴 그룹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메뉴 관리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메뉴 폴더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(menus)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에 그룹 단위로 파일을 작성하고 메뉴 스토어에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168988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메뉴 그룹 구조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4A63D-A3E4-ABE1-F2AB-172A0AA8BF8A}"/>
              </a:ext>
            </a:extLst>
          </p:cNvPr>
          <p:cNvSpPr txBox="1"/>
          <p:nvPr/>
        </p:nvSpPr>
        <p:spPr>
          <a:xfrm>
            <a:off x="2142739" y="1643608"/>
            <a:ext cx="410737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groupId: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"session-menus"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인증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세션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권한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menuList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"/main/session"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인증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세션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권한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hidden: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"/main/session"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`@/pages/.../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SessionMain.vue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"/main/menu"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메뉴관리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"/main/menu/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MenuPane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`@/pages/.../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MenuPane.vue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"/main/menu"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사용자그룹 메뉴관리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"/main/menu/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UserGroupMenu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`@/pages/.../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UserGroupMenu.vue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A16-E67B-9E3E-3F97-02D06DE05A56}"/>
              </a:ext>
            </a:extLst>
          </p:cNvPr>
          <p:cNvSpPr txBox="1"/>
          <p:nvPr/>
        </p:nvSpPr>
        <p:spPr>
          <a:xfrm>
            <a:off x="272480" y="4921250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그룹 단위 메뉴 파일 작성 방법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6C1A0-2F45-61DE-C359-28EF970E5B2A}"/>
              </a:ext>
            </a:extLst>
          </p:cNvPr>
          <p:cNvSpPr txBox="1"/>
          <p:nvPr/>
        </p:nvSpPr>
        <p:spPr>
          <a:xfrm>
            <a:off x="560512" y="5213638"/>
            <a:ext cx="8856984" cy="12396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폴더에 메뉴 그룹 파일을 생성하고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그룹에 메뉴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(ID, name, path, component)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 작성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동일한 접근 권한 특성을 가진 메뉴에 동일하게 설정하고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라우팅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(path)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컴포넌트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(component)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고유하게 관리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컴포넌트가 작성되지 않고 메뉴만 등록할 경우에는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null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지정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(import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금지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메뉴로 노출되지는 않지만 화면을 통해 호출되는 화면은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DEV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에서 서버에 권한 등록없이 화면을 구현하는 경우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authLevel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스토어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(store-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menus.ts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그룹 파일을 등록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C44603-C7F9-85E8-49A9-31DBE09A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06" y="1643608"/>
            <a:ext cx="1466850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5144D3-FD07-8015-8439-0D3B8BC79977}"/>
              </a:ext>
            </a:extLst>
          </p:cNvPr>
          <p:cNvSpPr txBox="1"/>
          <p:nvPr/>
        </p:nvSpPr>
        <p:spPr>
          <a:xfrm>
            <a:off x="866061" y="2996952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폴더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9F130-565F-1D16-6476-DCA860A3514E}"/>
              </a:ext>
            </a:extLst>
          </p:cNvPr>
          <p:cNvSpPr txBox="1"/>
          <p:nvPr/>
        </p:nvSpPr>
        <p:spPr>
          <a:xfrm>
            <a:off x="6391211" y="1628800"/>
            <a:ext cx="302628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guideGroup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"@/menus/guide-group"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"@/menus/session-group"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"@/menus/batch-group"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sagaGroup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"@/menus/saga-group"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ssoLinks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-links"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800" b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guideGroup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sagaGroup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ssoLinks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782F2-EC22-4A75-9C9C-6AEF925CEB8F}"/>
              </a:ext>
            </a:extLst>
          </p:cNvPr>
          <p:cNvSpPr txBox="1"/>
          <p:nvPr/>
        </p:nvSpPr>
        <p:spPr>
          <a:xfrm>
            <a:off x="7437898" y="3212976"/>
            <a:ext cx="8803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스토어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22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메뉴 접근 권한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메뉴 관리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서버에서 관리되는 사용자그룹의 메뉴권한목록을 통해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에서 노출하는 메뉴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화면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)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를 제어</a:t>
            </a: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2D1B8495-03F8-8D6E-893F-4C4D0ED66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91195"/>
              </p:ext>
            </p:extLst>
          </p:nvPr>
        </p:nvGraphicFramePr>
        <p:xfrm>
          <a:off x="3228865" y="2311192"/>
          <a:ext cx="1652127" cy="104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543659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558979605"/>
                    </a:ext>
                  </a:extLst>
                </a:gridCol>
                <a:gridCol w="769645">
                  <a:extLst>
                    <a:ext uri="{9D8B030D-6E8A-4147-A177-3AD203B41FA5}">
                      <a16:colId xmlns:a16="http://schemas.microsoft.com/office/drawing/2014/main" val="3416678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권한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없음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43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읽기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013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쓰기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읽기 포함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8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쓰기 포함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515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171657-6721-1F18-A061-A3B0CE65F3E3}"/>
              </a:ext>
            </a:extLst>
          </p:cNvPr>
          <p:cNvSpPr txBox="1"/>
          <p:nvPr/>
        </p:nvSpPr>
        <p:spPr>
          <a:xfrm>
            <a:off x="347796" y="1916832"/>
            <a:ext cx="43171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사용자그룹의 </a:t>
            </a:r>
            <a:r>
              <a:rPr lang="en-US" altLang="ko-KR" dirty="0"/>
              <a:t>UI </a:t>
            </a:r>
            <a:r>
              <a:rPr lang="ko-KR" altLang="en-US" dirty="0"/>
              <a:t>메뉴 접근 권한 </a:t>
            </a:r>
            <a:r>
              <a:rPr lang="en-US" altLang="ko-KR" dirty="0"/>
              <a:t>(</a:t>
            </a:r>
            <a:r>
              <a:rPr lang="ko-KR" altLang="en-US" dirty="0"/>
              <a:t>서버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475132-EA18-F934-FD79-1CA103BFB3CF}"/>
              </a:ext>
            </a:extLst>
          </p:cNvPr>
          <p:cNvSpPr/>
          <p:nvPr/>
        </p:nvSpPr>
        <p:spPr>
          <a:xfrm>
            <a:off x="488504" y="2364170"/>
            <a:ext cx="1363730" cy="30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사용자그룹</a:t>
            </a: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1FAEA3B3-45DE-D85F-3025-7CD975A240D7}"/>
              </a:ext>
            </a:extLst>
          </p:cNvPr>
          <p:cNvSpPr/>
          <p:nvPr/>
        </p:nvSpPr>
        <p:spPr>
          <a:xfrm>
            <a:off x="488504" y="2872775"/>
            <a:ext cx="624548" cy="264869"/>
          </a:xfrm>
          <a:prstGeom prst="snip1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#1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3E90167E-17AB-7AF7-3E04-610D093928CF}"/>
              </a:ext>
            </a:extLst>
          </p:cNvPr>
          <p:cNvSpPr/>
          <p:nvPr/>
        </p:nvSpPr>
        <p:spPr>
          <a:xfrm>
            <a:off x="1227686" y="2876099"/>
            <a:ext cx="624548" cy="264869"/>
          </a:xfrm>
          <a:prstGeom prst="snip1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#2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50B0F4-3585-8EF2-82DF-F9A65DD7926E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800778" y="2669970"/>
            <a:ext cx="369591" cy="2028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68C2A2-7EED-3B7A-DE9E-84E2658FDD4A}"/>
              </a:ext>
            </a:extLst>
          </p:cNvPr>
          <p:cNvCxnSpPr>
            <a:cxnSpLocks/>
            <a:stCxn id="14" idx="3"/>
            <a:endCxn id="10" idx="2"/>
          </p:cNvCxnSpPr>
          <p:nvPr/>
        </p:nvCxnSpPr>
        <p:spPr>
          <a:xfrm flipH="1" flipV="1">
            <a:off x="1170369" y="2669970"/>
            <a:ext cx="369591" cy="20612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9869E954-DF9D-0B7B-1F14-631CBEFFDFE0}"/>
              </a:ext>
            </a:extLst>
          </p:cNvPr>
          <p:cNvSpPr/>
          <p:nvPr/>
        </p:nvSpPr>
        <p:spPr>
          <a:xfrm>
            <a:off x="2528252" y="2286406"/>
            <a:ext cx="624548" cy="24079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#1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0BD1EB54-8D3C-ABB9-DBA1-2E342D68834D}"/>
              </a:ext>
            </a:extLst>
          </p:cNvPr>
          <p:cNvSpPr/>
          <p:nvPr/>
        </p:nvSpPr>
        <p:spPr>
          <a:xfrm>
            <a:off x="2522127" y="2702913"/>
            <a:ext cx="624548" cy="24079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#2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772A44D3-CEB2-DD2D-2BB9-C1FAA449ADB6}"/>
              </a:ext>
            </a:extLst>
          </p:cNvPr>
          <p:cNvSpPr/>
          <p:nvPr/>
        </p:nvSpPr>
        <p:spPr>
          <a:xfrm>
            <a:off x="2516002" y="3119420"/>
            <a:ext cx="624548" cy="24079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#3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0B6094-BA92-5385-9FAC-FDFFB59C3565}"/>
              </a:ext>
            </a:extLst>
          </p:cNvPr>
          <p:cNvSpPr txBox="1"/>
          <p:nvPr/>
        </p:nvSpPr>
        <p:spPr>
          <a:xfrm>
            <a:off x="2144688" y="220486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읽기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61ECF-B5C0-1EFB-5007-1770F45289C1}"/>
              </a:ext>
            </a:extLst>
          </p:cNvPr>
          <p:cNvSpPr txBox="1"/>
          <p:nvPr/>
        </p:nvSpPr>
        <p:spPr>
          <a:xfrm>
            <a:off x="2144688" y="262210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쓰기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3A7E6-0437-329C-EF95-03145FA8130B}"/>
              </a:ext>
            </a:extLst>
          </p:cNvPr>
          <p:cNvSpPr txBox="1"/>
          <p:nvPr/>
        </p:nvSpPr>
        <p:spPr>
          <a:xfrm>
            <a:off x="2144688" y="305415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42D90-468A-67E5-F46F-C161658601E4}"/>
              </a:ext>
            </a:extLst>
          </p:cNvPr>
          <p:cNvSpPr txBox="1"/>
          <p:nvPr/>
        </p:nvSpPr>
        <p:spPr>
          <a:xfrm>
            <a:off x="373841" y="3429000"/>
            <a:ext cx="4507151" cy="7472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사용자는 사용자그룹에 포함되고</a:t>
            </a:r>
            <a:r>
              <a:rPr lang="en-US" altLang="ko-KR" dirty="0"/>
              <a:t>, </a:t>
            </a:r>
            <a:r>
              <a:rPr lang="ko-KR" altLang="en-US" dirty="0"/>
              <a:t>사용자그룹 단위로 메뉴 접근 권한 설정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에서 로그인할 때 응답 데이터로 메뉴권한목록</a:t>
            </a:r>
            <a:r>
              <a:rPr lang="en-US" altLang="ko-KR" dirty="0"/>
              <a:t>(</a:t>
            </a:r>
            <a:r>
              <a:rPr lang="en-US" altLang="ko-KR" dirty="0" err="1"/>
              <a:t>authMenus</a:t>
            </a:r>
            <a:r>
              <a:rPr lang="en-US" altLang="ko-KR" dirty="0"/>
              <a:t>)</a:t>
            </a:r>
            <a:r>
              <a:rPr lang="ko-KR" altLang="en-US" dirty="0"/>
              <a:t>을 전달</a:t>
            </a:r>
            <a:endParaRPr lang="en-US" altLang="ko-KR" dirty="0"/>
          </a:p>
          <a:p>
            <a:r>
              <a:rPr lang="ko-KR" altLang="en-US" dirty="0"/>
              <a:t> 메뉴권한목록을 기준으로 화면에 노출할 메뉴와 화면 라우팅 경로를 구성</a:t>
            </a:r>
            <a:endParaRPr lang="en-US" altLang="ko-KR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F7C75F-A851-D81E-6F26-5F3F1D50E12D}"/>
              </a:ext>
            </a:extLst>
          </p:cNvPr>
          <p:cNvGrpSpPr/>
          <p:nvPr/>
        </p:nvGrpSpPr>
        <p:grpSpPr>
          <a:xfrm>
            <a:off x="373841" y="1396850"/>
            <a:ext cx="4494250" cy="303958"/>
            <a:chOff x="461102" y="1596255"/>
            <a:chExt cx="4392000" cy="30395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26A88FE-2D17-F89F-3FE1-52E008C2C53D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9B6D1F-ADCF-5AF8-893F-BE767D6BFD4F}"/>
                </a:ext>
              </a:extLst>
            </p:cNvPr>
            <p:cNvSpPr txBox="1"/>
            <p:nvPr/>
          </p:nvSpPr>
          <p:spPr>
            <a:xfrm>
              <a:off x="1299283" y="1596255"/>
              <a:ext cx="2758207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사용자그룹 메뉴 접근 권한과 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UI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화면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FEFA9C4-0750-9237-0533-7E0F9DA305EE}"/>
              </a:ext>
            </a:extLst>
          </p:cNvPr>
          <p:cNvGrpSpPr/>
          <p:nvPr/>
        </p:nvGrpSpPr>
        <p:grpSpPr>
          <a:xfrm>
            <a:off x="5144877" y="1389682"/>
            <a:ext cx="4387282" cy="303958"/>
            <a:chOff x="461102" y="1596255"/>
            <a:chExt cx="4392000" cy="30395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E04D619-A633-0596-6F14-9FEA978BDE5B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189A34-6BF6-B477-E3ED-CD7EB0BD01D2}"/>
                </a:ext>
              </a:extLst>
            </p:cNvPr>
            <p:cNvSpPr txBox="1"/>
            <p:nvPr/>
          </p:nvSpPr>
          <p:spPr>
            <a:xfrm>
              <a:off x="1313807" y="1596255"/>
              <a:ext cx="2729174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사용자그룹에 따른 메뉴 노출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예시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)</a:t>
              </a:r>
              <a:endParaRPr lang="ko-KR" altLang="en-US" sz="1400" b="1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B9ADCBD-1456-BA88-E990-0BC0F753F1D6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1852234" y="2406801"/>
            <a:ext cx="676018" cy="110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2E10965-743A-AE39-B0E0-CC1145E96CBB}"/>
              </a:ext>
            </a:extLst>
          </p:cNvPr>
          <p:cNvCxnSpPr>
            <a:cxnSpLocks/>
            <a:stCxn id="10" idx="3"/>
            <a:endCxn id="18" idx="2"/>
          </p:cNvCxnSpPr>
          <p:nvPr/>
        </p:nvCxnSpPr>
        <p:spPr>
          <a:xfrm>
            <a:off x="1852234" y="2517070"/>
            <a:ext cx="669893" cy="306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91243EF-A9A3-CCDC-2C67-CC05BC362AD9}"/>
              </a:ext>
            </a:extLst>
          </p:cNvPr>
          <p:cNvCxnSpPr>
            <a:cxnSpLocks/>
            <a:stCxn id="10" idx="3"/>
            <a:endCxn id="19" idx="2"/>
          </p:cNvCxnSpPr>
          <p:nvPr/>
        </p:nvCxnSpPr>
        <p:spPr>
          <a:xfrm>
            <a:off x="1852234" y="2517070"/>
            <a:ext cx="663768" cy="722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23DBC5A-1B53-832E-65A4-4519004DB166}"/>
              </a:ext>
            </a:extLst>
          </p:cNvPr>
          <p:cNvSpPr txBox="1"/>
          <p:nvPr/>
        </p:nvSpPr>
        <p:spPr>
          <a:xfrm>
            <a:off x="5684566" y="5502424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&lt;“Admin”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사용자그룹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57F86BF2-A1A9-98BE-2712-D80532B0B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63"/>
          <a:stretch/>
        </p:blipFill>
        <p:spPr>
          <a:xfrm>
            <a:off x="5385048" y="2300594"/>
            <a:ext cx="1940708" cy="300061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0644E26-915C-9DED-92A2-88756669A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179"/>
          <a:stretch/>
        </p:blipFill>
        <p:spPr>
          <a:xfrm>
            <a:off x="7489448" y="2300594"/>
            <a:ext cx="2014831" cy="83679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0869FEA-0248-8F3A-F800-EB1111F3F5CA}"/>
              </a:ext>
            </a:extLst>
          </p:cNvPr>
          <p:cNvSpPr txBox="1"/>
          <p:nvPr/>
        </p:nvSpPr>
        <p:spPr>
          <a:xfrm>
            <a:off x="7872654" y="3140968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&lt;“Guest”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사용자그룹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0BBB01FA-8571-466F-84B6-6056CD56B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1" b="28158"/>
          <a:stretch/>
        </p:blipFill>
        <p:spPr>
          <a:xfrm>
            <a:off x="688431" y="4149080"/>
            <a:ext cx="2540433" cy="225409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B4621FC-30F5-B954-115C-5B852C5C0C54}"/>
              </a:ext>
            </a:extLst>
          </p:cNvPr>
          <p:cNvSpPr txBox="1"/>
          <p:nvPr/>
        </p:nvSpPr>
        <p:spPr>
          <a:xfrm>
            <a:off x="1326903" y="638132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응답 데이터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C27-4B4B-0738-0AA3-A3F6D7976B41}"/>
              </a:ext>
            </a:extLst>
          </p:cNvPr>
          <p:cNvSpPr txBox="1"/>
          <p:nvPr/>
        </p:nvSpPr>
        <p:spPr>
          <a:xfrm>
            <a:off x="5172332" y="1916832"/>
            <a:ext cx="43171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로그인 응답으로 제공된 메뉴권한목록 기준으로 노출</a:t>
            </a:r>
          </a:p>
        </p:txBody>
      </p:sp>
    </p:spTree>
    <p:extLst>
      <p:ext uri="{BB962C8B-B14F-4D97-AF65-F5344CB8AC3E}">
        <p14:creationId xmlns:p14="http://schemas.microsoft.com/office/powerpoint/2010/main" val="340869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6006FEC96365449B6F38B6414DB282A" ma:contentTypeVersion="5" ma:contentTypeDescription="새 문서를 만듭니다." ma:contentTypeScope="" ma:versionID="1b0d24f34dc40f695bddbc251f00cecc">
  <xsd:schema xmlns:xsd="http://www.w3.org/2001/XMLSchema" xmlns:xs="http://www.w3.org/2001/XMLSchema" xmlns:p="http://schemas.microsoft.com/office/2006/metadata/properties" xmlns:ns2="ceaa8b5e-f93b-4735-ac57-4a32bdfd6c7a" xmlns:ns3="804d72f1-9cc6-46ab-aa00-da34572ef085" targetNamespace="http://schemas.microsoft.com/office/2006/metadata/properties" ma:root="true" ma:fieldsID="cd34e11f7f2423a12c438fa4b0d5621f" ns2:_="" ns3:_="">
    <xsd:import namespace="ceaa8b5e-f93b-4735-ac57-4a32bdfd6c7a"/>
    <xsd:import namespace="804d72f1-9cc6-46ab-aa00-da34572ef0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a8b5e-f93b-4735-ac57-4a32bdfd6c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d72f1-9cc6-46ab-aa00-da34572ef08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C79F6AC-467E-4309-BFA3-5A3EA2AEFDB4}">
  <ds:schemaRefs>
    <ds:schemaRef ds:uri="804d72f1-9cc6-46ab-aa00-da34572ef085"/>
    <ds:schemaRef ds:uri="ceaa8b5e-f93b-4735-ac57-4a32bdfd6c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FB38773-8100-45C4-BF52-AE54F5638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AA6408-5C74-4939-AD2C-476FB5E1BE2C}">
  <ds:schemaRefs>
    <ds:schemaRef ds:uri="ceaa8b5e-f93b-4735-ac57-4a32bdfd6c7a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04d72f1-9cc6-46ab-aa00-da34572ef085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5afa09fd-c4be-434d-830d-f4765c449035}" enabled="0" method="" siteId="{5afa09fd-c4be-434d-830d-f4765c44903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전체</Template>
  <TotalTime>6781</TotalTime>
  <Words>5136</Words>
  <Application>Microsoft Office PowerPoint</Application>
  <PresentationFormat>A4 용지(210x297mm)</PresentationFormat>
  <Paragraphs>762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굴림체</vt:lpstr>
      <vt:lpstr>나눔스퀘어</vt:lpstr>
      <vt:lpstr>나눔스퀘어 ExtraBold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문서 변경 이력</vt:lpstr>
      <vt:lpstr>웹 UI 프레임워크 개요</vt:lpstr>
      <vt:lpstr>프레임워크 구성</vt:lpstr>
      <vt:lpstr>어플리케이션 패키지 구조</vt:lpstr>
      <vt:lpstr>개발자 협업 구조</vt:lpstr>
      <vt:lpstr>메뉴 구성</vt:lpstr>
      <vt:lpstr>메뉴 그룹 관리</vt:lpstr>
      <vt:lpstr>메뉴 접근 권한 관리</vt:lpstr>
      <vt:lpstr>외부 시스템 메뉴 링크</vt:lpstr>
      <vt:lpstr>화면 컴포넌트 개발</vt:lpstr>
      <vt:lpstr>세션/인증/권한 관리</vt:lpstr>
      <vt:lpstr>서버 API 호출</vt:lpstr>
      <vt:lpstr>목록형 API 페이징 처리</vt:lpstr>
      <vt:lpstr>화면 데이터 유지</vt:lpstr>
      <vt:lpstr>입력 데이터 검증 (스타일 의존)</vt:lpstr>
      <vt:lpstr>입력 데이터 검증 정규 표현식</vt:lpstr>
      <vt:lpstr>모달 컴포넌트 호출 (스타일 의존)</vt:lpstr>
      <vt:lpstr>공통코드를 통한 선택 목록 구성 (스타일 의존)</vt:lpstr>
      <vt:lpstr>스타일 의존적인 공통 컴포넌트 구현 방법 (예시)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석장군님(General)/Digital채널기획팀</dc:creator>
  <cp:lastModifiedBy>이상민(LEE Sangmin)/College사업팀/SK</cp:lastModifiedBy>
  <cp:revision>30</cp:revision>
  <cp:lastPrinted>2023-08-14T02:02:21Z</cp:lastPrinted>
  <dcterms:created xsi:type="dcterms:W3CDTF">2023-01-12T01:30:11Z</dcterms:created>
  <dcterms:modified xsi:type="dcterms:W3CDTF">2025-01-22T05:50:31Z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0x01010036006FEC96365449B6F38B6414DB282A</vt:lpwstr>
  </property>
</Properties>
</file>