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5" r:id="rId1"/>
  </p:sldMasterIdLst>
  <p:notesMasterIdLst>
    <p:notesMasterId r:id="rId10"/>
  </p:notesMasterIdLst>
  <p:handoutMasterIdLst>
    <p:handoutMasterId r:id="rId11"/>
  </p:handoutMasterIdLst>
  <p:sldIdLst>
    <p:sldId id="3866" r:id="rId2"/>
    <p:sldId id="3876" r:id="rId3"/>
    <p:sldId id="3868" r:id="rId4"/>
    <p:sldId id="3877" r:id="rId5"/>
    <p:sldId id="3878" r:id="rId6"/>
    <p:sldId id="3861" r:id="rId7"/>
    <p:sldId id="3863" r:id="rId8"/>
    <p:sldId id="3874" r:id="rId9"/>
  </p:sldIdLst>
  <p:sldSz cx="9906000" cy="6858000" type="A4"/>
  <p:notesSz cx="6810375" cy="9942513"/>
  <p:embeddedFontLst>
    <p:embeddedFont>
      <p:font typeface="휴먼엑스포" panose="02030504000101010101" pitchFamily="18" charset="-127"/>
      <p:regular r:id="rId12"/>
    </p:embeddedFont>
    <p:embeddedFont>
      <p:font typeface="굴림" panose="020B0600000101010101" pitchFamily="34" charset="-127"/>
      <p:regular r:id="rId13"/>
    </p:embeddedFon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Helvetica" pitchFamily="2" charset="0"/>
      <p:regular r:id="rId18"/>
      <p:bold r:id="rId19"/>
      <p:italic r:id="rId20"/>
      <p:boldItalic r:id="rId21"/>
    </p:embeddedFont>
    <p:embeddedFont>
      <p:font typeface="Malgun Gothic" panose="020B0503020000020004" pitchFamily="34" charset="-127"/>
      <p:regular r:id="rId22"/>
      <p:bold r:id="rId23"/>
    </p:embeddedFont>
    <p:embeddedFont>
      <p:font typeface="Malgun Gothic" panose="020B0503020000020004" pitchFamily="34" charset="-127"/>
      <p:regular r:id="rId22"/>
      <p:bold r:id="rId23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sz="1300" b="1" kern="1200">
        <a:solidFill>
          <a:schemeClr val="tx1"/>
        </a:solidFill>
        <a:latin typeface="Arial" charset="0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643F774-2672-4CF8-8126-562C5F39F730}">
          <p14:sldIdLst>
            <p14:sldId id="3866"/>
            <p14:sldId id="3876"/>
            <p14:sldId id="3868"/>
            <p14:sldId id="3877"/>
            <p14:sldId id="3878"/>
            <p14:sldId id="3861"/>
            <p14:sldId id="3863"/>
            <p14:sldId id="3874"/>
          </p14:sldIdLst>
        </p14:section>
        <p14:section name="Backup" id="{7F9E35AA-D16B-4406-8868-5E1D632D46B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022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4708" userDrawn="1">
          <p15:clr>
            <a:srgbClr val="A4A3A4"/>
          </p15:clr>
        </p15:guide>
        <p15:guide id="6" pos="172" userDrawn="1">
          <p15:clr>
            <a:srgbClr val="A4A3A4"/>
          </p15:clr>
        </p15:guide>
        <p15:guide id="7" pos="3936" userDrawn="1">
          <p15:clr>
            <a:srgbClr val="A4A3A4"/>
          </p15:clr>
        </p15:guide>
        <p15:guide id="8" orient="horz" pos="3521" userDrawn="1">
          <p15:clr>
            <a:srgbClr val="A4A3A4"/>
          </p15:clr>
        </p15:guide>
        <p15:guide id="9" orient="horz" pos="4065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orient="horz" pos="799" userDrawn="1">
          <p15:clr>
            <a:srgbClr val="A4A3A4"/>
          </p15:clr>
        </p15:guide>
        <p15:guide id="12" orient="horz" pos="1570" userDrawn="1">
          <p15:clr>
            <a:srgbClr val="A4A3A4"/>
          </p15:clr>
        </p15:guide>
        <p15:guide id="13" orient="horz" pos="391" userDrawn="1">
          <p15:clr>
            <a:srgbClr val="A4A3A4"/>
          </p15:clr>
        </p15:guide>
        <p15:guide id="14" pos="943" userDrawn="1">
          <p15:clr>
            <a:srgbClr val="A4A3A4"/>
          </p15:clr>
        </p15:guide>
        <p15:guide id="15" pos="6068" userDrawn="1">
          <p15:clr>
            <a:srgbClr val="A4A3A4"/>
          </p15:clr>
        </p15:guide>
        <p15:guide id="17" pos="4798" userDrawn="1">
          <p15:clr>
            <a:srgbClr val="A4A3A4"/>
          </p15:clr>
        </p15:guide>
        <p15:guide id="18" orient="horz" pos="2160" userDrawn="1">
          <p15:clr>
            <a:srgbClr val="A4A3A4"/>
          </p15:clr>
        </p15:guide>
        <p15:guide id="19" pos="28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3">
          <p15:clr>
            <a:srgbClr val="A4A3A4"/>
          </p15:clr>
        </p15:guide>
        <p15:guide id="3" orient="horz" pos="3132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BFDC"/>
    <a:srgbClr val="FFBEDB"/>
    <a:srgbClr val="00FDFF"/>
    <a:srgbClr val="E2CFF1"/>
    <a:srgbClr val="FF40FF"/>
    <a:srgbClr val="EFE5F7"/>
    <a:srgbClr val="E2FFAF"/>
    <a:srgbClr val="D1FF7D"/>
    <a:srgbClr val="BDFF47"/>
    <a:srgbClr val="E1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57" autoAdjust="0"/>
    <p:restoredTop sz="91755" autoAdjust="0"/>
  </p:normalViewPr>
  <p:slideViewPr>
    <p:cSldViewPr showGuides="1">
      <p:cViewPr varScale="1">
        <p:scale>
          <a:sx n="132" d="100"/>
          <a:sy n="132" d="100"/>
        </p:scale>
        <p:origin x="192" y="528"/>
      </p:cViewPr>
      <p:guideLst>
        <p:guide orient="horz" pos="572"/>
        <p:guide orient="horz" pos="3022"/>
        <p:guide orient="horz"/>
        <p:guide pos="4708"/>
        <p:guide pos="172"/>
        <p:guide pos="3936"/>
        <p:guide orient="horz" pos="3521"/>
        <p:guide orient="horz" pos="4065"/>
        <p:guide orient="horz" pos="1117"/>
        <p:guide orient="horz" pos="799"/>
        <p:guide orient="horz" pos="1570"/>
        <p:guide orient="horz" pos="391"/>
        <p:guide pos="943"/>
        <p:guide pos="6068"/>
        <p:guide pos="4798"/>
        <p:guide orient="horz" pos="2160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91" d="100"/>
          <a:sy n="91" d="100"/>
        </p:scale>
        <p:origin x="4464" y="200"/>
      </p:cViewPr>
      <p:guideLst>
        <p:guide orient="horz" pos="3131"/>
        <p:guide pos="2143"/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295" y="1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43322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295" y="9443322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8629741-BCA4-4243-9D46-346B6D74D8B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32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295" y="1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7975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878" y="4723252"/>
            <a:ext cx="5448624" cy="447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43322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295" y="9443322"/>
            <a:ext cx="2950460" cy="49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7" tIns="46413" rIns="92827" bIns="46413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75FD649-9D32-4125-9461-00119B27829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1392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5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7399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1000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15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289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15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5FD649-9D32-4125-9461-00119B278298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98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72154159"/>
              </p:ext>
            </p:extLst>
          </p:nvPr>
        </p:nvGraphicFramePr>
        <p:xfrm>
          <a:off x="-31750" y="0"/>
          <a:ext cx="993775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5123810" imgH="11352381" progId="">
                  <p:embed/>
                </p:oleObj>
              </mc:Choice>
              <mc:Fallback>
                <p:oleObj name="Image" r:id="rId2" imgW="15123810" imgH="11352381" progId="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1750" y="0"/>
                        <a:ext cx="9937750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직사각형 3"/>
          <p:cNvSpPr>
            <a:spLocks noChangeArrowheads="1"/>
          </p:cNvSpPr>
          <p:nvPr userDrawn="1"/>
        </p:nvSpPr>
        <p:spPr bwMode="auto">
          <a:xfrm>
            <a:off x="693738" y="2425700"/>
            <a:ext cx="7992000" cy="107950"/>
          </a:xfrm>
          <a:prstGeom prst="rect">
            <a:avLst/>
          </a:prstGeom>
          <a:solidFill>
            <a:srgbClr val="FF3300"/>
          </a:solidFill>
          <a:ln w="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ct val="50000"/>
              </a:spcAft>
              <a:defRPr/>
            </a:pPr>
            <a:endParaRPr lang="ko-KR" altLang="en-US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44791" y="4827065"/>
            <a:ext cx="5097015" cy="205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 userDrawn="1"/>
        </p:nvGrpSpPr>
        <p:grpSpPr>
          <a:xfrm>
            <a:off x="8697313" y="6248887"/>
            <a:ext cx="1008000" cy="408933"/>
            <a:chOff x="4196916" y="3972164"/>
            <a:chExt cx="2020685" cy="809267"/>
          </a:xfrm>
        </p:grpSpPr>
        <p:sp>
          <p:nvSpPr>
            <p:cNvPr id="9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94015" y="1896351"/>
            <a:ext cx="7991723" cy="50641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ko-KR" altLang="en-US" sz="2800" kern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2046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355600" y="778433"/>
            <a:ext cx="9205928" cy="521450"/>
          </a:xfrm>
          <a:prstGeom prst="rect">
            <a:avLst/>
          </a:prstGeom>
          <a:noFill/>
        </p:spPr>
        <p:txBody>
          <a:bodyPr wrap="square" lIns="72000" tIns="36000" rIns="72000" bIns="36000" rtlCol="0">
            <a:noAutofit/>
          </a:bodyPr>
          <a:lstStyle>
            <a:lvl1pPr marL="0" indent="0">
              <a:buNone/>
              <a:defRPr kumimoji="1" lang="ko-KR" altLang="en-US" sz="1600" b="1" dirty="0" smtClean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dirty="0"/>
              <a:t>마스터 텍스트 스타일을 편집합니다 </a:t>
            </a:r>
            <a:r>
              <a:rPr lang="en-US" altLang="ko-KR" dirty="0"/>
              <a:t>(16pt)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358588" y="1890762"/>
            <a:ext cx="9220387" cy="4402462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 userDrawn="1"/>
        </p:nvSpPr>
        <p:spPr>
          <a:xfrm>
            <a:off x="358588" y="778433"/>
            <a:ext cx="9220387" cy="530414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0" dirty="0">
              <a:solidFill>
                <a:prstClr val="white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 userDrawn="1"/>
        </p:nvSpPr>
        <p:spPr bwMode="auto">
          <a:xfrm>
            <a:off x="4038600" y="6629487"/>
            <a:ext cx="1820863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D7B8617C-54AE-42B4-B251-AD17A5D58138}" type="slidenum">
              <a:rPr lang="ko-KR" altLang="en-US" sz="800" b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8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/59</a:t>
            </a:r>
            <a:endParaRPr lang="ko-KR" altLang="en-US" sz="8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9155712" y="6508579"/>
            <a:ext cx="610249" cy="244399"/>
            <a:chOff x="4196916" y="3972164"/>
            <a:chExt cx="2020685" cy="809267"/>
          </a:xfrm>
        </p:grpSpPr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31217C0-84CF-1ECE-C736-A9FEC48E52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8504" y="116632"/>
            <a:ext cx="8066856" cy="418058"/>
          </a:xfrm>
        </p:spPr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9875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85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7838" y="44624"/>
            <a:ext cx="86677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grpSp>
        <p:nvGrpSpPr>
          <p:cNvPr id="3079" name="그룹 10"/>
          <p:cNvGrpSpPr>
            <a:grpSpLocks/>
          </p:cNvGrpSpPr>
          <p:nvPr userDrawn="1"/>
        </p:nvGrpSpPr>
        <p:grpSpPr bwMode="auto">
          <a:xfrm>
            <a:off x="4763" y="9500"/>
            <a:ext cx="9828212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그룹 10"/>
          <p:cNvGrpSpPr/>
          <p:nvPr userDrawn="1"/>
        </p:nvGrpSpPr>
        <p:grpSpPr>
          <a:xfrm>
            <a:off x="9155712" y="6508579"/>
            <a:ext cx="610249" cy="244399"/>
            <a:chOff x="4196916" y="3972164"/>
            <a:chExt cx="2020685" cy="809267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196916" y="4422545"/>
              <a:ext cx="243277" cy="352503"/>
            </a:xfrm>
            <a:custGeom>
              <a:avLst/>
              <a:gdLst>
                <a:gd name="T0" fmla="*/ 96 w 155"/>
                <a:gd name="T1" fmla="*/ 88 h 224"/>
                <a:gd name="T2" fmla="*/ 63 w 155"/>
                <a:gd name="T3" fmla="*/ 59 h 224"/>
                <a:gd name="T4" fmla="*/ 89 w 155"/>
                <a:gd name="T5" fmla="*/ 41 h 224"/>
                <a:gd name="T6" fmla="*/ 105 w 155"/>
                <a:gd name="T7" fmla="*/ 42 h 224"/>
                <a:gd name="T8" fmla="*/ 113 w 155"/>
                <a:gd name="T9" fmla="*/ 43 h 224"/>
                <a:gd name="T10" fmla="*/ 141 w 155"/>
                <a:gd name="T11" fmla="*/ 18 h 224"/>
                <a:gd name="T12" fmla="*/ 144 w 155"/>
                <a:gd name="T13" fmla="*/ 11 h 224"/>
                <a:gd name="T14" fmla="*/ 86 w 155"/>
                <a:gd name="T15" fmla="*/ 0 h 224"/>
                <a:gd name="T16" fmla="*/ 11 w 155"/>
                <a:gd name="T17" fmla="*/ 64 h 224"/>
                <a:gd name="T18" fmla="*/ 24 w 155"/>
                <a:gd name="T19" fmla="*/ 103 h 224"/>
                <a:gd name="T20" fmla="*/ 63 w 155"/>
                <a:gd name="T21" fmla="*/ 130 h 224"/>
                <a:gd name="T22" fmla="*/ 102 w 155"/>
                <a:gd name="T23" fmla="*/ 162 h 224"/>
                <a:gd name="T24" fmla="*/ 70 w 155"/>
                <a:gd name="T25" fmla="*/ 183 h 224"/>
                <a:gd name="T26" fmla="*/ 21 w 155"/>
                <a:gd name="T27" fmla="*/ 167 h 224"/>
                <a:gd name="T28" fmla="*/ 0 w 155"/>
                <a:gd name="T29" fmla="*/ 205 h 224"/>
                <a:gd name="T30" fmla="*/ 74 w 155"/>
                <a:gd name="T31" fmla="*/ 224 h 224"/>
                <a:gd name="T32" fmla="*/ 155 w 155"/>
                <a:gd name="T33" fmla="*/ 156 h 224"/>
                <a:gd name="T34" fmla="*/ 96 w 155"/>
                <a:gd name="T35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5" h="224">
                  <a:moveTo>
                    <a:pt x="96" y="88"/>
                  </a:moveTo>
                  <a:cubicBezTo>
                    <a:pt x="78" y="80"/>
                    <a:pt x="63" y="73"/>
                    <a:pt x="63" y="59"/>
                  </a:cubicBezTo>
                  <a:cubicBezTo>
                    <a:pt x="63" y="48"/>
                    <a:pt x="72" y="41"/>
                    <a:pt x="89" y="41"/>
                  </a:cubicBezTo>
                  <a:cubicBezTo>
                    <a:pt x="95" y="41"/>
                    <a:pt x="100" y="41"/>
                    <a:pt x="105" y="42"/>
                  </a:cubicBezTo>
                  <a:cubicBezTo>
                    <a:pt x="108" y="43"/>
                    <a:pt x="111" y="43"/>
                    <a:pt x="113" y="43"/>
                  </a:cubicBezTo>
                  <a:cubicBezTo>
                    <a:pt x="128" y="43"/>
                    <a:pt x="136" y="34"/>
                    <a:pt x="141" y="18"/>
                  </a:cubicBezTo>
                  <a:cubicBezTo>
                    <a:pt x="144" y="11"/>
                    <a:pt x="144" y="11"/>
                    <a:pt x="144" y="11"/>
                  </a:cubicBezTo>
                  <a:cubicBezTo>
                    <a:pt x="141" y="10"/>
                    <a:pt x="117" y="0"/>
                    <a:pt x="86" y="0"/>
                  </a:cubicBezTo>
                  <a:cubicBezTo>
                    <a:pt x="37" y="0"/>
                    <a:pt x="11" y="31"/>
                    <a:pt x="11" y="64"/>
                  </a:cubicBezTo>
                  <a:cubicBezTo>
                    <a:pt x="11" y="81"/>
                    <a:pt x="16" y="93"/>
                    <a:pt x="24" y="103"/>
                  </a:cubicBezTo>
                  <a:cubicBezTo>
                    <a:pt x="34" y="115"/>
                    <a:pt x="49" y="123"/>
                    <a:pt x="63" y="130"/>
                  </a:cubicBezTo>
                  <a:cubicBezTo>
                    <a:pt x="84" y="140"/>
                    <a:pt x="102" y="147"/>
                    <a:pt x="102" y="162"/>
                  </a:cubicBezTo>
                  <a:cubicBezTo>
                    <a:pt x="102" y="175"/>
                    <a:pt x="89" y="183"/>
                    <a:pt x="70" y="183"/>
                  </a:cubicBezTo>
                  <a:cubicBezTo>
                    <a:pt x="45" y="183"/>
                    <a:pt x="24" y="168"/>
                    <a:pt x="21" y="16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4" y="207"/>
                    <a:pt x="30" y="224"/>
                    <a:pt x="74" y="224"/>
                  </a:cubicBezTo>
                  <a:cubicBezTo>
                    <a:pt x="120" y="224"/>
                    <a:pt x="155" y="197"/>
                    <a:pt x="155" y="156"/>
                  </a:cubicBezTo>
                  <a:cubicBezTo>
                    <a:pt x="155" y="116"/>
                    <a:pt x="123" y="101"/>
                    <a:pt x="96" y="88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486295" y="4428928"/>
              <a:ext cx="284414" cy="342573"/>
            </a:xfrm>
            <a:custGeom>
              <a:avLst/>
              <a:gdLst>
                <a:gd name="T0" fmla="*/ 93 w 181"/>
                <a:gd name="T1" fmla="*/ 103 h 218"/>
                <a:gd name="T2" fmla="*/ 177 w 181"/>
                <a:gd name="T3" fmla="*/ 0 h 218"/>
                <a:gd name="T4" fmla="*/ 117 w 181"/>
                <a:gd name="T5" fmla="*/ 0 h 218"/>
                <a:gd name="T6" fmla="*/ 50 w 181"/>
                <a:gd name="T7" fmla="*/ 89 h 218"/>
                <a:gd name="T8" fmla="*/ 49 w 181"/>
                <a:gd name="T9" fmla="*/ 89 h 218"/>
                <a:gd name="T10" fmla="*/ 49 w 181"/>
                <a:gd name="T11" fmla="*/ 0 h 218"/>
                <a:gd name="T12" fmla="*/ 0 w 181"/>
                <a:gd name="T13" fmla="*/ 0 h 218"/>
                <a:gd name="T14" fmla="*/ 0 w 181"/>
                <a:gd name="T15" fmla="*/ 218 h 218"/>
                <a:gd name="T16" fmla="*/ 3 w 181"/>
                <a:gd name="T17" fmla="*/ 218 h 218"/>
                <a:gd name="T18" fmla="*/ 50 w 181"/>
                <a:gd name="T19" fmla="*/ 173 h 218"/>
                <a:gd name="T20" fmla="*/ 50 w 181"/>
                <a:gd name="T21" fmla="*/ 123 h 218"/>
                <a:gd name="T22" fmla="*/ 51 w 181"/>
                <a:gd name="T23" fmla="*/ 123 h 218"/>
                <a:gd name="T24" fmla="*/ 119 w 181"/>
                <a:gd name="T25" fmla="*/ 215 h 218"/>
                <a:gd name="T26" fmla="*/ 181 w 181"/>
                <a:gd name="T27" fmla="*/ 215 h 218"/>
                <a:gd name="T28" fmla="*/ 93 w 181"/>
                <a:gd name="T29" fmla="*/ 10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218">
                  <a:moveTo>
                    <a:pt x="93" y="103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24" y="218"/>
                    <a:pt x="50" y="208"/>
                    <a:pt x="50" y="17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1" y="123"/>
                    <a:pt x="51" y="123"/>
                  </a:cubicBezTo>
                  <a:cubicBezTo>
                    <a:pt x="119" y="215"/>
                    <a:pt x="119" y="215"/>
                    <a:pt x="119" y="215"/>
                  </a:cubicBezTo>
                  <a:cubicBezTo>
                    <a:pt x="181" y="215"/>
                    <a:pt x="181" y="215"/>
                    <a:pt x="181" y="215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689143" y="4062240"/>
              <a:ext cx="192919" cy="270229"/>
            </a:xfrm>
            <a:custGeom>
              <a:avLst/>
              <a:gdLst>
                <a:gd name="T0" fmla="*/ 51 w 123"/>
                <a:gd name="T1" fmla="*/ 0 h 172"/>
                <a:gd name="T2" fmla="*/ 8 w 123"/>
                <a:gd name="T3" fmla="*/ 47 h 172"/>
                <a:gd name="T4" fmla="*/ 29 w 123"/>
                <a:gd name="T5" fmla="*/ 120 h 172"/>
                <a:gd name="T6" fmla="*/ 0 w 123"/>
                <a:gd name="T7" fmla="*/ 171 h 172"/>
                <a:gd name="T8" fmla="*/ 20 w 123"/>
                <a:gd name="T9" fmla="*/ 171 h 172"/>
                <a:gd name="T10" fmla="*/ 45 w 123"/>
                <a:gd name="T11" fmla="*/ 172 h 172"/>
                <a:gd name="T12" fmla="*/ 123 w 123"/>
                <a:gd name="T13" fmla="*/ 77 h 172"/>
                <a:gd name="T14" fmla="*/ 51 w 123"/>
                <a:gd name="T15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72">
                  <a:moveTo>
                    <a:pt x="51" y="0"/>
                  </a:moveTo>
                  <a:cubicBezTo>
                    <a:pt x="33" y="3"/>
                    <a:pt x="8" y="19"/>
                    <a:pt x="8" y="47"/>
                  </a:cubicBezTo>
                  <a:cubicBezTo>
                    <a:pt x="8" y="72"/>
                    <a:pt x="29" y="87"/>
                    <a:pt x="29" y="120"/>
                  </a:cubicBezTo>
                  <a:cubicBezTo>
                    <a:pt x="29" y="145"/>
                    <a:pt x="15" y="162"/>
                    <a:pt x="0" y="171"/>
                  </a:cubicBezTo>
                  <a:cubicBezTo>
                    <a:pt x="6" y="171"/>
                    <a:pt x="13" y="171"/>
                    <a:pt x="20" y="171"/>
                  </a:cubicBezTo>
                  <a:cubicBezTo>
                    <a:pt x="35" y="171"/>
                    <a:pt x="44" y="172"/>
                    <a:pt x="45" y="172"/>
                  </a:cubicBezTo>
                  <a:cubicBezTo>
                    <a:pt x="123" y="77"/>
                    <a:pt x="123" y="77"/>
                    <a:pt x="123" y="77"/>
                  </a:cubicBezTo>
                  <a:cubicBezTo>
                    <a:pt x="101" y="44"/>
                    <a:pt x="76" y="19"/>
                    <a:pt x="51" y="0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4816101" y="4183524"/>
              <a:ext cx="317749" cy="284414"/>
            </a:xfrm>
            <a:custGeom>
              <a:avLst/>
              <a:gdLst>
                <a:gd name="T0" fmla="*/ 35 w 202"/>
                <a:gd name="T1" fmla="*/ 181 h 181"/>
                <a:gd name="T2" fmla="*/ 47 w 202"/>
                <a:gd name="T3" fmla="*/ 116 h 181"/>
                <a:gd name="T4" fmla="*/ 84 w 202"/>
                <a:gd name="T5" fmla="*/ 76 h 181"/>
                <a:gd name="T6" fmla="*/ 109 w 202"/>
                <a:gd name="T7" fmla="*/ 77 h 181"/>
                <a:gd name="T8" fmla="*/ 202 w 202"/>
                <a:gd name="T9" fmla="*/ 51 h 181"/>
                <a:gd name="T10" fmla="*/ 42 w 202"/>
                <a:gd name="T11" fmla="*/ 0 h 181"/>
                <a:gd name="T12" fmla="*/ 0 w 202"/>
                <a:gd name="T13" fmla="*/ 116 h 181"/>
                <a:gd name="T14" fmla="*/ 14 w 202"/>
                <a:gd name="T15" fmla="*/ 136 h 181"/>
                <a:gd name="T16" fmla="*/ 35 w 202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181">
                  <a:moveTo>
                    <a:pt x="35" y="181"/>
                  </a:moveTo>
                  <a:cubicBezTo>
                    <a:pt x="45" y="165"/>
                    <a:pt x="46" y="141"/>
                    <a:pt x="47" y="116"/>
                  </a:cubicBezTo>
                  <a:cubicBezTo>
                    <a:pt x="48" y="93"/>
                    <a:pt x="53" y="76"/>
                    <a:pt x="84" y="76"/>
                  </a:cubicBezTo>
                  <a:cubicBezTo>
                    <a:pt x="90" y="76"/>
                    <a:pt x="97" y="77"/>
                    <a:pt x="109" y="77"/>
                  </a:cubicBezTo>
                  <a:cubicBezTo>
                    <a:pt x="154" y="77"/>
                    <a:pt x="183" y="61"/>
                    <a:pt x="202" y="51"/>
                  </a:cubicBezTo>
                  <a:cubicBezTo>
                    <a:pt x="164" y="27"/>
                    <a:pt x="110" y="2"/>
                    <a:pt x="42" y="0"/>
                  </a:cubicBezTo>
                  <a:cubicBezTo>
                    <a:pt x="37" y="12"/>
                    <a:pt x="3" y="108"/>
                    <a:pt x="0" y="116"/>
                  </a:cubicBezTo>
                  <a:cubicBezTo>
                    <a:pt x="0" y="116"/>
                    <a:pt x="7" y="123"/>
                    <a:pt x="14" y="136"/>
                  </a:cubicBezTo>
                  <a:cubicBezTo>
                    <a:pt x="25" y="154"/>
                    <a:pt x="31" y="169"/>
                    <a:pt x="35" y="181"/>
                  </a:cubicBezTo>
                  <a:close/>
                </a:path>
              </a:pathLst>
            </a:custGeom>
            <a:solidFill>
              <a:srgbClr val="E318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4565022" y="3972164"/>
              <a:ext cx="186536" cy="371653"/>
            </a:xfrm>
            <a:custGeom>
              <a:avLst/>
              <a:gdLst>
                <a:gd name="T0" fmla="*/ 31 w 119"/>
                <a:gd name="T1" fmla="*/ 236 h 236"/>
                <a:gd name="T2" fmla="*/ 24 w 119"/>
                <a:gd name="T3" fmla="*/ 229 h 236"/>
                <a:gd name="T4" fmla="*/ 2 w 119"/>
                <a:gd name="T5" fmla="*/ 20 h 236"/>
                <a:gd name="T6" fmla="*/ 0 w 119"/>
                <a:gd name="T7" fmla="*/ 6 h 236"/>
                <a:gd name="T8" fmla="*/ 6 w 119"/>
                <a:gd name="T9" fmla="*/ 0 h 236"/>
                <a:gd name="T10" fmla="*/ 119 w 119"/>
                <a:gd name="T11" fmla="*/ 49 h 236"/>
                <a:gd name="T12" fmla="*/ 76 w 119"/>
                <a:gd name="T13" fmla="*/ 102 h 236"/>
                <a:gd name="T14" fmla="*/ 97 w 119"/>
                <a:gd name="T15" fmla="*/ 177 h 236"/>
                <a:gd name="T16" fmla="*/ 31 w 119"/>
                <a:gd name="T1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236">
                  <a:moveTo>
                    <a:pt x="31" y="236"/>
                  </a:moveTo>
                  <a:cubicBezTo>
                    <a:pt x="27" y="236"/>
                    <a:pt x="25" y="234"/>
                    <a:pt x="24" y="229"/>
                  </a:cubicBezTo>
                  <a:cubicBezTo>
                    <a:pt x="24" y="225"/>
                    <a:pt x="4" y="47"/>
                    <a:pt x="2" y="20"/>
                  </a:cubicBezTo>
                  <a:cubicBezTo>
                    <a:pt x="1" y="16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5" y="0"/>
                    <a:pt x="65" y="12"/>
                    <a:pt x="119" y="49"/>
                  </a:cubicBezTo>
                  <a:cubicBezTo>
                    <a:pt x="103" y="53"/>
                    <a:pt x="76" y="69"/>
                    <a:pt x="76" y="102"/>
                  </a:cubicBezTo>
                  <a:cubicBezTo>
                    <a:pt x="76" y="132"/>
                    <a:pt x="97" y="148"/>
                    <a:pt x="97" y="177"/>
                  </a:cubicBezTo>
                  <a:cubicBezTo>
                    <a:pt x="97" y="225"/>
                    <a:pt x="42" y="236"/>
                    <a:pt x="31" y="236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4879225" y="4274309"/>
              <a:ext cx="342573" cy="226964"/>
            </a:xfrm>
            <a:custGeom>
              <a:avLst/>
              <a:gdLst>
                <a:gd name="T0" fmla="*/ 0 w 218"/>
                <a:gd name="T1" fmla="*/ 135 h 144"/>
                <a:gd name="T2" fmla="*/ 2 w 218"/>
                <a:gd name="T3" fmla="*/ 141 h 144"/>
                <a:gd name="T4" fmla="*/ 7 w 218"/>
                <a:gd name="T5" fmla="*/ 144 h 144"/>
                <a:gd name="T6" fmla="*/ 11 w 218"/>
                <a:gd name="T7" fmla="*/ 143 h 144"/>
                <a:gd name="T8" fmla="*/ 202 w 218"/>
                <a:gd name="T9" fmla="*/ 54 h 144"/>
                <a:gd name="T10" fmla="*/ 215 w 218"/>
                <a:gd name="T11" fmla="*/ 48 h 144"/>
                <a:gd name="T12" fmla="*/ 218 w 218"/>
                <a:gd name="T13" fmla="*/ 43 h 144"/>
                <a:gd name="T14" fmla="*/ 217 w 218"/>
                <a:gd name="T15" fmla="*/ 39 h 144"/>
                <a:gd name="T16" fmla="*/ 172 w 218"/>
                <a:gd name="T17" fmla="*/ 0 h 144"/>
                <a:gd name="T18" fmla="*/ 70 w 218"/>
                <a:gd name="T19" fmla="*/ 29 h 144"/>
                <a:gd name="T20" fmla="*/ 48 w 218"/>
                <a:gd name="T21" fmla="*/ 28 h 144"/>
                <a:gd name="T22" fmla="*/ 17 w 218"/>
                <a:gd name="T23" fmla="*/ 59 h 144"/>
                <a:gd name="T24" fmla="*/ 17 w 218"/>
                <a:gd name="T25" fmla="*/ 74 h 144"/>
                <a:gd name="T26" fmla="*/ 0 w 218"/>
                <a:gd name="T27" fmla="*/ 1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" h="144">
                  <a:moveTo>
                    <a:pt x="0" y="135"/>
                  </a:moveTo>
                  <a:cubicBezTo>
                    <a:pt x="0" y="138"/>
                    <a:pt x="1" y="139"/>
                    <a:pt x="2" y="141"/>
                  </a:cubicBezTo>
                  <a:cubicBezTo>
                    <a:pt x="3" y="143"/>
                    <a:pt x="5" y="144"/>
                    <a:pt x="7" y="144"/>
                  </a:cubicBezTo>
                  <a:cubicBezTo>
                    <a:pt x="8" y="144"/>
                    <a:pt x="10" y="143"/>
                    <a:pt x="11" y="143"/>
                  </a:cubicBezTo>
                  <a:cubicBezTo>
                    <a:pt x="15" y="141"/>
                    <a:pt x="178" y="65"/>
                    <a:pt x="202" y="54"/>
                  </a:cubicBezTo>
                  <a:cubicBezTo>
                    <a:pt x="206" y="52"/>
                    <a:pt x="212" y="49"/>
                    <a:pt x="215" y="48"/>
                  </a:cubicBezTo>
                  <a:cubicBezTo>
                    <a:pt x="217" y="46"/>
                    <a:pt x="218" y="45"/>
                    <a:pt x="218" y="43"/>
                  </a:cubicBezTo>
                  <a:cubicBezTo>
                    <a:pt x="218" y="42"/>
                    <a:pt x="218" y="40"/>
                    <a:pt x="217" y="39"/>
                  </a:cubicBezTo>
                  <a:cubicBezTo>
                    <a:pt x="214" y="34"/>
                    <a:pt x="198" y="18"/>
                    <a:pt x="172" y="0"/>
                  </a:cubicBezTo>
                  <a:cubicBezTo>
                    <a:pt x="151" y="11"/>
                    <a:pt x="119" y="29"/>
                    <a:pt x="70" y="29"/>
                  </a:cubicBezTo>
                  <a:cubicBezTo>
                    <a:pt x="58" y="29"/>
                    <a:pt x="56" y="28"/>
                    <a:pt x="48" y="28"/>
                  </a:cubicBezTo>
                  <a:cubicBezTo>
                    <a:pt x="24" y="28"/>
                    <a:pt x="18" y="38"/>
                    <a:pt x="17" y="59"/>
                  </a:cubicBezTo>
                  <a:cubicBezTo>
                    <a:pt x="17" y="63"/>
                    <a:pt x="17" y="68"/>
                    <a:pt x="17" y="74"/>
                  </a:cubicBezTo>
                  <a:cubicBezTo>
                    <a:pt x="16" y="93"/>
                    <a:pt x="14" y="118"/>
                    <a:pt x="0" y="135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5047320" y="4496308"/>
              <a:ext cx="250369" cy="140434"/>
            </a:xfrm>
            <a:custGeom>
              <a:avLst/>
              <a:gdLst>
                <a:gd name="T0" fmla="*/ 104 w 159"/>
                <a:gd name="T1" fmla="*/ 19 h 89"/>
                <a:gd name="T2" fmla="*/ 153 w 159"/>
                <a:gd name="T3" fmla="*/ 19 h 89"/>
                <a:gd name="T4" fmla="*/ 153 w 159"/>
                <a:gd name="T5" fmla="*/ 0 h 89"/>
                <a:gd name="T6" fmla="*/ 7 w 159"/>
                <a:gd name="T7" fmla="*/ 0 h 89"/>
                <a:gd name="T8" fmla="*/ 7 w 159"/>
                <a:gd name="T9" fmla="*/ 19 h 89"/>
                <a:gd name="T10" fmla="*/ 55 w 159"/>
                <a:gd name="T11" fmla="*/ 19 h 89"/>
                <a:gd name="T12" fmla="*/ 0 w 159"/>
                <a:gd name="T13" fmla="*/ 89 h 89"/>
                <a:gd name="T14" fmla="*/ 32 w 159"/>
                <a:gd name="T15" fmla="*/ 89 h 89"/>
                <a:gd name="T16" fmla="*/ 79 w 159"/>
                <a:gd name="T17" fmla="*/ 27 h 89"/>
                <a:gd name="T18" fmla="*/ 121 w 159"/>
                <a:gd name="T19" fmla="*/ 82 h 89"/>
                <a:gd name="T20" fmla="*/ 135 w 159"/>
                <a:gd name="T21" fmla="*/ 89 h 89"/>
                <a:gd name="T22" fmla="*/ 159 w 159"/>
                <a:gd name="T23" fmla="*/ 89 h 89"/>
                <a:gd name="T24" fmla="*/ 104 w 159"/>
                <a:gd name="T25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89">
                  <a:moveTo>
                    <a:pt x="104" y="19"/>
                  </a:moveTo>
                  <a:cubicBezTo>
                    <a:pt x="153" y="19"/>
                    <a:pt x="153" y="19"/>
                    <a:pt x="153" y="19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5" y="87"/>
                    <a:pt x="129" y="89"/>
                    <a:pt x="135" y="89"/>
                  </a:cubicBezTo>
                  <a:cubicBezTo>
                    <a:pt x="159" y="89"/>
                    <a:pt x="159" y="89"/>
                    <a:pt x="159" y="89"/>
                  </a:cubicBezTo>
                  <a:lnTo>
                    <a:pt x="104" y="1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5035263" y="4662984"/>
              <a:ext cx="275193" cy="118447"/>
            </a:xfrm>
            <a:custGeom>
              <a:avLst/>
              <a:gdLst>
                <a:gd name="T0" fmla="*/ 175 w 175"/>
                <a:gd name="T1" fmla="*/ 0 h 75"/>
                <a:gd name="T2" fmla="*/ 0 w 175"/>
                <a:gd name="T3" fmla="*/ 0 h 75"/>
                <a:gd name="T4" fmla="*/ 0 w 175"/>
                <a:gd name="T5" fmla="*/ 18 h 75"/>
                <a:gd name="T6" fmla="*/ 74 w 175"/>
                <a:gd name="T7" fmla="*/ 18 h 75"/>
                <a:gd name="T8" fmla="*/ 74 w 175"/>
                <a:gd name="T9" fmla="*/ 75 h 75"/>
                <a:gd name="T10" fmla="*/ 81 w 175"/>
                <a:gd name="T11" fmla="*/ 75 h 75"/>
                <a:gd name="T12" fmla="*/ 101 w 175"/>
                <a:gd name="T13" fmla="*/ 56 h 75"/>
                <a:gd name="T14" fmla="*/ 101 w 175"/>
                <a:gd name="T15" fmla="*/ 18 h 75"/>
                <a:gd name="T16" fmla="*/ 175 w 175"/>
                <a:gd name="T17" fmla="*/ 18 h 75"/>
                <a:gd name="T18" fmla="*/ 175 w 17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75">
                  <a:moveTo>
                    <a:pt x="1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92" y="75"/>
                    <a:pt x="101" y="66"/>
                    <a:pt x="101" y="56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75" y="18"/>
                    <a:pt x="175" y="18"/>
                    <a:pt x="175" y="18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5936025" y="4496308"/>
              <a:ext cx="195047" cy="193628"/>
            </a:xfrm>
            <a:custGeom>
              <a:avLst/>
              <a:gdLst>
                <a:gd name="T0" fmla="*/ 55 w 124"/>
                <a:gd name="T1" fmla="*/ 0 h 123"/>
                <a:gd name="T2" fmla="*/ 44 w 124"/>
                <a:gd name="T3" fmla="*/ 8 h 123"/>
                <a:gd name="T4" fmla="*/ 0 w 124"/>
                <a:gd name="T5" fmla="*/ 123 h 123"/>
                <a:gd name="T6" fmla="*/ 28 w 124"/>
                <a:gd name="T7" fmla="*/ 123 h 123"/>
                <a:gd name="T8" fmla="*/ 63 w 124"/>
                <a:gd name="T9" fmla="*/ 29 h 123"/>
                <a:gd name="T10" fmla="*/ 94 w 124"/>
                <a:gd name="T11" fmla="*/ 115 h 123"/>
                <a:gd name="T12" fmla="*/ 105 w 124"/>
                <a:gd name="T13" fmla="*/ 123 h 123"/>
                <a:gd name="T14" fmla="*/ 124 w 124"/>
                <a:gd name="T15" fmla="*/ 123 h 123"/>
                <a:gd name="T16" fmla="*/ 76 w 124"/>
                <a:gd name="T17" fmla="*/ 0 h 123"/>
                <a:gd name="T18" fmla="*/ 55 w 124"/>
                <a:gd name="T1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3">
                  <a:moveTo>
                    <a:pt x="55" y="0"/>
                  </a:moveTo>
                  <a:cubicBezTo>
                    <a:pt x="51" y="0"/>
                    <a:pt x="47" y="3"/>
                    <a:pt x="44" y="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28" y="123"/>
                    <a:pt x="28" y="123"/>
                    <a:pt x="28" y="123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94" y="115"/>
                    <a:pt x="94" y="115"/>
                    <a:pt x="94" y="115"/>
                  </a:cubicBezTo>
                  <a:cubicBezTo>
                    <a:pt x="96" y="120"/>
                    <a:pt x="100" y="122"/>
                    <a:pt x="105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6143838" y="4496308"/>
              <a:ext cx="73763" cy="270938"/>
            </a:xfrm>
            <a:custGeom>
              <a:avLst/>
              <a:gdLst>
                <a:gd name="T0" fmla="*/ 47 w 47"/>
                <a:gd name="T1" fmla="*/ 46 h 172"/>
                <a:gd name="T2" fmla="*/ 26 w 47"/>
                <a:gd name="T3" fmla="*/ 46 h 172"/>
                <a:gd name="T4" fmla="*/ 26 w 47"/>
                <a:gd name="T5" fmla="*/ 0 h 172"/>
                <a:gd name="T6" fmla="*/ 0 w 47"/>
                <a:gd name="T7" fmla="*/ 0 h 172"/>
                <a:gd name="T8" fmla="*/ 0 w 47"/>
                <a:gd name="T9" fmla="*/ 172 h 172"/>
                <a:gd name="T10" fmla="*/ 7 w 47"/>
                <a:gd name="T11" fmla="*/ 172 h 172"/>
                <a:gd name="T12" fmla="*/ 26 w 47"/>
                <a:gd name="T13" fmla="*/ 153 h 172"/>
                <a:gd name="T14" fmla="*/ 26 w 47"/>
                <a:gd name="T15" fmla="*/ 64 h 172"/>
                <a:gd name="T16" fmla="*/ 47 w 47"/>
                <a:gd name="T17" fmla="*/ 64 h 172"/>
                <a:gd name="T18" fmla="*/ 47 w 47"/>
                <a:gd name="T19" fmla="*/ 4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172">
                  <a:moveTo>
                    <a:pt x="47" y="46"/>
                  </a:moveTo>
                  <a:cubicBezTo>
                    <a:pt x="26" y="46"/>
                    <a:pt x="26" y="46"/>
                    <a:pt x="26" y="4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7" y="172"/>
                    <a:pt x="7" y="172"/>
                    <a:pt x="7" y="172"/>
                  </a:cubicBezTo>
                  <a:cubicBezTo>
                    <a:pt x="18" y="172"/>
                    <a:pt x="26" y="164"/>
                    <a:pt x="26" y="15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47" y="64"/>
                    <a:pt x="47" y="64"/>
                    <a:pt x="47" y="64"/>
                  </a:cubicBezTo>
                  <a:lnTo>
                    <a:pt x="47" y="4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335280" y="4496308"/>
              <a:ext cx="193629" cy="141852"/>
            </a:xfrm>
            <a:custGeom>
              <a:avLst/>
              <a:gdLst>
                <a:gd name="T0" fmla="*/ 93 w 123"/>
                <a:gd name="T1" fmla="*/ 82 h 90"/>
                <a:gd name="T2" fmla="*/ 104 w 123"/>
                <a:gd name="T3" fmla="*/ 90 h 90"/>
                <a:gd name="T4" fmla="*/ 123 w 123"/>
                <a:gd name="T5" fmla="*/ 90 h 90"/>
                <a:gd name="T6" fmla="*/ 75 w 123"/>
                <a:gd name="T7" fmla="*/ 0 h 90"/>
                <a:gd name="T8" fmla="*/ 54 w 123"/>
                <a:gd name="T9" fmla="*/ 0 h 90"/>
                <a:gd name="T10" fmla="*/ 43 w 123"/>
                <a:gd name="T11" fmla="*/ 8 h 90"/>
                <a:gd name="T12" fmla="*/ 0 w 123"/>
                <a:gd name="T13" fmla="*/ 90 h 90"/>
                <a:gd name="T14" fmla="*/ 27 w 123"/>
                <a:gd name="T15" fmla="*/ 90 h 90"/>
                <a:gd name="T16" fmla="*/ 62 w 123"/>
                <a:gd name="T17" fmla="*/ 24 h 90"/>
                <a:gd name="T18" fmla="*/ 93 w 123"/>
                <a:gd name="T19" fmla="*/ 8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90">
                  <a:moveTo>
                    <a:pt x="93" y="82"/>
                  </a:moveTo>
                  <a:cubicBezTo>
                    <a:pt x="95" y="87"/>
                    <a:pt x="100" y="90"/>
                    <a:pt x="104" y="90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0" y="0"/>
                    <a:pt x="46" y="3"/>
                    <a:pt x="43" y="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62" y="24"/>
                    <a:pt x="62" y="24"/>
                    <a:pt x="62" y="24"/>
                  </a:cubicBezTo>
                  <a:lnTo>
                    <a:pt x="93" y="8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5379254" y="4665112"/>
              <a:ext cx="210651" cy="111354"/>
            </a:xfrm>
            <a:custGeom>
              <a:avLst/>
              <a:gdLst>
                <a:gd name="T0" fmla="*/ 0 w 134"/>
                <a:gd name="T1" fmla="*/ 0 h 71"/>
                <a:gd name="T2" fmla="*/ 0 w 134"/>
                <a:gd name="T3" fmla="*/ 18 h 71"/>
                <a:gd name="T4" fmla="*/ 107 w 134"/>
                <a:gd name="T5" fmla="*/ 18 h 71"/>
                <a:gd name="T6" fmla="*/ 107 w 134"/>
                <a:gd name="T7" fmla="*/ 71 h 71"/>
                <a:gd name="T8" fmla="*/ 114 w 134"/>
                <a:gd name="T9" fmla="*/ 71 h 71"/>
                <a:gd name="T10" fmla="*/ 134 w 134"/>
                <a:gd name="T11" fmla="*/ 52 h 71"/>
                <a:gd name="T12" fmla="*/ 134 w 134"/>
                <a:gd name="T13" fmla="*/ 0 h 71"/>
                <a:gd name="T14" fmla="*/ 0 w 134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71">
                  <a:moveTo>
                    <a:pt x="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4" y="71"/>
                    <a:pt x="114" y="71"/>
                    <a:pt x="114" y="71"/>
                  </a:cubicBezTo>
                  <a:cubicBezTo>
                    <a:pt x="125" y="71"/>
                    <a:pt x="134" y="62"/>
                    <a:pt x="134" y="52"/>
                  </a:cubicBezTo>
                  <a:cubicBezTo>
                    <a:pt x="134" y="0"/>
                    <a:pt x="134" y="0"/>
                    <a:pt x="13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547349" y="4496308"/>
              <a:ext cx="42556" cy="154619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5857296" y="4496308"/>
              <a:ext cx="41137" cy="270938"/>
            </a:xfrm>
            <a:custGeom>
              <a:avLst/>
              <a:gdLst>
                <a:gd name="T0" fmla="*/ 26 w 26"/>
                <a:gd name="T1" fmla="*/ 0 h 172"/>
                <a:gd name="T2" fmla="*/ 26 w 26"/>
                <a:gd name="T3" fmla="*/ 153 h 172"/>
                <a:gd name="T4" fmla="*/ 7 w 26"/>
                <a:gd name="T5" fmla="*/ 172 h 172"/>
                <a:gd name="T6" fmla="*/ 0 w 26"/>
                <a:gd name="T7" fmla="*/ 172 h 172"/>
                <a:gd name="T8" fmla="*/ 0 w 26"/>
                <a:gd name="T9" fmla="*/ 0 h 172"/>
                <a:gd name="T10" fmla="*/ 26 w 26"/>
                <a:gd name="T1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172">
                  <a:moveTo>
                    <a:pt x="26" y="0"/>
                  </a:moveTo>
                  <a:cubicBezTo>
                    <a:pt x="26" y="153"/>
                    <a:pt x="26" y="153"/>
                    <a:pt x="26" y="153"/>
                  </a:cubicBezTo>
                  <a:cubicBezTo>
                    <a:pt x="26" y="164"/>
                    <a:pt x="17" y="172"/>
                    <a:pt x="7" y="172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5646646" y="4489925"/>
              <a:ext cx="196466" cy="202849"/>
            </a:xfrm>
            <a:custGeom>
              <a:avLst/>
              <a:gdLst>
                <a:gd name="T0" fmla="*/ 76 w 125"/>
                <a:gd name="T1" fmla="*/ 111 h 129"/>
                <a:gd name="T2" fmla="*/ 76 w 125"/>
                <a:gd name="T3" fmla="*/ 101 h 129"/>
                <a:gd name="T4" fmla="*/ 112 w 125"/>
                <a:gd name="T5" fmla="*/ 62 h 129"/>
                <a:gd name="T6" fmla="*/ 94 w 125"/>
                <a:gd name="T7" fmla="*/ 31 h 129"/>
                <a:gd name="T8" fmla="*/ 117 w 125"/>
                <a:gd name="T9" fmla="*/ 31 h 129"/>
                <a:gd name="T10" fmla="*/ 117 w 125"/>
                <a:gd name="T11" fmla="*/ 13 h 129"/>
                <a:gd name="T12" fmla="*/ 76 w 125"/>
                <a:gd name="T13" fmla="*/ 13 h 129"/>
                <a:gd name="T14" fmla="*/ 76 w 125"/>
                <a:gd name="T15" fmla="*/ 0 h 129"/>
                <a:gd name="T16" fmla="*/ 48 w 125"/>
                <a:gd name="T17" fmla="*/ 0 h 129"/>
                <a:gd name="T18" fmla="*/ 48 w 125"/>
                <a:gd name="T19" fmla="*/ 13 h 129"/>
                <a:gd name="T20" fmla="*/ 6 w 125"/>
                <a:gd name="T21" fmla="*/ 13 h 129"/>
                <a:gd name="T22" fmla="*/ 6 w 125"/>
                <a:gd name="T23" fmla="*/ 31 h 129"/>
                <a:gd name="T24" fmla="*/ 30 w 125"/>
                <a:gd name="T25" fmla="*/ 31 h 129"/>
                <a:gd name="T26" fmla="*/ 12 w 125"/>
                <a:gd name="T27" fmla="*/ 62 h 129"/>
                <a:gd name="T28" fmla="*/ 48 w 125"/>
                <a:gd name="T29" fmla="*/ 101 h 129"/>
                <a:gd name="T30" fmla="*/ 48 w 125"/>
                <a:gd name="T31" fmla="*/ 111 h 129"/>
                <a:gd name="T32" fmla="*/ 0 w 125"/>
                <a:gd name="T33" fmla="*/ 111 h 129"/>
                <a:gd name="T34" fmla="*/ 0 w 125"/>
                <a:gd name="T35" fmla="*/ 129 h 129"/>
                <a:gd name="T36" fmla="*/ 125 w 125"/>
                <a:gd name="T37" fmla="*/ 129 h 129"/>
                <a:gd name="T38" fmla="*/ 125 w 125"/>
                <a:gd name="T39" fmla="*/ 111 h 129"/>
                <a:gd name="T40" fmla="*/ 76 w 125"/>
                <a:gd name="T41" fmla="*/ 111 h 129"/>
                <a:gd name="T42" fmla="*/ 38 w 125"/>
                <a:gd name="T43" fmla="*/ 62 h 129"/>
                <a:gd name="T44" fmla="*/ 62 w 125"/>
                <a:gd name="T45" fmla="*/ 39 h 129"/>
                <a:gd name="T46" fmla="*/ 85 w 125"/>
                <a:gd name="T47" fmla="*/ 62 h 129"/>
                <a:gd name="T48" fmla="*/ 62 w 125"/>
                <a:gd name="T49" fmla="*/ 85 h 129"/>
                <a:gd name="T50" fmla="*/ 38 w 125"/>
                <a:gd name="T51" fmla="*/ 6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29">
                  <a:moveTo>
                    <a:pt x="76" y="111"/>
                  </a:moveTo>
                  <a:cubicBezTo>
                    <a:pt x="76" y="101"/>
                    <a:pt x="76" y="101"/>
                    <a:pt x="76" y="101"/>
                  </a:cubicBezTo>
                  <a:cubicBezTo>
                    <a:pt x="97" y="96"/>
                    <a:pt x="112" y="81"/>
                    <a:pt x="112" y="62"/>
                  </a:cubicBezTo>
                  <a:cubicBezTo>
                    <a:pt x="112" y="50"/>
                    <a:pt x="105" y="39"/>
                    <a:pt x="94" y="31"/>
                  </a:cubicBezTo>
                  <a:cubicBezTo>
                    <a:pt x="117" y="31"/>
                    <a:pt x="117" y="31"/>
                    <a:pt x="117" y="31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76" y="13"/>
                    <a:pt x="76" y="13"/>
                    <a:pt x="76" y="13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18" y="39"/>
                    <a:pt x="12" y="50"/>
                    <a:pt x="12" y="62"/>
                  </a:cubicBezTo>
                  <a:cubicBezTo>
                    <a:pt x="12" y="81"/>
                    <a:pt x="26" y="96"/>
                    <a:pt x="48" y="101"/>
                  </a:cubicBezTo>
                  <a:cubicBezTo>
                    <a:pt x="48" y="111"/>
                    <a:pt x="48" y="111"/>
                    <a:pt x="48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25" y="111"/>
                    <a:pt x="125" y="111"/>
                    <a:pt x="125" y="111"/>
                  </a:cubicBezTo>
                  <a:lnTo>
                    <a:pt x="76" y="111"/>
                  </a:lnTo>
                  <a:close/>
                  <a:moveTo>
                    <a:pt x="38" y="62"/>
                  </a:moveTo>
                  <a:cubicBezTo>
                    <a:pt x="38" y="49"/>
                    <a:pt x="48" y="39"/>
                    <a:pt x="62" y="39"/>
                  </a:cubicBezTo>
                  <a:cubicBezTo>
                    <a:pt x="76" y="39"/>
                    <a:pt x="85" y="49"/>
                    <a:pt x="85" y="62"/>
                  </a:cubicBezTo>
                  <a:cubicBezTo>
                    <a:pt x="85" y="75"/>
                    <a:pt x="76" y="85"/>
                    <a:pt x="62" y="85"/>
                  </a:cubicBezTo>
                  <a:cubicBezTo>
                    <a:pt x="48" y="85"/>
                    <a:pt x="38" y="75"/>
                    <a:pt x="38" y="62"/>
                  </a:cubicBez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8BF6A9C-8734-1C7E-CB3C-BFBC0F2395D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" y="6381328"/>
            <a:ext cx="432048" cy="38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9" r:id="rId1"/>
    <p:sldLayoutId id="2147485367" r:id="rId2"/>
    <p:sldLayoutId id="2147485406" r:id="rId3"/>
    <p:sldLayoutId id="2147485365" r:id="rId4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469900" indent="-4699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908050" indent="-43656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304925" indent="-395288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19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93863" indent="-3873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93913" indent="-398463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511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D615-AC15-B777-94E9-77DD5A8E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14" y="1774354"/>
            <a:ext cx="8938936" cy="506412"/>
          </a:xfrm>
        </p:spPr>
        <p:txBody>
          <a:bodyPr/>
          <a:lstStyle/>
          <a:p>
            <a:r>
              <a:rPr lang="ko-KR" altLang="en-US" sz="2400" dirty="0"/>
              <a:t>개발자의 손이 아닌</a:t>
            </a:r>
            <a:r>
              <a:rPr lang="en-US" altLang="ko-KR" sz="2400" dirty="0"/>
              <a:t>, </a:t>
            </a:r>
            <a:r>
              <a:rPr lang="en-US" sz="2400" dirty="0"/>
              <a:t>AI</a:t>
            </a:r>
            <a:r>
              <a:rPr lang="ko-KR" altLang="en-US" sz="2400" dirty="0"/>
              <a:t>의 지능으로 만든 체육인 학습플랫폼</a:t>
            </a:r>
            <a:endParaRPr lang="ko-KR" altLang="en-US" sz="360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3" name="부제목 6">
            <a:extLst>
              <a:ext uri="{FF2B5EF4-FFF2-40B4-BE49-F238E27FC236}">
                <a16:creationId xmlns:a16="http://schemas.microsoft.com/office/drawing/2014/main" id="{4DA29EAD-56AC-F682-32AC-126720CB51BB}"/>
              </a:ext>
            </a:extLst>
          </p:cNvPr>
          <p:cNvSpPr txBox="1">
            <a:spLocks/>
          </p:cNvSpPr>
          <p:nvPr/>
        </p:nvSpPr>
        <p:spPr>
          <a:xfrm>
            <a:off x="3944987" y="4256323"/>
            <a:ext cx="2016125" cy="504825"/>
          </a:xfrm>
          <a:prstGeom prst="rect">
            <a:avLst/>
          </a:prstGeom>
        </p:spPr>
        <p:txBody>
          <a:bodyPr anchor="ctr"/>
          <a:lstStyle>
            <a:lvl1pPr marL="469900" indent="-469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o"/>
              <a:defRPr kumimoji="1" sz="2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304925" indent="-395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o"/>
              <a:defRPr kumimoji="1" sz="1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93863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3913" indent="-398463" algn="l" rtl="0" eaLnBrk="0" fontAlgn="base" latinLnBrk="1" hangingPunct="0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ko-KR" sz="2000" kern="0" dirty="0">
                <a:solidFill>
                  <a:prstClr val="black"/>
                </a:solidFill>
                <a:cs typeface="Arial" pitchFamily="34" charset="0"/>
              </a:rPr>
              <a:t>2025. 04.</a:t>
            </a:r>
            <a:endParaRPr lang="ko-KR" altLang="en-US" sz="2000" kern="0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EF7185-79F9-B1A1-844E-1EC976433A3A}"/>
              </a:ext>
            </a:extLst>
          </p:cNvPr>
          <p:cNvSpPr txBox="1">
            <a:spLocks/>
          </p:cNvSpPr>
          <p:nvPr/>
        </p:nvSpPr>
        <p:spPr bwMode="auto">
          <a:xfrm>
            <a:off x="694014" y="2601677"/>
            <a:ext cx="7991723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2800" b="1" kern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200">
                <a:solidFill>
                  <a:schemeClr val="tx2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ko-KR" sz="2400" b="0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ko-KR" altLang="en-US" sz="2400" b="0" dirty="0">
                <a:solidFill>
                  <a:srgbClr val="000000"/>
                </a:solidFill>
                <a:effectLst/>
                <a:latin typeface="Helvetica" pitchFamily="2" charset="0"/>
              </a:rPr>
              <a:t>가칭 스포츠 러닝 포털 구축</a:t>
            </a:r>
            <a:r>
              <a:rPr lang="en-US" altLang="ko-KR" sz="2400" b="0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  <a:endParaRPr lang="ko-KR" altLang="en-US" b="0" dirty="0"/>
          </a:p>
        </p:txBody>
      </p:sp>
      <p:sp>
        <p:nvSpPr>
          <p:cNvPr id="5" name="부제목 6">
            <a:extLst>
              <a:ext uri="{FF2B5EF4-FFF2-40B4-BE49-F238E27FC236}">
                <a16:creationId xmlns:a16="http://schemas.microsoft.com/office/drawing/2014/main" id="{DB33E046-5477-EA12-14FB-9DC019AD34EE}"/>
              </a:ext>
            </a:extLst>
          </p:cNvPr>
          <p:cNvSpPr txBox="1">
            <a:spLocks/>
          </p:cNvSpPr>
          <p:nvPr/>
        </p:nvSpPr>
        <p:spPr>
          <a:xfrm>
            <a:off x="7473950" y="5517232"/>
            <a:ext cx="2016125" cy="504825"/>
          </a:xfrm>
          <a:prstGeom prst="rect">
            <a:avLst/>
          </a:prstGeom>
        </p:spPr>
        <p:txBody>
          <a:bodyPr anchor="ctr"/>
          <a:lstStyle>
            <a:lvl1pPr marL="469900" indent="-469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o"/>
              <a:defRPr kumimoji="1" sz="2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08050" indent="-436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304925" indent="-395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o"/>
              <a:defRPr kumimoji="1" sz="19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93863" indent="-3873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93913" indent="-398463" algn="l" rtl="0" eaLnBrk="0" fontAlgn="base" latinLnBrk="1" hangingPunct="0"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altLang="ko-KR" sz="2000" kern="0">
                <a:solidFill>
                  <a:prstClr val="black"/>
                </a:solidFill>
                <a:cs typeface="Arial" pitchFamily="34" charset="0"/>
              </a:rPr>
              <a:t>AI-Nemo</a:t>
            </a:r>
            <a:endParaRPr lang="ko-KR" altLang="en-US" sz="2000" kern="0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2D49-40B4-0AC0-F882-8CAF363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421F1-1A50-9EDC-EAC4-51C9E1EF43D2}"/>
              </a:ext>
            </a:extLst>
          </p:cNvPr>
          <p:cNvSpPr txBox="1"/>
          <p:nvPr/>
        </p:nvSpPr>
        <p:spPr bwMode="auto">
          <a:xfrm>
            <a:off x="2432720" y="1514403"/>
            <a:ext cx="5544616" cy="432964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1. </a:t>
            </a:r>
            <a:r>
              <a:rPr lang="ko-KR" altLang="en-US" sz="2800" b="1" dirty="0"/>
              <a:t>프로젝트 개요</a:t>
            </a:r>
            <a:br>
              <a:rPr lang="en-US" altLang="ko-KR" sz="2000" dirty="0"/>
            </a:br>
            <a:r>
              <a:rPr lang="en-US" altLang="ko-KR" sz="2800" b="1" dirty="0"/>
              <a:t>2. </a:t>
            </a:r>
            <a:r>
              <a:rPr lang="ko-KR" altLang="en-US" sz="2800" b="1" dirty="0"/>
              <a:t>요구사항 분석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3. </a:t>
            </a:r>
            <a:r>
              <a:rPr lang="ko-KR" altLang="en-US" sz="2800" b="1" dirty="0"/>
              <a:t>설계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sz="2800" dirty="0"/>
              <a:t>4. </a:t>
            </a:r>
            <a:r>
              <a:rPr lang="ko-KR" altLang="en-US" sz="2800" b="1" dirty="0"/>
              <a:t>구현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5. </a:t>
            </a:r>
            <a:r>
              <a:rPr lang="ko-KR" altLang="en-US" sz="2800" b="1" dirty="0"/>
              <a:t>테스트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6. </a:t>
            </a:r>
            <a:r>
              <a:rPr lang="ko-KR" altLang="en-US" sz="2800" dirty="0"/>
              <a:t>확장성과 미래 가능성 </a:t>
            </a:r>
            <a:endParaRPr lang="ko-KR" altLang="en-US" sz="2000" dirty="0"/>
          </a:p>
          <a:p>
            <a:pPr algn="l">
              <a:lnSpc>
                <a:spcPct val="120000"/>
              </a:lnSpc>
            </a:pPr>
            <a:endParaRPr lang="en-KR" sz="1600" b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67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0BA8EF-F8A6-ABE7-AD5E-CE479128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3" y="755901"/>
            <a:ext cx="9493944" cy="521450"/>
          </a:xfrm>
        </p:spPr>
        <p:txBody>
          <a:bodyPr/>
          <a:lstStyle/>
          <a:p>
            <a:pPr rtl="0"/>
            <a:r>
              <a:rPr lang="ko-KR" altLang="en-US" dirty="0"/>
              <a:t>“체육인 학습을 위한 디지털 </a:t>
            </a:r>
            <a:r>
              <a:rPr lang="ko-KR" altLang="en-US" dirty="0" err="1"/>
              <a:t>전환”을</a:t>
            </a:r>
            <a:r>
              <a:rPr lang="ko-KR" altLang="en-US" dirty="0"/>
              <a:t> 주제로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dirty="0"/>
              <a:t>AI </a:t>
            </a:r>
            <a:r>
              <a:rPr lang="ko-KR" altLang="en-US" dirty="0"/>
              <a:t>모델을 사용해 </a:t>
            </a:r>
            <a:r>
              <a:rPr lang="en-US" dirty="0"/>
              <a:t>UI/UX </a:t>
            </a:r>
            <a:r>
              <a:rPr lang="ko-KR" altLang="en-US" dirty="0"/>
              <a:t>및 코드를 자동 생성하며</a:t>
            </a:r>
            <a:r>
              <a:rPr lang="en-US" altLang="ko-KR" dirty="0"/>
              <a:t>, </a:t>
            </a:r>
            <a:r>
              <a:rPr lang="ko-KR" altLang="en-US" dirty="0"/>
              <a:t>신속한 개발과 높은 확장성을 갖춘 체계를 구현함</a:t>
            </a:r>
            <a:r>
              <a:rPr lang="en-US" altLang="ko-KR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0E4A9A-D6ED-16F8-E86F-DA1C28344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b="1" dirty="0"/>
              <a:t>1.</a:t>
            </a:r>
            <a:r>
              <a:rPr lang="ko-KR" altLang="en-US" b="1" dirty="0"/>
              <a:t> 프로젝트 개요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BE509B7-6695-BD56-204C-44618C74D101}"/>
              </a:ext>
            </a:extLst>
          </p:cNvPr>
          <p:cNvSpPr/>
          <p:nvPr/>
        </p:nvSpPr>
        <p:spPr bwMode="auto">
          <a:xfrm>
            <a:off x="273050" y="1527280"/>
            <a:ext cx="9359900" cy="4782041"/>
          </a:xfrm>
          <a:prstGeom prst="roundRect">
            <a:avLst>
              <a:gd name="adj" fmla="val 398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KR" sz="1200"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8A2B756-DA88-8AC4-ED33-14D2CF75A811}"/>
              </a:ext>
            </a:extLst>
          </p:cNvPr>
          <p:cNvSpPr/>
          <p:nvPr/>
        </p:nvSpPr>
        <p:spPr bwMode="auto">
          <a:xfrm>
            <a:off x="5529064" y="4149080"/>
            <a:ext cx="936104" cy="72008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100" dirty="0">
                <a:latin typeface="Cambria" panose="02040503050406030204" pitchFamily="18" charset="0"/>
                <a:ea typeface="맑은 고딕" pitchFamily="50" charset="-127"/>
              </a:rPr>
              <a:t>PostgreSQL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5815F4-E9F3-900F-12FD-DDBA870E7CB4}"/>
              </a:ext>
            </a:extLst>
          </p:cNvPr>
          <p:cNvCxnSpPr>
            <a:cxnSpLocks/>
            <a:stCxn id="1032" idx="0"/>
            <a:endCxn id="1034" idx="1"/>
          </p:cNvCxnSpPr>
          <p:nvPr/>
        </p:nvCxnSpPr>
        <p:spPr bwMode="auto">
          <a:xfrm flipV="1">
            <a:off x="2126894" y="2198688"/>
            <a:ext cx="1385947" cy="92415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8CD043B-BC26-6A71-E0F3-64D496D96D3D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 bwMode="auto">
          <a:xfrm flipV="1">
            <a:off x="1250689" y="3579083"/>
            <a:ext cx="419960" cy="557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28" name="Picture 4" descr="Pdf - 무료 파일 및 폴더개 아이콘">
            <a:extLst>
              <a:ext uri="{FF2B5EF4-FFF2-40B4-BE49-F238E27FC236}">
                <a16:creationId xmlns:a16="http://schemas.microsoft.com/office/drawing/2014/main" id="{D8F08554-A08F-F854-FDF3-12EA83D6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9" y="3219533"/>
            <a:ext cx="73025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9F1AC5A-FFFC-F047-89AD-82FEA6EFAAAE}"/>
              </a:ext>
            </a:extLst>
          </p:cNvPr>
          <p:cNvSpPr txBox="1"/>
          <p:nvPr/>
        </p:nvSpPr>
        <p:spPr bwMode="auto">
          <a:xfrm>
            <a:off x="530624" y="3967507"/>
            <a:ext cx="763029" cy="29392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200" b="0" dirty="0">
                <a:latin typeface="Cambria" panose="02040503050406030204" pitchFamily="18" charset="0"/>
                <a:ea typeface="맑은 고딕" pitchFamily="50" charset="-127"/>
              </a:rPr>
              <a:t>제시된 </a:t>
            </a:r>
            <a:r>
              <a:rPr lang="en-US" altLang="ko-KR" sz="1200" b="0" dirty="0">
                <a:latin typeface="Cambria" panose="02040503050406030204" pitchFamily="18" charset="0"/>
                <a:ea typeface="맑은 고딕" pitchFamily="50" charset="-127"/>
              </a:rPr>
              <a:t>RFP</a:t>
            </a:r>
            <a:endParaRPr lang="en-KR" sz="1200" b="0">
              <a:latin typeface="Cambria" panose="02040503050406030204" pitchFamily="18" charset="0"/>
              <a:ea typeface="맑은 고딕" pitchFamily="50" charset="-127"/>
            </a:endParaRPr>
          </a:p>
        </p:txBody>
      </p:sp>
      <p:pic>
        <p:nvPicPr>
          <p:cNvPr id="1032" name="Picture 8" descr="Markdown - Free ui icons">
            <a:extLst>
              <a:ext uri="{FF2B5EF4-FFF2-40B4-BE49-F238E27FC236}">
                <a16:creationId xmlns:a16="http://schemas.microsoft.com/office/drawing/2014/main" id="{E378EB12-79D8-7E10-803A-D9BECA28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49" y="3122838"/>
            <a:ext cx="912490" cy="91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물질 - 무료 파일 및 폴더개 아이콘">
            <a:extLst>
              <a:ext uri="{FF2B5EF4-FFF2-40B4-BE49-F238E27FC236}">
                <a16:creationId xmlns:a16="http://schemas.microsoft.com/office/drawing/2014/main" id="{EAAB3808-5363-E099-1615-D73331598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1" y="1905000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물질 - 무료 파일 및 폴더개 아이콘">
            <a:extLst>
              <a:ext uri="{FF2B5EF4-FFF2-40B4-BE49-F238E27FC236}">
                <a16:creationId xmlns:a16="http://schemas.microsoft.com/office/drawing/2014/main" id="{02EBA87F-F6E7-FE72-82AA-ADCDF0589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45" y="5163950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461165C-C1B0-2675-85DE-71F15E598295}"/>
              </a:ext>
            </a:extLst>
          </p:cNvPr>
          <p:cNvSpPr txBox="1"/>
          <p:nvPr/>
        </p:nvSpPr>
        <p:spPr bwMode="auto">
          <a:xfrm>
            <a:off x="3394976" y="2517704"/>
            <a:ext cx="923330" cy="73590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요구사항명세</a:t>
            </a:r>
            <a:endParaRPr lang="en-US" altLang="ko-KR" sz="1200" b="0" dirty="0"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기능리스트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ct val="120000"/>
              </a:lnSpc>
            </a:pPr>
            <a:endParaRPr lang="en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993542-2F3C-7A9A-2C67-9F5870753161}"/>
              </a:ext>
            </a:extLst>
          </p:cNvPr>
          <p:cNvSpPr txBox="1"/>
          <p:nvPr/>
        </p:nvSpPr>
        <p:spPr bwMode="auto">
          <a:xfrm>
            <a:off x="2513549" y="5457637"/>
            <a:ext cx="914225" cy="73590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Test Scenario</a:t>
            </a:r>
          </a:p>
          <a:p>
            <a:pPr>
              <a:lnSpc>
                <a:spcPct val="120000"/>
              </a:lnSpc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Test Case</a:t>
            </a:r>
          </a:p>
          <a:p>
            <a:pPr algn="l">
              <a:lnSpc>
                <a:spcPct val="120000"/>
              </a:lnSpc>
            </a:pPr>
            <a:endParaRPr lang="en-KR" sz="1200" b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40" name="Picture 16" descr="파일 코드 - 무료 파일 및 폴더개 아이콘">
            <a:extLst>
              <a:ext uri="{FF2B5EF4-FFF2-40B4-BE49-F238E27FC236}">
                <a16:creationId xmlns:a16="http://schemas.microsoft.com/office/drawing/2014/main" id="{DB2905A1-CCD9-F74A-E15B-E3CADD6C9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842" y="1773238"/>
            <a:ext cx="914227" cy="91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백엔드 - 무료 현서와 웹개 아이콘">
            <a:extLst>
              <a:ext uri="{FF2B5EF4-FFF2-40B4-BE49-F238E27FC236}">
                <a16:creationId xmlns:a16="http://schemas.microsoft.com/office/drawing/2014/main" id="{91FDEFF6-9B68-832E-46E3-BD14555C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991" y="3202806"/>
            <a:ext cx="730250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 descr="물질 - 무료 파일 및 폴더개 아이콘">
            <a:extLst>
              <a:ext uri="{FF2B5EF4-FFF2-40B4-BE49-F238E27FC236}">
                <a16:creationId xmlns:a16="http://schemas.microsoft.com/office/drawing/2014/main" id="{9000DCD0-B30F-22C7-0AFA-DB10947B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3285396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3785A1F-D478-9EAA-9980-4DE6D5008D30}"/>
              </a:ext>
            </a:extLst>
          </p:cNvPr>
          <p:cNvCxnSpPr>
            <a:cxnSpLocks/>
            <a:stCxn id="1034" idx="3"/>
            <a:endCxn id="1040" idx="1"/>
          </p:cNvCxnSpPr>
          <p:nvPr/>
        </p:nvCxnSpPr>
        <p:spPr bwMode="auto">
          <a:xfrm>
            <a:off x="4100216" y="2198688"/>
            <a:ext cx="1459626" cy="3166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alpha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1046" name="Picture 22" descr="Code Testing Line Icon 7571202 Vector Art at Vecteezy">
            <a:extLst>
              <a:ext uri="{FF2B5EF4-FFF2-40B4-BE49-F238E27FC236}">
                <a16:creationId xmlns:a16="http://schemas.microsoft.com/office/drawing/2014/main" id="{A18DBD5E-AE6A-D601-666E-E1A1FCD1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55" y="5057764"/>
            <a:ext cx="914225" cy="91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256A512-CA25-6D3F-C347-9F1EF698B39B}"/>
              </a:ext>
            </a:extLst>
          </p:cNvPr>
          <p:cNvCxnSpPr>
            <a:cxnSpLocks/>
            <a:stCxn id="1040" idx="3"/>
            <a:endCxn id="1046" idx="3"/>
          </p:cNvCxnSpPr>
          <p:nvPr/>
        </p:nvCxnSpPr>
        <p:spPr bwMode="auto">
          <a:xfrm>
            <a:off x="6474069" y="2230352"/>
            <a:ext cx="77311" cy="3284525"/>
          </a:xfrm>
          <a:prstGeom prst="curvedConnector3">
            <a:avLst>
              <a:gd name="adj1" fmla="val 529861"/>
            </a:avLst>
          </a:prstGeom>
          <a:noFill/>
          <a:ln w="9525" cap="flat" cmpd="sng" algn="ctr">
            <a:solidFill>
              <a:schemeClr val="tx1">
                <a:alpha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5C21EA2C-D2DA-B045-C909-AB9A9DDEE5CF}"/>
              </a:ext>
            </a:extLst>
          </p:cNvPr>
          <p:cNvCxnSpPr>
            <a:cxnSpLocks/>
            <a:stCxn id="1042" idx="3"/>
            <a:endCxn id="1046" idx="3"/>
          </p:cNvCxnSpPr>
          <p:nvPr/>
        </p:nvCxnSpPr>
        <p:spPr bwMode="auto">
          <a:xfrm>
            <a:off x="6362241" y="3567931"/>
            <a:ext cx="189139" cy="1946946"/>
          </a:xfrm>
          <a:prstGeom prst="curvedConnector3">
            <a:avLst>
              <a:gd name="adj1" fmla="val 154706"/>
            </a:avLst>
          </a:prstGeom>
          <a:noFill/>
          <a:ln w="9525" cap="flat" cmpd="sng" algn="ctr">
            <a:solidFill>
              <a:schemeClr val="tx1">
                <a:alpha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068ED1-878C-8843-0BFE-74C6C6DE8D00}"/>
              </a:ext>
            </a:extLst>
          </p:cNvPr>
          <p:cNvCxnSpPr>
            <a:cxnSpLocks/>
            <a:stCxn id="1032" idx="3"/>
            <a:endCxn id="51" idx="1"/>
          </p:cNvCxnSpPr>
          <p:nvPr/>
        </p:nvCxnSpPr>
        <p:spPr bwMode="auto">
          <a:xfrm>
            <a:off x="2583139" y="3579083"/>
            <a:ext cx="929701" cy="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9094D287-5AE6-1D39-75DF-E70F0ADB3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00" y="1756434"/>
            <a:ext cx="859880" cy="47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다국어 AI 검색 플랫폼, 펠로(Felo AI) – AI 매터스">
            <a:extLst>
              <a:ext uri="{FF2B5EF4-FFF2-40B4-BE49-F238E27FC236}">
                <a16:creationId xmlns:a16="http://schemas.microsoft.com/office/drawing/2014/main" id="{43B2180C-F99C-C299-A0DD-87499F14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20" y="1794536"/>
            <a:ext cx="1044424" cy="104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ChatGPT AI 로고 아이콘 | 프리미엄 벡터">
            <a:extLst>
              <a:ext uri="{FF2B5EF4-FFF2-40B4-BE49-F238E27FC236}">
                <a16:creationId xmlns:a16="http://schemas.microsoft.com/office/drawing/2014/main" id="{BBC6FF31-6DA1-2A32-A0CC-D57D60B7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25" y="1977529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Grok Logo and symbol, meaning, history, PNG, brand">
            <a:extLst>
              <a:ext uri="{FF2B5EF4-FFF2-40B4-BE49-F238E27FC236}">
                <a16:creationId xmlns:a16="http://schemas.microsoft.com/office/drawing/2014/main" id="{8A83D499-AF25-045A-408F-E83D13CF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960" y="5094359"/>
            <a:ext cx="760412" cy="4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ursor owner buys AI coding assistant Supermaven - Indie Hackers">
            <a:extLst>
              <a:ext uri="{FF2B5EF4-FFF2-40B4-BE49-F238E27FC236}">
                <a16:creationId xmlns:a16="http://schemas.microsoft.com/office/drawing/2014/main" id="{E56BDF93-4A2E-D4DD-A2A1-43734DB1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80" y="3140968"/>
            <a:ext cx="1060624" cy="5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30" descr="ChatGPT AI 로고 아이콘 | 프리미엄 벡터">
            <a:extLst>
              <a:ext uri="{FF2B5EF4-FFF2-40B4-BE49-F238E27FC236}">
                <a16:creationId xmlns:a16="http://schemas.microsoft.com/office/drawing/2014/main" id="{4AC3F829-6E01-162F-CDF2-449CDB7B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52" y="4340127"/>
            <a:ext cx="587375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573B7A-66DE-13B9-E7C4-67A442634815}"/>
              </a:ext>
            </a:extLst>
          </p:cNvPr>
          <p:cNvSpPr txBox="1"/>
          <p:nvPr/>
        </p:nvSpPr>
        <p:spPr bwMode="auto">
          <a:xfrm>
            <a:off x="3462131" y="3917915"/>
            <a:ext cx="1139736" cy="51430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DB 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0" dirty="0">
                <a:latin typeface="맑은 고딕" pitchFamily="50" charset="-127"/>
                <a:ea typeface="맑은 고딕" pitchFamily="50" charset="-127"/>
              </a:rPr>
              <a:t>명세서</a:t>
            </a:r>
            <a:r>
              <a:rPr lang="en-US" altLang="ko-KR" sz="1200" b="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algn="l">
              <a:lnSpc>
                <a:spcPct val="120000"/>
              </a:lnSpc>
            </a:pPr>
            <a:endParaRPr lang="en-KR" sz="12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648FCF-5FDF-09FA-4A8A-3BAA7D159F90}"/>
              </a:ext>
            </a:extLst>
          </p:cNvPr>
          <p:cNvCxnSpPr>
            <a:cxnSpLocks/>
            <a:stCxn id="51" idx="3"/>
            <a:endCxn id="1042" idx="1"/>
          </p:cNvCxnSpPr>
          <p:nvPr/>
        </p:nvCxnSpPr>
        <p:spPr bwMode="auto">
          <a:xfrm flipV="1">
            <a:off x="4100215" y="3567931"/>
            <a:ext cx="1531776" cy="1115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alpha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DFFC483-D563-14DA-D46F-6F680E33176D}"/>
              </a:ext>
            </a:extLst>
          </p:cNvPr>
          <p:cNvCxnSpPr>
            <a:cxnSpLocks/>
            <a:stCxn id="1034" idx="3"/>
            <a:endCxn id="1042" idx="1"/>
          </p:cNvCxnSpPr>
          <p:nvPr/>
        </p:nvCxnSpPr>
        <p:spPr bwMode="auto">
          <a:xfrm>
            <a:off x="4100216" y="2198688"/>
            <a:ext cx="1531775" cy="136924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alpha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123" name="Picture 36" descr="Cursor owner buys AI coding assistant Supermaven - Indie Hackers">
            <a:extLst>
              <a:ext uri="{FF2B5EF4-FFF2-40B4-BE49-F238E27FC236}">
                <a16:creationId xmlns:a16="http://schemas.microsoft.com/office/drawing/2014/main" id="{4842530F-04D0-7C46-6B77-CAE4E523D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094" y="5057764"/>
            <a:ext cx="1060624" cy="5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18CCDB-0BD5-9128-A636-B05650C8A6BD}"/>
              </a:ext>
            </a:extLst>
          </p:cNvPr>
          <p:cNvCxnSpPr>
            <a:cxnSpLocks/>
            <a:stCxn id="42" idx="3"/>
            <a:endCxn id="1046" idx="1"/>
          </p:cNvCxnSpPr>
          <p:nvPr/>
        </p:nvCxnSpPr>
        <p:spPr bwMode="auto">
          <a:xfrm>
            <a:off x="2432720" y="5457638"/>
            <a:ext cx="3204435" cy="57239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alpha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1062" name="Picture 38" descr="Claude Icon logo transparent PNG - StickPNG">
            <a:extLst>
              <a:ext uri="{FF2B5EF4-FFF2-40B4-BE49-F238E27FC236}">
                <a16:creationId xmlns:a16="http://schemas.microsoft.com/office/drawing/2014/main" id="{C339817E-98C9-9C4B-1750-60BD4425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4319206"/>
            <a:ext cx="658383" cy="66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C7E1A3-8184-6572-F2D4-67BBB1B32E66}"/>
              </a:ext>
            </a:extLst>
          </p:cNvPr>
          <p:cNvCxnSpPr>
            <a:cxnSpLocks/>
            <a:stCxn id="1032" idx="2"/>
            <a:endCxn id="42" idx="0"/>
          </p:cNvCxnSpPr>
          <p:nvPr/>
        </p:nvCxnSpPr>
        <p:spPr bwMode="auto">
          <a:xfrm>
            <a:off x="2126894" y="4035328"/>
            <a:ext cx="12139" cy="11286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33415DF3-4367-87D0-8F02-FF1435BCC0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54" y="3593069"/>
            <a:ext cx="2106564" cy="1491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BA0E009-FAF8-EC77-5C33-9A561C592C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36" y="2062537"/>
            <a:ext cx="2273227" cy="1641544"/>
          </a:xfrm>
          <a:prstGeom prst="rect">
            <a:avLst/>
          </a:prstGeom>
          <a:ln cmpd="sng"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657515E-A2FF-8795-99B2-DDC6C033B910}"/>
              </a:ext>
            </a:extLst>
          </p:cNvPr>
          <p:cNvSpPr txBox="1"/>
          <p:nvPr/>
        </p:nvSpPr>
        <p:spPr bwMode="auto">
          <a:xfrm>
            <a:off x="2636697" y="4599639"/>
            <a:ext cx="795089" cy="51552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다양한 </a:t>
            </a:r>
            <a:endParaRPr lang="en-US" altLang="ko-KR" sz="1200" b="0" dirty="0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AI</a:t>
            </a: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모델 적용</a:t>
            </a:r>
            <a:endParaRPr lang="en-US" altLang="ko-KR" sz="1200" b="0" dirty="0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AC9ABA-EA6E-3C90-4AF5-D566C830A9CD}"/>
              </a:ext>
            </a:extLst>
          </p:cNvPr>
          <p:cNvSpPr txBox="1"/>
          <p:nvPr/>
        </p:nvSpPr>
        <p:spPr bwMode="auto">
          <a:xfrm>
            <a:off x="4871104" y="3660023"/>
            <a:ext cx="461665" cy="51578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자동화</a:t>
            </a:r>
            <a:endParaRPr lang="en-US" altLang="ko-KR" sz="1200" b="0" dirty="0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코딩</a:t>
            </a:r>
            <a:endParaRPr lang="en-US" altLang="ko-KR" sz="1200" b="0" dirty="0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94C852-BD3E-C83C-638B-B8AA9B4B7DED}"/>
              </a:ext>
            </a:extLst>
          </p:cNvPr>
          <p:cNvSpPr txBox="1"/>
          <p:nvPr/>
        </p:nvSpPr>
        <p:spPr bwMode="auto">
          <a:xfrm>
            <a:off x="402886" y="2705714"/>
            <a:ext cx="1841851" cy="51552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Ai </a:t>
            </a: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와 </a:t>
            </a:r>
            <a:r>
              <a:rPr lang="ko-KR" altLang="en-US" sz="1200" b="0" dirty="0" err="1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원할한</a:t>
            </a: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 </a:t>
            </a:r>
            <a: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Comm. </a:t>
            </a: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을 위해</a:t>
            </a:r>
            <a:b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Markdown</a:t>
            </a: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변환</a:t>
            </a:r>
            <a:endParaRPr lang="en-KR" sz="1200" b="0" dirty="0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3B2598-9D3B-9A9A-F8B1-983005F86756}"/>
              </a:ext>
            </a:extLst>
          </p:cNvPr>
          <p:cNvSpPr txBox="1"/>
          <p:nvPr/>
        </p:nvSpPr>
        <p:spPr bwMode="auto">
          <a:xfrm>
            <a:off x="4855447" y="2234267"/>
            <a:ext cx="615554" cy="51552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UX/UI</a:t>
            </a:r>
            <a:br>
              <a:rPr lang="en-US" altLang="ko-KR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</a:br>
            <a:r>
              <a:rPr lang="ko-KR" altLang="en-US" sz="1200" b="0" dirty="0">
                <a:solidFill>
                  <a:srgbClr val="FF0000"/>
                </a:solidFill>
                <a:latin typeface="Cambria" panose="02040503050406030204" pitchFamily="18" charset="0"/>
                <a:ea typeface="맑은 고딕" pitchFamily="50" charset="-127"/>
              </a:rPr>
              <a:t>자동생성</a:t>
            </a:r>
            <a:endParaRPr lang="en-US" altLang="ko-KR" sz="1200" b="0" dirty="0">
              <a:solidFill>
                <a:srgbClr val="FF0000"/>
              </a:solidFill>
              <a:latin typeface="Cambria" panose="02040503050406030204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79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0FA6F1E-FD90-D1B7-6558-D162B10EDAC5}"/>
              </a:ext>
            </a:extLst>
          </p:cNvPr>
          <p:cNvSpPr/>
          <p:nvPr/>
        </p:nvSpPr>
        <p:spPr bwMode="auto">
          <a:xfrm>
            <a:off x="488245" y="2952950"/>
            <a:ext cx="3816683" cy="1573876"/>
          </a:xfrm>
          <a:prstGeom prst="roundRect">
            <a:avLst>
              <a:gd name="adj" fmla="val 57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A21B03-E55A-A367-5B39-1D30AADC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ko-KR" altLang="en-US" dirty="0"/>
              <a:t>기반 분석 도구를 활용하여 모든 요구사항을 체계적으로 도출하였으며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·</a:t>
            </a:r>
            <a:r>
              <a:rPr lang="ko-KR" altLang="en-US" dirty="0"/>
              <a:t>보안</a:t>
            </a:r>
            <a:r>
              <a:rPr lang="en-US" altLang="ko-KR" dirty="0"/>
              <a:t>·</a:t>
            </a:r>
            <a:r>
              <a:rPr lang="ko-KR" altLang="en-US" dirty="0"/>
              <a:t>데이터 등 카테고리별 분류를 통해 설계 및 구현 단계의 기준점을 명확히 설정</a:t>
            </a:r>
            <a:endParaRPr lang="en-US" altLang="ko-K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2151AEB-CCD3-ACE6-02C1-ED2B3640C69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요구사항 분석 </a:t>
            </a:r>
            <a:endParaRPr lang="en-K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1B849F-23EB-D0FC-B1D6-BE8AF4E4DF6D}"/>
              </a:ext>
            </a:extLst>
          </p:cNvPr>
          <p:cNvSpPr txBox="1"/>
          <p:nvPr/>
        </p:nvSpPr>
        <p:spPr bwMode="auto">
          <a:xfrm>
            <a:off x="10510684" y="1129"/>
            <a:ext cx="65" cy="292710"/>
          </a:xfrm>
          <a:prstGeom prst="rect">
            <a:avLst/>
          </a:prstGeom>
          <a:solidFill>
            <a:srgbClr val="FFFF00"/>
          </a:solidFill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l">
              <a:lnSpc>
                <a:spcPct val="120000"/>
              </a:lnSpc>
            </a:pPr>
            <a:endParaRPr lang="en-KR" sz="12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E3CB-390F-3FAD-5C31-9923DF21D172}"/>
              </a:ext>
            </a:extLst>
          </p:cNvPr>
          <p:cNvSpPr txBox="1"/>
          <p:nvPr/>
        </p:nvSpPr>
        <p:spPr bwMode="auto">
          <a:xfrm>
            <a:off x="632520" y="3085482"/>
            <a:ext cx="3456384" cy="129266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GPT </a:t>
            </a:r>
            <a:r>
              <a:rPr lang="ko-KR" altLang="en-US" b="1" dirty="0"/>
              <a:t>기반 요약 및 카테고리 분류 자동화</a:t>
            </a:r>
            <a:endParaRPr lang="en-US" altLang="ko-KR" b="1" dirty="0"/>
          </a:p>
          <a:p>
            <a:r>
              <a:rPr lang="en-US" altLang="ko-KR" dirty="0"/>
              <a:t>   : </a:t>
            </a:r>
            <a:r>
              <a:rPr lang="ko-KR" altLang="en-US" dirty="0"/>
              <a:t>기능</a:t>
            </a:r>
            <a:r>
              <a:rPr lang="en-US" altLang="ko-KR" dirty="0"/>
              <a:t>/</a:t>
            </a:r>
            <a:r>
              <a:rPr lang="ko-KR" altLang="en-US" dirty="0"/>
              <a:t>인터페이스</a:t>
            </a:r>
            <a:r>
              <a:rPr lang="en-US" altLang="ko-KR" dirty="0"/>
              <a:t>/</a:t>
            </a:r>
            <a:r>
              <a:rPr lang="ko-KR" altLang="en-US" dirty="0"/>
              <a:t>보안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요구사항 분석 정확도</a:t>
            </a:r>
            <a:br>
              <a:rPr lang="en-US" altLang="ko-KR" b="1" dirty="0"/>
            </a:br>
            <a:r>
              <a:rPr lang="en-US" altLang="ko-KR" b="1" dirty="0"/>
              <a:t>   : </a:t>
            </a:r>
            <a:r>
              <a:rPr lang="en-US" b="1" dirty="0"/>
              <a:t>RFP</a:t>
            </a:r>
            <a:r>
              <a:rPr lang="ko-KR" altLang="en-US" b="1" dirty="0"/>
              <a:t>의 숨은 니즈까지</a:t>
            </a:r>
            <a:r>
              <a:rPr lang="en-US" altLang="ko-KR" b="1" dirty="0"/>
              <a:t>, </a:t>
            </a:r>
            <a:r>
              <a:rPr lang="en-US" b="1" dirty="0"/>
              <a:t>AI</a:t>
            </a:r>
            <a:r>
              <a:rPr lang="ko-KR" altLang="en-US" b="1" dirty="0"/>
              <a:t>로 완벽 분석</a:t>
            </a:r>
            <a:br>
              <a:rPr lang="en-US" altLang="ko-KR" b="1" dirty="0"/>
            </a:br>
            <a:r>
              <a:rPr lang="en-US" altLang="ko-KR" b="1" dirty="0"/>
              <a:t>     </a:t>
            </a:r>
            <a:r>
              <a:rPr lang="en-US" dirty="0"/>
              <a:t>RFP</a:t>
            </a:r>
            <a:r>
              <a:rPr lang="ko-KR" altLang="en-US" dirty="0"/>
              <a:t>로부터 </a:t>
            </a:r>
            <a:r>
              <a:rPr lang="en-US" altLang="ko-KR" dirty="0"/>
              <a:t>95</a:t>
            </a:r>
            <a:r>
              <a:rPr lang="ko-KR" altLang="en-US" dirty="0"/>
              <a:t>개 요구사항 도출</a:t>
            </a:r>
            <a:endParaRPr lang="en-US" altLang="ko-KR" b="1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50EF8D4-E771-52B0-B5C0-535E5829E5A1}"/>
              </a:ext>
            </a:extLst>
          </p:cNvPr>
          <p:cNvSpPr/>
          <p:nvPr/>
        </p:nvSpPr>
        <p:spPr bwMode="auto">
          <a:xfrm>
            <a:off x="477838" y="2487169"/>
            <a:ext cx="2592288" cy="460504"/>
          </a:xfrm>
          <a:prstGeom prst="roundRect">
            <a:avLst/>
          </a:prstGeom>
          <a:solidFill>
            <a:schemeClr val="accent1">
              <a:lumMod val="75000"/>
              <a:alpha val="25937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b="1" dirty="0"/>
              <a:t>AI </a:t>
            </a:r>
            <a:r>
              <a:rPr lang="ko-KR" altLang="en-US" sz="1200" b="1" dirty="0"/>
              <a:t>기반 요구사항 정의</a:t>
            </a: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51C0B-901B-AEF7-1A1A-5E3404226646}"/>
              </a:ext>
            </a:extLst>
          </p:cNvPr>
          <p:cNvSpPr txBox="1"/>
          <p:nvPr/>
        </p:nvSpPr>
        <p:spPr bwMode="auto">
          <a:xfrm>
            <a:off x="4880976" y="2395472"/>
            <a:ext cx="4392504" cy="316990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ctr">
            <a:spAutoFit/>
          </a:bodyPr>
          <a:lstStyle/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 가장 잘 해석 가능하도록  </a:t>
            </a:r>
            <a:r>
              <a:rPr 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PDF 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형식의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RFP 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문서를 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Markdown 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형식으로 변환하여 진행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b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프로젝트의 모든 문서는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md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형식으로 통일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RFP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문서에서 요구사항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기능명세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테이블 정의서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테스트 시나리오 등의 모든 문서를 생성</a:t>
            </a:r>
            <a:b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각 문서의 일관성을 위해 한꺼번에 작성 후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팀원간의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검토를 통해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Base line  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sz="14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각 문서 생성시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self 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검토를 통해 관련문서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Refine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4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=&gt;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모델을 통한 </a:t>
            </a:r>
            <a:r>
              <a:rPr lang="ko-KR" altLang="en-US" sz="140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재검증</a:t>
            </a:r>
            <a:r>
              <a:rPr lang="ko-KR" altLang="en-US" sz="140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및 최종 동료검토 시행</a:t>
            </a:r>
            <a:endParaRPr lang="en-US" sz="14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endParaRPr lang="en-KR" sz="140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90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FA21B03-E55A-A367-5B39-1D30AADC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여정을 기반으로 기능 흐름을 구성하였고</a:t>
            </a:r>
            <a:r>
              <a:rPr lang="en-US" altLang="ko-KR" dirty="0"/>
              <a:t>, </a:t>
            </a:r>
            <a:r>
              <a:rPr lang="ko-KR" altLang="en-US" dirty="0"/>
              <a:t>수강신청부터 수료까지 논리적 설계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dirty="0"/>
              <a:t>UI/UX </a:t>
            </a:r>
            <a:r>
              <a:rPr lang="ko-KR" altLang="en-US" dirty="0"/>
              <a:t>설계는 </a:t>
            </a:r>
            <a:r>
              <a:rPr lang="en-US" altLang="ko-KR" dirty="0"/>
              <a:t>Readdy</a:t>
            </a:r>
            <a:r>
              <a:rPr lang="ko-KR" altLang="en-US" dirty="0"/>
              <a:t>와 </a:t>
            </a:r>
            <a:r>
              <a:rPr lang="en-US" dirty="0"/>
              <a:t>AI </a:t>
            </a:r>
            <a:r>
              <a:rPr lang="ko-KR" altLang="en-US" dirty="0"/>
              <a:t>플러그인을 활용해 빠르고 일관성 있게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KR" altLang="ko-K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2151AEB-CCD3-ACE6-02C1-ED2B3640C69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설계</a:t>
            </a:r>
            <a:endParaRPr lang="en-KR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1B849F-23EB-D0FC-B1D6-BE8AF4E4DF6D}"/>
              </a:ext>
            </a:extLst>
          </p:cNvPr>
          <p:cNvSpPr txBox="1"/>
          <p:nvPr/>
        </p:nvSpPr>
        <p:spPr bwMode="auto">
          <a:xfrm>
            <a:off x="10510684" y="1129"/>
            <a:ext cx="65" cy="292710"/>
          </a:xfrm>
          <a:prstGeom prst="rect">
            <a:avLst/>
          </a:prstGeom>
          <a:solidFill>
            <a:srgbClr val="FFFF00"/>
          </a:solidFill>
          <a:ln w="22225">
            <a:noFill/>
            <a:miter lim="800000"/>
            <a:headEnd/>
            <a:tailEnd/>
          </a:ln>
        </p:spPr>
        <p:txBody>
          <a:bodyPr wrap="none" lIns="0" tIns="46038" rIns="0" bIns="46038" rtlCol="0" anchor="ctr">
            <a:spAutoFit/>
          </a:bodyPr>
          <a:lstStyle/>
          <a:p>
            <a:pPr algn="l">
              <a:lnSpc>
                <a:spcPct val="120000"/>
              </a:lnSpc>
            </a:pPr>
            <a:endParaRPr lang="en-KR" sz="12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36F05D7-E4B9-E9B5-1621-7343DA637D48}"/>
              </a:ext>
            </a:extLst>
          </p:cNvPr>
          <p:cNvSpPr/>
          <p:nvPr/>
        </p:nvSpPr>
        <p:spPr bwMode="auto">
          <a:xfrm>
            <a:off x="488245" y="2958676"/>
            <a:ext cx="3816683" cy="1810951"/>
          </a:xfrm>
          <a:prstGeom prst="roundRect">
            <a:avLst>
              <a:gd name="adj" fmla="val 57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AFB500-DB99-A79B-4F04-D84B601EC8D8}"/>
              </a:ext>
            </a:extLst>
          </p:cNvPr>
          <p:cNvSpPr txBox="1"/>
          <p:nvPr/>
        </p:nvSpPr>
        <p:spPr bwMode="auto">
          <a:xfrm>
            <a:off x="632519" y="3091209"/>
            <a:ext cx="3682815" cy="149271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ko-KR" altLang="en-US" b="1" dirty="0"/>
              <a:t>정보구조</a:t>
            </a:r>
            <a:r>
              <a:rPr lang="en-US" altLang="ko-KR" b="1" dirty="0"/>
              <a:t>(</a:t>
            </a:r>
            <a:r>
              <a:rPr lang="en-US" b="1" dirty="0"/>
              <a:t>IA) </a:t>
            </a:r>
            <a:r>
              <a:rPr lang="ko-KR" altLang="en-US" b="1" dirty="0"/>
              <a:t>및 </a:t>
            </a:r>
            <a:r>
              <a:rPr lang="en-US" b="1" dirty="0"/>
              <a:t>UX </a:t>
            </a:r>
            <a:r>
              <a:rPr lang="ko-KR" altLang="en-US" b="1" dirty="0"/>
              <a:t>플로우 자동 구성</a:t>
            </a:r>
            <a:endParaRPr lang="en-US" altLang="ko-KR" b="1" dirty="0"/>
          </a:p>
          <a:p>
            <a:r>
              <a:rPr lang="en-US" altLang="ko-KR" dirty="0"/>
              <a:t>   : </a:t>
            </a:r>
            <a:r>
              <a:rPr lang="ko-KR" altLang="en-US" b="1" dirty="0"/>
              <a:t>사용자 여정 기반 설계 </a:t>
            </a:r>
            <a:br>
              <a:rPr lang="en-US" altLang="ko-KR" b="1" dirty="0"/>
            </a:br>
            <a:r>
              <a:rPr lang="en-US" altLang="ko-KR" b="1" dirty="0"/>
              <a:t>     (</a:t>
            </a:r>
            <a:r>
              <a:rPr lang="ko-KR" altLang="en-US" b="1" dirty="0"/>
              <a:t>수강 → 강의 → 수료</a:t>
            </a:r>
            <a:r>
              <a:rPr lang="en-US" altLang="ko-KR" b="1" dirty="0"/>
              <a:t>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dirty="0"/>
              <a:t>UI/UX </a:t>
            </a:r>
            <a:r>
              <a:rPr lang="ko-KR" altLang="en-US" dirty="0"/>
              <a:t>설계도</a:t>
            </a:r>
            <a:r>
              <a:rPr lang="en-US" altLang="ko-KR" dirty="0"/>
              <a:t>, </a:t>
            </a:r>
            <a:r>
              <a:rPr lang="en-US" dirty="0"/>
              <a:t>AI</a:t>
            </a:r>
            <a:r>
              <a:rPr lang="ko-KR" altLang="en-US" dirty="0"/>
              <a:t>가 정리한 결과물</a:t>
            </a:r>
            <a:br>
              <a:rPr lang="en-US" altLang="ko-KR" b="1" dirty="0"/>
            </a:br>
            <a:r>
              <a:rPr lang="en-US" altLang="ko-KR" b="1" dirty="0"/>
              <a:t>   : </a:t>
            </a:r>
            <a:r>
              <a:rPr lang="en-US" dirty="0"/>
              <a:t>Reddy +AI </a:t>
            </a:r>
            <a:r>
              <a:rPr lang="ko-KR" altLang="en-US" dirty="0"/>
              <a:t>를 활용하여 화면설계 자동화</a:t>
            </a:r>
            <a:br>
              <a:rPr lang="ko-KR" altLang="en-US" dirty="0"/>
            </a:br>
            <a:r>
              <a:rPr lang="en-US" altLang="ko-KR" dirty="0"/>
              <a:t>    </a:t>
            </a:r>
            <a:r>
              <a:rPr lang="ko-KR" altLang="en-US" dirty="0"/>
              <a:t>사용자</a:t>
            </a:r>
            <a:r>
              <a:rPr lang="en-US" altLang="ko-KR" dirty="0"/>
              <a:t>/</a:t>
            </a:r>
            <a:r>
              <a:rPr lang="ko-KR" altLang="en-US" dirty="0"/>
              <a:t>관리자 분리 구조로 설계 일관성 확보</a:t>
            </a:r>
            <a:endParaRPr lang="en-US" altLang="ko-KR" b="1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BBBF2FF-DCB8-B672-7E86-CC3C9BAD176B}"/>
              </a:ext>
            </a:extLst>
          </p:cNvPr>
          <p:cNvSpPr/>
          <p:nvPr/>
        </p:nvSpPr>
        <p:spPr bwMode="auto">
          <a:xfrm>
            <a:off x="477838" y="2492896"/>
            <a:ext cx="2592288" cy="460504"/>
          </a:xfrm>
          <a:prstGeom prst="roundRect">
            <a:avLst/>
          </a:prstGeom>
          <a:solidFill>
            <a:schemeClr val="accent1">
              <a:lumMod val="75000"/>
              <a:alpha val="25937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b="1" dirty="0"/>
              <a:t>설계 문서의 일관성과 논리성</a:t>
            </a: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9C0FD1-8453-8BEE-30D4-DDFBBE96FD13}"/>
              </a:ext>
            </a:extLst>
          </p:cNvPr>
          <p:cNvSpPr txBox="1"/>
          <p:nvPr/>
        </p:nvSpPr>
        <p:spPr bwMode="auto">
          <a:xfrm>
            <a:off x="4880976" y="2401197"/>
            <a:ext cx="4392504" cy="3169908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en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RFP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도출된 시스템 기능을 기반으로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생성된  메뉴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 각 화면 별 요구사항을 재확인하고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비기능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요건은 별도로 정의하여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Cursor Rule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등록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개발시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일관성 유지 </a:t>
            </a: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기능요건에 대해 필요기능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API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테이블 정보를 화면단위로 정리하여 적용함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Design,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FrontEnd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BackEnd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개발 일관성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확보</a:t>
            </a: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검증 프롬프트를 통해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3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가공 정보는 지속적으로 정합성 검증</a:t>
            </a:r>
            <a:endParaRPr lang="en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1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2151AEB-CCD3-ACE6-02C1-ED2B3640C69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구현</a:t>
            </a:r>
            <a:endParaRPr lang="en-KR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696D859-09A3-06CF-F144-C4015356B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구현은 코딩 없이 </a:t>
            </a:r>
            <a:r>
              <a:rPr lang="en-US" dirty="0"/>
              <a:t>AI </a:t>
            </a:r>
            <a:r>
              <a:rPr lang="ko-KR" altLang="en-US" dirty="0"/>
              <a:t>기반 </a:t>
            </a:r>
            <a:r>
              <a:rPr lang="en-US" altLang="ko-KR" dirty="0"/>
              <a:t>Cursor AI</a:t>
            </a:r>
            <a:r>
              <a:rPr lang="ko-KR" altLang="en-US" dirty="0"/>
              <a:t>를 사용하여 노코드로 수행하였고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dirty="0"/>
              <a:t>RFP</a:t>
            </a:r>
            <a:r>
              <a:rPr lang="ko-KR" altLang="en-US" dirty="0"/>
              <a:t>의 모든 요구사항 에 대한 기능이 구현되었는지 </a:t>
            </a:r>
            <a:r>
              <a:rPr lang="en-US" altLang="ko-KR" dirty="0"/>
              <a:t>AI</a:t>
            </a:r>
            <a:r>
              <a:rPr lang="ko-KR" altLang="en-US" dirty="0"/>
              <a:t>로 검증 수행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DDE2D92-31C9-EFF5-26CD-84D8AD4EB8B3}"/>
              </a:ext>
            </a:extLst>
          </p:cNvPr>
          <p:cNvSpPr/>
          <p:nvPr/>
        </p:nvSpPr>
        <p:spPr bwMode="auto">
          <a:xfrm>
            <a:off x="488245" y="2958676"/>
            <a:ext cx="3816683" cy="2245298"/>
          </a:xfrm>
          <a:prstGeom prst="roundRect">
            <a:avLst>
              <a:gd name="adj" fmla="val 57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96A66-C3E3-B9E8-3626-00809DD00020}"/>
              </a:ext>
            </a:extLst>
          </p:cNvPr>
          <p:cNvSpPr txBox="1"/>
          <p:nvPr/>
        </p:nvSpPr>
        <p:spPr bwMode="auto">
          <a:xfrm>
            <a:off x="632519" y="3091209"/>
            <a:ext cx="3682815" cy="189282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ko-KR" altLang="en-US" b="1" dirty="0"/>
              <a:t> 구현 충실도</a:t>
            </a:r>
            <a:endParaRPr lang="en-US" altLang="ko-KR" b="1" dirty="0"/>
          </a:p>
          <a:p>
            <a:r>
              <a:rPr lang="en-US" altLang="ko-KR" dirty="0"/>
              <a:t>   : </a:t>
            </a:r>
            <a:r>
              <a:rPr lang="en-KR" b="1" dirty="0"/>
              <a:t>"</a:t>
            </a:r>
            <a:r>
              <a:rPr lang="en-US" b="1" dirty="0"/>
              <a:t>RFP 95</a:t>
            </a:r>
            <a:r>
              <a:rPr lang="ko-KR" altLang="en-US" b="1" dirty="0"/>
              <a:t>개 항목</a:t>
            </a:r>
            <a:r>
              <a:rPr lang="en-US" altLang="ko-KR" b="1" dirty="0"/>
              <a:t>, </a:t>
            </a:r>
            <a:r>
              <a:rPr lang="ko-KR" altLang="en-US" b="1" dirty="0"/>
              <a:t>모두 작동합니다</a:t>
            </a:r>
            <a:r>
              <a:rPr lang="en-US" altLang="ko-KR" b="1" dirty="0"/>
              <a:t>"</a:t>
            </a:r>
            <a:endParaRPr lang="ko-KR" altLang="en-US" dirty="0"/>
          </a:p>
          <a:p>
            <a:r>
              <a:rPr lang="ko-KR" altLang="en-US" dirty="0"/>
              <a:t>포털 기능</a:t>
            </a:r>
            <a:r>
              <a:rPr lang="en-US" altLang="ko-KR" dirty="0"/>
              <a:t>, </a:t>
            </a:r>
            <a:r>
              <a:rPr lang="ko-KR" altLang="en-US" dirty="0"/>
              <a:t>마이페이지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, </a:t>
            </a:r>
            <a:r>
              <a:rPr lang="ko-KR" altLang="en-US" dirty="0"/>
              <a:t>설문 등 전체 기능 완성 모든 기능 반응형 </a:t>
            </a:r>
            <a:r>
              <a:rPr lang="en-US" altLang="ko-KR" dirty="0"/>
              <a:t>&amp; </a:t>
            </a:r>
            <a:r>
              <a:rPr lang="ko-KR" altLang="en-US" dirty="0"/>
              <a:t>모바일 대응 확인 완료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품질 </a:t>
            </a:r>
            <a:r>
              <a:rPr lang="en-US" altLang="ko-KR" b="1" dirty="0"/>
              <a:t>/ </a:t>
            </a:r>
            <a:r>
              <a:rPr lang="ko-KR" altLang="en-US" b="1" dirty="0"/>
              <a:t>최적화</a:t>
            </a:r>
            <a:br>
              <a:rPr lang="en-US" altLang="ko-KR" b="1" dirty="0"/>
            </a:br>
            <a:r>
              <a:rPr lang="en-US" altLang="ko-KR" b="1" dirty="0"/>
              <a:t>   : </a:t>
            </a:r>
            <a:r>
              <a:rPr lang="ko-KR" altLang="en-US" dirty="0"/>
              <a:t>페이지 로딩 시간 </a:t>
            </a:r>
            <a:r>
              <a:rPr lang="en-US" altLang="ko-KR" dirty="0"/>
              <a:t>&amp; </a:t>
            </a:r>
            <a:r>
              <a:rPr lang="ko-KR" altLang="en-US" dirty="0"/>
              <a:t>서버 부하 자동 튜닝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구조 개선을 위해 </a:t>
            </a:r>
            <a:r>
              <a:rPr lang="en-US" altLang="ko-KR" dirty="0"/>
              <a:t>code refine</a:t>
            </a:r>
            <a:endParaRPr lang="en-US" altLang="ko-KR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C2CFD1-B923-34F2-9E2B-B2DF349C225E}"/>
              </a:ext>
            </a:extLst>
          </p:cNvPr>
          <p:cNvSpPr/>
          <p:nvPr/>
        </p:nvSpPr>
        <p:spPr bwMode="auto">
          <a:xfrm>
            <a:off x="477838" y="2492896"/>
            <a:ext cx="2592288" cy="460504"/>
          </a:xfrm>
          <a:prstGeom prst="roundRect">
            <a:avLst/>
          </a:prstGeom>
          <a:solidFill>
            <a:schemeClr val="accent1">
              <a:lumMod val="75000"/>
              <a:alpha val="25937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200" b="1" dirty="0"/>
              <a:t>AI </a:t>
            </a:r>
            <a:r>
              <a:rPr lang="ko-KR" altLang="en-US" sz="1200" b="1" dirty="0"/>
              <a:t>기반 코딩 활용</a:t>
            </a: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EA65B-B6E4-A127-EA23-E5A759F917FA}"/>
              </a:ext>
            </a:extLst>
          </p:cNvPr>
          <p:cNvSpPr txBox="1"/>
          <p:nvPr/>
        </p:nvSpPr>
        <p:spPr bwMode="auto">
          <a:xfrm>
            <a:off x="4880976" y="2659729"/>
            <a:ext cx="4392504" cy="265284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en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Creatie.ai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Readdy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활용한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UI/UX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자동생성</a:t>
            </a:r>
            <a:br>
              <a:rPr lang="en-US" altLang="ko-KR" sz="1400" b="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=&gt;prompt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작성시 테이블정보 및 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API List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함께 제공하여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Backend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와의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연계성을 높임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endParaRPr lang="en-KR" altLang="ko-KR" sz="1400" b="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자동 생성된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UI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공통정보를 기반으로 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각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화면별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 구현이 잘 되었는지 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검증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Prompt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통해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Self-Check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수행</a:t>
            </a: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>
              <a:lnSpc>
                <a:spcPct val="120000"/>
              </a:lnSpc>
            </a:pPr>
            <a:endParaRPr lang="en-US" altLang="ko-KR" sz="1400" b="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FrontEnd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 </a:t>
            </a:r>
            <a:r>
              <a:rPr lang="en-US" altLang="ko-KR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BackEnd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기능을 각각 프롬프트로 생성하여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화면별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단계별 기능 구현</a:t>
            </a:r>
            <a:endParaRPr lang="en-KR" sz="1400" b="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50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A08E1-A477-3A1C-AB50-C254096FF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</a:t>
            </a:r>
            <a:r>
              <a:rPr lang="ko-KR" altLang="en-US" dirty="0"/>
              <a:t>를 활용해 테스트 시나리오 기반 코드 없이도 </a:t>
            </a:r>
            <a:r>
              <a:rPr lang="en-US" dirty="0"/>
              <a:t>QA </a:t>
            </a:r>
            <a:r>
              <a:rPr lang="ko-KR" altLang="en-US" dirty="0"/>
              <a:t>테스트 시트를 생성하여 테스트 항목을 자동 정리하고 오류 및 예외 상황에 대한 대응까지 계획에 포함하여 작성</a:t>
            </a:r>
            <a:endParaRPr lang="en-K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792909-B428-1979-A85F-196B63E44AB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  <a:endParaRPr lang="en-KR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789B4F-136D-72CA-DB81-815FE965FAB2}"/>
              </a:ext>
            </a:extLst>
          </p:cNvPr>
          <p:cNvSpPr/>
          <p:nvPr/>
        </p:nvSpPr>
        <p:spPr bwMode="auto">
          <a:xfrm>
            <a:off x="488245" y="2958676"/>
            <a:ext cx="3816683" cy="2245298"/>
          </a:xfrm>
          <a:prstGeom prst="roundRect">
            <a:avLst>
              <a:gd name="adj" fmla="val 57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9DCBD-BB5F-90D9-98B2-8E2CD94BC8CF}"/>
              </a:ext>
            </a:extLst>
          </p:cNvPr>
          <p:cNvSpPr txBox="1"/>
          <p:nvPr/>
        </p:nvSpPr>
        <p:spPr bwMode="auto">
          <a:xfrm>
            <a:off x="632519" y="3091209"/>
            <a:ext cx="3682815" cy="209288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ko-KR" altLang="en-US" b="1" dirty="0"/>
              <a:t> 테스트 시나리오 생성</a:t>
            </a:r>
            <a:endParaRPr lang="en-US" altLang="ko-KR" b="1" dirty="0"/>
          </a:p>
          <a:p>
            <a:r>
              <a:rPr lang="en-US" altLang="ko-KR" dirty="0"/>
              <a:t>   : </a:t>
            </a:r>
            <a:r>
              <a:rPr lang="en-US" b="1" dirty="0"/>
              <a:t>AI </a:t>
            </a:r>
            <a:r>
              <a:rPr lang="ko-KR" altLang="en-US" b="1" dirty="0"/>
              <a:t>기반 시나리오 자동 테스트 시트 구성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업무기준 </a:t>
            </a:r>
            <a:r>
              <a:rPr lang="en-US" altLang="ko-KR" b="1" dirty="0"/>
              <a:t>+ </a:t>
            </a:r>
            <a:r>
              <a:rPr lang="ko-KR" altLang="en-US" b="1" dirty="0"/>
              <a:t>사용자 흐름 기준으로 </a:t>
            </a:r>
            <a:br>
              <a:rPr lang="en-US" altLang="ko-KR" b="1" dirty="0"/>
            </a:br>
            <a:r>
              <a:rPr lang="en-US" altLang="ko-KR" b="1" dirty="0"/>
              <a:t>    QA Checklist </a:t>
            </a:r>
            <a:r>
              <a:rPr lang="ko-KR" altLang="en-US" b="1" dirty="0"/>
              <a:t>생성</a:t>
            </a:r>
            <a:br>
              <a:rPr lang="en-US" altLang="ko-KR" b="1" dirty="0"/>
            </a:b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/>
              <a:t>테스트 코드 생성 </a:t>
            </a:r>
            <a:r>
              <a:rPr lang="en-US" altLang="ko-KR" b="1" dirty="0"/>
              <a:t>(</a:t>
            </a:r>
            <a:r>
              <a:rPr lang="en-US" b="1" dirty="0"/>
              <a:t>AI </a:t>
            </a:r>
            <a:r>
              <a:rPr lang="ko-KR" altLang="en-US" b="1" dirty="0"/>
              <a:t>기반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  : </a:t>
            </a:r>
            <a:r>
              <a:rPr lang="en-US" dirty="0"/>
              <a:t>e2e </a:t>
            </a:r>
            <a:r>
              <a:rPr lang="ko-KR" altLang="en-US" dirty="0"/>
              <a:t>흐름 기반 테스트 시나리오 </a:t>
            </a:r>
            <a:r>
              <a:rPr lang="en-US" altLang="ko-KR" dirty="0"/>
              <a:t>10</a:t>
            </a:r>
            <a:r>
              <a:rPr lang="ko-KR" altLang="en-US" dirty="0"/>
              <a:t>종 생성</a:t>
            </a:r>
            <a:br>
              <a:rPr lang="ko-KR" altLang="en-US" dirty="0"/>
            </a:br>
            <a:r>
              <a:rPr lang="ko-KR" altLang="en-US" dirty="0"/>
              <a:t>오류 상황 별 </a:t>
            </a:r>
            <a:r>
              <a:rPr lang="en-US" dirty="0"/>
              <a:t>Alert, </a:t>
            </a:r>
            <a:r>
              <a:rPr lang="ko-KR" altLang="en-US" dirty="0"/>
              <a:t>복구 플랜 포함</a:t>
            </a:r>
          </a:p>
          <a:p>
            <a:endParaRPr lang="en-US" altLang="ko-KR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30CB2C-9FB1-0C3A-DF23-465EBDA42B5C}"/>
              </a:ext>
            </a:extLst>
          </p:cNvPr>
          <p:cNvSpPr/>
          <p:nvPr/>
        </p:nvSpPr>
        <p:spPr bwMode="auto">
          <a:xfrm>
            <a:off x="477838" y="2492896"/>
            <a:ext cx="2592288" cy="460504"/>
          </a:xfrm>
          <a:prstGeom prst="roundRect">
            <a:avLst/>
          </a:prstGeom>
          <a:solidFill>
            <a:schemeClr val="accent1">
              <a:lumMod val="75000"/>
              <a:alpha val="25937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ko-KR" altLang="en-US" sz="1200" b="1" dirty="0"/>
              <a:t>테스트 시나리오 및 코드 자동생성</a:t>
            </a:r>
            <a:endParaRPr lang="en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F10346-17CB-9E28-0472-3A820E6A1A5F}"/>
              </a:ext>
            </a:extLst>
          </p:cNvPr>
          <p:cNvSpPr txBox="1"/>
          <p:nvPr/>
        </p:nvSpPr>
        <p:spPr bwMode="auto">
          <a:xfrm>
            <a:off x="4880976" y="3047528"/>
            <a:ext cx="4392504" cy="187724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RFP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미리 작성한 테스트 시나리오를 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Frontend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Backend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 해당 코드를 기반으로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재검증하여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테스트 시나리오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Refine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한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 Case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생성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400" b="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 algn="l"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1400" b="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 Scenario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 Case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문서 기반으로 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코드 자동생성</a:t>
            </a:r>
            <a:endParaRPr lang="en-KR" sz="1400" b="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37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7E76A-C346-9DA9-2F8F-BCADE99918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sz="2000" b="1" dirty="0"/>
              <a:t>확장성과 미래 가능성</a:t>
            </a:r>
            <a:r>
              <a:rPr lang="en-US" dirty="0"/>
              <a:t> </a:t>
            </a:r>
            <a:endParaRPr lang="en-KR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72E765-CC04-57CF-8DA5-4E30B0DD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 프로젝트는 단순히 기술을 적용한 것이 아니라</a:t>
            </a:r>
            <a:r>
              <a:rPr lang="en-US" altLang="ko-KR" dirty="0"/>
              <a:t>, </a:t>
            </a:r>
            <a:r>
              <a:rPr lang="ko-KR" altLang="en-US" dirty="0"/>
              <a:t>공공플랫폼을 </a:t>
            </a:r>
            <a:r>
              <a:rPr lang="en-US" dirty="0"/>
              <a:t>AI </a:t>
            </a:r>
            <a:r>
              <a:rPr lang="ko-KR" altLang="en-US" dirty="0"/>
              <a:t>기반으로 혁신할 수 있다는 가능성을 보았으며</a:t>
            </a:r>
            <a:r>
              <a:rPr lang="en-US" altLang="ko-KR" dirty="0"/>
              <a:t>,</a:t>
            </a:r>
            <a:r>
              <a:rPr lang="ko-KR" altLang="en-US" dirty="0"/>
              <a:t> 좀더 빠르게 만들고</a:t>
            </a:r>
            <a:r>
              <a:rPr lang="en-US" altLang="ko-KR" dirty="0"/>
              <a:t>, </a:t>
            </a:r>
            <a:r>
              <a:rPr lang="ko-KR" altLang="en-US" dirty="0"/>
              <a:t>쉽게 고도화 할 수 있는 구조를 확신할 수 있었음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721E55-F07E-2F07-42E7-EC07CF91C744}"/>
              </a:ext>
            </a:extLst>
          </p:cNvPr>
          <p:cNvSpPr/>
          <p:nvPr/>
        </p:nvSpPr>
        <p:spPr bwMode="auto">
          <a:xfrm>
            <a:off x="488245" y="2958676"/>
            <a:ext cx="3816683" cy="1766468"/>
          </a:xfrm>
          <a:prstGeom prst="roundRect">
            <a:avLst>
              <a:gd name="adj" fmla="val 5791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marR="0" indent="-182563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B5A6B-91AE-2C7E-E4DC-B5C65739BE91}"/>
              </a:ext>
            </a:extLst>
          </p:cNvPr>
          <p:cNvSpPr txBox="1"/>
          <p:nvPr/>
        </p:nvSpPr>
        <p:spPr bwMode="auto">
          <a:xfrm>
            <a:off x="632519" y="3091209"/>
            <a:ext cx="3682815" cy="149271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ko-KR" altLang="en-US" b="1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더 나은 결과를 위해 </a:t>
            </a:r>
            <a:r>
              <a:rPr lang="en-US" altLang="ko-KR" dirty="0"/>
              <a:t>Try and Refine</a:t>
            </a:r>
            <a:endParaRPr lang="en-US" altLang="ko-KR" b="1" dirty="0"/>
          </a:p>
          <a:p>
            <a:r>
              <a:rPr lang="en-US" altLang="ko-KR" dirty="0"/>
              <a:t>   : </a:t>
            </a:r>
            <a:r>
              <a:rPr lang="ko-KR" altLang="en-US" dirty="0"/>
              <a:t>여러 </a:t>
            </a:r>
            <a:r>
              <a:rPr lang="en-US" altLang="ko-KR" dirty="0"/>
              <a:t>AI</a:t>
            </a:r>
            <a:r>
              <a:rPr lang="ko-KR" altLang="en-US" dirty="0"/>
              <a:t>를 통해 각 단계에 적합한 </a:t>
            </a:r>
            <a:r>
              <a:rPr lang="en-US" altLang="ko-KR" dirty="0"/>
              <a:t>AI</a:t>
            </a:r>
            <a:r>
              <a:rPr lang="ko-KR" altLang="en-US" dirty="0"/>
              <a:t>모델을 선정하고 적합한 </a:t>
            </a:r>
            <a:r>
              <a:rPr lang="en-US" altLang="ko-KR" dirty="0"/>
              <a:t>AI </a:t>
            </a:r>
            <a:r>
              <a:rPr lang="ko-KR" altLang="en-US" dirty="0"/>
              <a:t>모델을 활용함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b="1" dirty="0"/>
              <a:t>AI</a:t>
            </a:r>
            <a:r>
              <a:rPr lang="ko-KR" altLang="en-US" b="1" dirty="0"/>
              <a:t>가 만드는 새로운 공공플랫폼 모델</a:t>
            </a:r>
            <a:br>
              <a:rPr lang="en-US" altLang="ko-KR" b="1" dirty="0"/>
            </a:br>
            <a:r>
              <a:rPr lang="en-US" altLang="ko-KR" b="1" dirty="0"/>
              <a:t>   : </a:t>
            </a:r>
            <a:r>
              <a:rPr lang="ko-KR" altLang="en-US" dirty="0"/>
              <a:t>공공기관용 시스템의 </a:t>
            </a:r>
            <a:r>
              <a:rPr lang="en-US" dirty="0"/>
              <a:t>AI </a:t>
            </a:r>
            <a:r>
              <a:rPr lang="ko-KR" altLang="en-US" dirty="0"/>
              <a:t>기반 구축 선례 제공</a:t>
            </a:r>
            <a:br>
              <a:rPr lang="ko-KR" altLang="en-US" dirty="0"/>
            </a:br>
            <a:r>
              <a:rPr lang="ko-KR" altLang="en-US" dirty="0"/>
              <a:t>빠른 구축</a:t>
            </a:r>
            <a:r>
              <a:rPr lang="en-US" altLang="ko-KR" dirty="0"/>
              <a:t>, </a:t>
            </a:r>
            <a:r>
              <a:rPr lang="ko-KR" altLang="en-US" dirty="0"/>
              <a:t>쉬운 유지보수</a:t>
            </a:r>
            <a:r>
              <a:rPr lang="en-US" altLang="ko-KR" dirty="0"/>
              <a:t>, </a:t>
            </a:r>
            <a:r>
              <a:rPr lang="ko-KR" altLang="en-US" dirty="0"/>
              <a:t>고도화 가능한 구조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A4EFCC-80A5-3FEF-1DEE-390C76BE2DD3}"/>
              </a:ext>
            </a:extLst>
          </p:cNvPr>
          <p:cNvSpPr/>
          <p:nvPr/>
        </p:nvSpPr>
        <p:spPr bwMode="auto">
          <a:xfrm>
            <a:off x="477838" y="2492896"/>
            <a:ext cx="3837496" cy="460504"/>
          </a:xfrm>
          <a:prstGeom prst="roundRect">
            <a:avLst/>
          </a:prstGeom>
          <a:solidFill>
            <a:schemeClr val="accent1">
              <a:lumMod val="75000"/>
              <a:alpha val="25937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 indent="-182563"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코딩 대신 연결과 자동화로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전혀 다른 방식의 접근</a:t>
            </a:r>
            <a:endParaRPr lang="en-KR" sz="12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0F7E3-0B19-B9D8-D853-E9BDB30DB7BF}"/>
              </a:ext>
            </a:extLst>
          </p:cNvPr>
          <p:cNvSpPr txBox="1"/>
          <p:nvPr/>
        </p:nvSpPr>
        <p:spPr bwMode="auto">
          <a:xfrm>
            <a:off x="4880976" y="2788996"/>
            <a:ext cx="4392504" cy="239431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 lIns="0" tIns="46038" rIns="0" bIns="46038" rtlCol="0" anchor="ctr">
            <a:spAutoFit/>
          </a:bodyPr>
          <a:lstStyle/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 생산성 및 효율성 향상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통해 반복적인 코딩 작업을 자동화하고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보일러플레이트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코드를 생성함으로써 개발자의 시간을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의미있게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줄여줌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2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신속한 프로토타이핑과 고객 피드백 순환 가속화</a:t>
            </a:r>
            <a:b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=&gt;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AI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코딩 도구는 프로토타입을 빠르게 생성할 수 있게 해주어</a:t>
            </a:r>
            <a:r>
              <a:rPr lang="en-US" altLang="ko-KR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dirty="0">
                <a:solidFill>
                  <a:srgbClr val="00206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개발자가 아이디어를 실험하고 더 빠르게 반복할 수 있도록 하여 적극 활용할 예정</a:t>
            </a:r>
            <a:endParaRPr lang="en-US" altLang="ko-KR" sz="1400" dirty="0">
              <a:solidFill>
                <a:srgbClr val="00206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9952455"/>
      </p:ext>
    </p:extLst>
  </p:cSld>
  <p:clrMapOvr>
    <a:masterClrMapping/>
  </p:clrMapOvr>
</p:sld>
</file>

<file path=ppt/theme/theme1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2563" marR="0" indent="-182563" algn="ctr" defTabSz="914400" rtl="0" eaLnBrk="1" fontAlgn="base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tabLst/>
          <a:defRPr sz="1200" dirty="0" smtClean="0"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118261</TotalTime>
  <Words>837</Words>
  <Application>Microsoft Macintosh PowerPoint</Application>
  <PresentationFormat>A4 Paper (210x297 mm)</PresentationFormat>
  <Paragraphs>91</Paragraphs>
  <Slides>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Wingdings</vt:lpstr>
      <vt:lpstr>Malgun Gothic</vt:lpstr>
      <vt:lpstr>Arial</vt:lpstr>
      <vt:lpstr>Cambria</vt:lpstr>
      <vt:lpstr>Helvetica</vt:lpstr>
      <vt:lpstr>Malgun Gothic</vt:lpstr>
      <vt:lpstr>굴림</vt:lpstr>
      <vt:lpstr>휴먼엑스포</vt:lpstr>
      <vt:lpstr>비즈니스</vt:lpstr>
      <vt:lpstr>Image</vt:lpstr>
      <vt:lpstr>개발자의 손이 아닌, AI의 지능으로 만든 체육인 학습플랫폼</vt:lpstr>
      <vt:lpstr>목차</vt:lpstr>
      <vt:lpstr>1. 프로젝트 개요</vt:lpstr>
      <vt:lpstr>요구사항 분석 </vt:lpstr>
      <vt:lpstr>2. 설계</vt:lpstr>
      <vt:lpstr>3. 구현</vt:lpstr>
      <vt:lpstr>테스트</vt:lpstr>
      <vt:lpstr>확장성과 미래 가능성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Microsoft Office User</cp:lastModifiedBy>
  <cp:revision>5801</cp:revision>
  <cp:lastPrinted>2016-11-25T05:14:25Z</cp:lastPrinted>
  <dcterms:created xsi:type="dcterms:W3CDTF">2005-09-21T02:22:18Z</dcterms:created>
  <dcterms:modified xsi:type="dcterms:W3CDTF">2025-04-22T10:47:09Z</dcterms:modified>
</cp:coreProperties>
</file>