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432" r:id="rId2"/>
    <p:sldId id="437" r:id="rId3"/>
    <p:sldId id="438" r:id="rId4"/>
    <p:sldId id="446" r:id="rId5"/>
    <p:sldId id="440" r:id="rId6"/>
    <p:sldId id="449" r:id="rId7"/>
    <p:sldId id="450" r:id="rId8"/>
    <p:sldId id="451" r:id="rId9"/>
    <p:sldId id="452" r:id="rId10"/>
    <p:sldId id="441" r:id="rId11"/>
    <p:sldId id="442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940"/>
    <a:srgbClr val="0C0C0C"/>
    <a:srgbClr val="FBE5D6"/>
    <a:srgbClr val="F9F2E5"/>
    <a:srgbClr val="FF40FF"/>
    <a:srgbClr val="FFF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945"/>
  </p:normalViewPr>
  <p:slideViewPr>
    <p:cSldViewPr snapToGrid="0" showGuides="1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DF1AB-AEAD-1B47-B8AF-3B964BB422DE}" type="datetimeFigureOut">
              <a:rPr kumimoji="1" lang="ko-Kore-KR" altLang="en-US" smtClean="0"/>
              <a:t>04/22/2025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DA7E-CFF1-1D4D-B666-0BE077CCA3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57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FE1E-74C6-4796-52DC-09ADF49F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70C16-FC27-424D-1BBA-300E3C036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66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377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AB0400-E265-33A2-174A-E4A4B730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A4D-1A3E-F343-B797-8B1F48F633B5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F5203-25FD-3FEF-99E6-78EE9086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A24D2-794D-C63D-525E-0A3458C2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18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01642-AB9C-25F1-428A-84F1BB3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C1635-BBFE-2CCC-F266-67FEC0DE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2FEEF-D506-209B-E0C9-B9BAE4109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F87D1-FD7F-5236-B2A9-78E9FFA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A99B9-874F-2148-8086-A21CCF933372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F3B03-1DFA-25BE-2046-B3F486E3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86352-8290-E095-C9AA-747242FA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90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E86FC-CE7C-A5AF-99C6-FE17DBC1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34104-AEEE-7882-FDF3-C54E5ABDC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A5F78-5EC9-7A6B-3815-9D522085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54C6F-FF96-22AD-D82B-8B6298F0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8DC7-7BA3-4E43-81BF-E3DBBFEFD377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452B9-7556-E78D-1AA3-3B9EEAC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3FE26-713D-D56D-E0E0-D6D323BB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901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E8374-4852-EE3C-93AC-C81D08C9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9ECD1-6D9A-A4A5-E5E5-C4CCE327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6A990-1317-AC88-D697-9DCBA60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2AA-6033-824E-96DA-5E9D118E203F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EF4A0-7410-36BE-ED0B-4B05DCB2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130C3-7F8B-0C8D-C3ED-C1E4FCE0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267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A55F6-9635-A577-4C96-1A0556CA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445BD-B221-9945-B9BF-FA53FD87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EE2D0-AE6B-82B1-B0ED-D55641C4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38E5-5400-0544-83CE-D347B8950DF0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97CC3-8062-D56A-56AE-C551380F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8639F-870D-279E-FF39-138729A5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252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9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중간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D263A-04F6-FA1C-120D-8F9ECA9E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6525"/>
            <a:ext cx="10515600" cy="2940307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2C993-05DD-4950-27A8-F58168D5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76832"/>
            <a:ext cx="10515600" cy="3012819"/>
          </a:xfrm>
        </p:spPr>
        <p:txBody>
          <a:bodyPr lIns="4320000" anchor="ctr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ECA0A-91B3-0A9E-E47A-7E2E2686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370-2619-BD4A-AFFA-D3CB7CA3BEE0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49D39-2DB5-9100-774E-072215E8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D2937-920E-0822-3C12-1E5B9F06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82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A7CD-CC88-F858-30F0-B4289D3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67E7-2283-C67E-D953-BCB786D4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0567-3BB1-0DFC-2D2D-1B2744D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9C5E-FCD7-DE42-8EFD-0281DD607362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23B0-AB00-CDA7-0A62-0B7E508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37F7-B346-C4B1-EBF9-9EC38C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43359B5-04C3-7BFB-BCD1-1F45A7E4C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 marL="0" indent="0" algn="r">
              <a:buNone/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228600" lvl="0" indent="-228600" algn="r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73408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pos="7197" userDrawn="1">
          <p15:clr>
            <a:srgbClr val="FBAE40"/>
          </p15:clr>
        </p15:guide>
        <p15:guide id="5" orient="horz" pos="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A7CD-CC88-F858-30F0-B4289D3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67E7-2283-C67E-D953-BCB786D44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085"/>
            <a:ext cx="10515600" cy="4316639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0567-3BB1-0DFC-2D2D-1B2744D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9C5E-FCD7-DE42-8EFD-0281DD607362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23B0-AB00-CDA7-0A62-0B7E508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37F7-B346-C4B1-EBF9-9EC38C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43359B5-04C3-7BFB-BCD1-1F45A7E4C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 marL="0" indent="0" algn="r">
              <a:buNone/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228600" lvl="0" indent="-228600" algn="r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84CA97-EF5F-9CBA-FCFA-A27DF95DEF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7" y="1092922"/>
            <a:ext cx="10512425" cy="692329"/>
          </a:xfrm>
        </p:spPr>
        <p:txBody>
          <a:bodyPr anchor="ctr"/>
          <a:lstStyle>
            <a:lvl1pPr marL="0" indent="0" algn="ctr">
              <a:buNone/>
              <a:defRPr b="1" i="0"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533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pos="7197">
          <p15:clr>
            <a:srgbClr val="FBAE40"/>
          </p15:clr>
        </p15:guide>
        <p15:guide id="5" orient="horz" pos="9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9CAE-7CB1-229D-52A5-048FBEB5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A96B7-D6C5-24E6-A544-36CD62160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8413"/>
            <a:ext cx="5181600" cy="5040312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5747C-1CDC-9734-8F2C-17549F74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413"/>
            <a:ext cx="5181600" cy="5040312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048E5-01E3-519A-B741-76C639D7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3BAA-7A4D-194F-8278-A7490CE54303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D4660-09D7-A883-6FD5-67EF1B34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31480-D0F1-B481-53A7-C0AAB9F1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내용 개체 틀 11">
            <a:extLst>
              <a:ext uri="{FF2B5EF4-FFF2-40B4-BE49-F238E27FC236}">
                <a16:creationId xmlns:a16="http://schemas.microsoft.com/office/drawing/2014/main" id="{F32D6621-CBE2-A60C-03E9-EEF3CF8504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0" lvl="0" indent="0" algn="r">
              <a:buNone/>
            </a:pPr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4488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A7CD-CC88-F858-30F0-B4289D3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67E7-2283-C67E-D953-BCB786D44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085"/>
            <a:ext cx="5189538" cy="4316639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0567-3BB1-0DFC-2D2D-1B2744D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9C5E-FCD7-DE42-8EFD-0281DD607362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23B0-AB00-CDA7-0A62-0B7E508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37F7-B346-C4B1-EBF9-9EC38C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43359B5-04C3-7BFB-BCD1-1F45A7E4C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 marL="0" indent="0" algn="r">
              <a:buNone/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228600" lvl="0" indent="-228600" algn="r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84CA97-EF5F-9CBA-FCFA-A27DF95DEF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7" y="1092922"/>
            <a:ext cx="10512425" cy="692329"/>
          </a:xfrm>
        </p:spPr>
        <p:txBody>
          <a:bodyPr anchor="ctr"/>
          <a:lstStyle>
            <a:lvl1pPr marL="0" indent="0" algn="ctr">
              <a:buNone/>
              <a:defRPr b="1" i="0"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EF4C3B9-C73A-5D70-3888-9B0B3B9F3C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63736" y="1992313"/>
            <a:ext cx="5189538" cy="431641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3300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pos="7197">
          <p15:clr>
            <a:srgbClr val="FBAE40"/>
          </p15:clr>
        </p15:guide>
        <p15:guide id="5" orient="horz" pos="9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EA659-8E09-77FC-DC41-60725D23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44" y="211615"/>
            <a:ext cx="10452213" cy="721995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CFE0A-EFE6-2431-7316-D1151681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1108"/>
            <a:ext cx="5157787" cy="721995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87B9C-6C09-7596-81BF-EF6817747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3103"/>
            <a:ext cx="5157787" cy="4186560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7327C-EA11-FEFD-5372-A90BCDFE0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1108"/>
            <a:ext cx="5183188" cy="721995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788421-D7E0-3875-FFB2-4B6A0C72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03103"/>
            <a:ext cx="5183188" cy="4186560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D011F-E26A-4E1F-C969-E8DEF2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D7C-9FD0-4748-B310-45443D828283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FDA12-1CC8-D528-DD96-20A876D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9EB8D-7565-667E-25A9-7BC6DFA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60BDF8B5-E277-A54F-3BB9-71654F2FD5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9554"/>
            <a:ext cx="4640263" cy="356234"/>
          </a:xfrm>
        </p:spPr>
        <p:txBody>
          <a:bodyPr anchor="ctr">
            <a:noAutofit/>
          </a:bodyPr>
          <a:lstStyle>
            <a:lvl1pPr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0" lvl="0" indent="0" algn="r">
              <a:buNone/>
            </a:pPr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7258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EA659-8E09-77FC-DC41-60725D23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44" y="211615"/>
            <a:ext cx="10452213" cy="721995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D011F-E26A-4E1F-C969-E8DEF2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D7C-9FD0-4748-B310-45443D828283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FDA12-1CC8-D528-DD96-20A876D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9EB8D-7565-667E-25A9-7BC6DFA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60BDF8B5-E277-A54F-3BB9-71654F2FD5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9554"/>
            <a:ext cx="4640263" cy="356234"/>
          </a:xfrm>
        </p:spPr>
        <p:txBody>
          <a:bodyPr anchor="ctr">
            <a:noAutofit/>
          </a:bodyPr>
          <a:lstStyle>
            <a:lvl1pPr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0" lvl="0" indent="0" algn="r">
              <a:buNone/>
            </a:pPr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030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D011F-E26A-4E1F-C969-E8DEF2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D7C-9FD0-4748-B310-45443D828283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FDA12-1CC8-D528-DD96-20A876D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9EB8D-7565-667E-25A9-7BC6DFA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4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E00C93-326C-C6AB-FE5A-E2143C24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3670"/>
            <a:ext cx="10432097" cy="76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53B3E-5EDF-9895-4EC3-A479DD78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8413"/>
            <a:ext cx="105156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F7788-7944-AA08-3574-8DE6AE815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500" y="6492030"/>
            <a:ext cx="9720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B479-BA72-DD43-A22A-45AB2DA4370E}" type="datetime1">
              <a:rPr kumimoji="1" lang="ko-KR" altLang="en-US" smtClean="0"/>
              <a:pPr/>
              <a:t>2025-04-22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8C076-C134-46B6-D2AE-AF38DA778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4527" y="6492030"/>
            <a:ext cx="41148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52E59-3E1E-C301-9054-D5D426ECA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7889" y="6492030"/>
            <a:ext cx="25560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9DCAD3D-D47C-4209-59B6-F88958D18FED}"/>
              </a:ext>
            </a:extLst>
          </p:cNvPr>
          <p:cNvCxnSpPr>
            <a:cxnSpLocks/>
          </p:cNvCxnSpPr>
          <p:nvPr userDrawn="1"/>
        </p:nvCxnSpPr>
        <p:spPr>
          <a:xfrm>
            <a:off x="550863" y="956304"/>
            <a:ext cx="1106201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7DC1B-B39A-8147-A8C6-B6DA2A89786D}"/>
              </a:ext>
            </a:extLst>
          </p:cNvPr>
          <p:cNvSpPr txBox="1"/>
          <p:nvPr userDrawn="1"/>
        </p:nvSpPr>
        <p:spPr>
          <a:xfrm>
            <a:off x="550863" y="6479372"/>
            <a:ext cx="3151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Copyright © 2024. Ryu </a:t>
            </a:r>
            <a:r>
              <a:rPr kumimoji="1" lang="en-US" altLang="ko-KR" sz="1050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Haesik</a:t>
            </a:r>
            <a:r>
              <a:rPr kumimoji="1" lang="ko-KR" altLang="en-US" sz="105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05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all rights reserved.</a:t>
            </a:r>
            <a:endParaRPr kumimoji="1" lang="ko-KR" altLang="en-US" sz="1050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89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52" r:id="rId5"/>
    <p:sldLayoutId id="2147483663" r:id="rId6"/>
    <p:sldLayoutId id="2147483653" r:id="rId7"/>
    <p:sldLayoutId id="2147483660" r:id="rId8"/>
    <p:sldLayoutId id="2147483661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5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>
              <a:lumMod val="85000"/>
              <a:lumOff val="15000"/>
            </a:schemeClr>
          </a:solidFill>
          <a:latin typeface="Pretendard ExtraBold" panose="02000503000000020004" pitchFamily="2" charset="-127"/>
          <a:ea typeface="Pretendard ExtraBold" panose="02000503000000020004" pitchFamily="2" charset="-127"/>
          <a:cs typeface="Pretendard ExtraBold" panose="02000503000000020004" pitchFamily="2" charset="-127"/>
        </a:defRPr>
      </a:lvl1pPr>
    </p:titleStyle>
    <p:bodyStyle>
      <a:lvl1pPr marL="372600" indent="-372600" algn="l" defTabSz="914400" rtl="0" eaLnBrk="1" latinLnBrk="0" hangingPunct="1">
        <a:lnSpc>
          <a:spcPts val="2400"/>
        </a:lnSpc>
        <a:spcBef>
          <a:spcPts val="1600"/>
        </a:spcBef>
        <a:buFont typeface="Wingdings" pitchFamily="2" charset="2"/>
        <a:buChar char="ü"/>
        <a:defRPr sz="2000" b="1" i="0" kern="1200" baseline="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 Medium" panose="02000503000000020004" pitchFamily="2" charset="-127"/>
          <a:cs typeface="Pretendard Medium" panose="02000503000000020004" pitchFamily="2" charset="-127"/>
        </a:defRPr>
      </a:lvl1pPr>
      <a:lvl2pPr marL="685800" indent="-228600" algn="l" defTabSz="914400" rtl="0" eaLnBrk="1" latinLnBrk="0" hangingPunct="1">
        <a:lnSpc>
          <a:spcPts val="2400"/>
        </a:lnSpc>
        <a:spcBef>
          <a:spcPts val="11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529" userDrawn="1">
          <p15:clr>
            <a:srgbClr val="F26B43"/>
          </p15:clr>
        </p15:guide>
        <p15:guide id="7" pos="7151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083E76-3363-0BA3-DBAC-A87AD06C3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8" r="23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3E9DE6E-11AA-7511-BE73-97C5348F1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999" y="4701091"/>
            <a:ext cx="5539273" cy="1032736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</a:rPr>
              <a:t>16.</a:t>
            </a:r>
            <a:r>
              <a:rPr lang="en-US" altLang="ko-KR" sz="3600" dirty="0">
                <a:solidFill>
                  <a:schemeClr val="bg1"/>
                </a:solidFill>
              </a:rPr>
              <a:t> ADD(AI Deep Dive)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09A29BCE-E17F-AE2A-11D3-AE5BD573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428999"/>
            <a:ext cx="11090276" cy="858067"/>
          </a:xfrm>
        </p:spPr>
        <p:txBody>
          <a:bodyPr>
            <a:norm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</a:rPr>
              <a:t>ADD(AI Deep Dive)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7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D3BF-6E20-2D8A-1819-BC7414BC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i="0" dirty="0">
                <a:solidFill>
                  <a:srgbClr val="424242"/>
                </a:solidFill>
                <a:effectLst/>
                <a:latin typeface="Segoe Sans"/>
              </a:rPr>
              <a:t>3. AI </a:t>
            </a:r>
            <a:r>
              <a:rPr lang="ko-KR" altLang="en-US" i="0" dirty="0">
                <a:solidFill>
                  <a:srgbClr val="424242"/>
                </a:solidFill>
                <a:effectLst/>
                <a:latin typeface="Segoe Sans"/>
              </a:rPr>
              <a:t>기반 테스트 자동화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4519C-E17E-BE61-AC67-502A3A10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C2F66-F0DA-1F2A-A692-440D340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CED1CC1-5F76-54E2-AE50-8FB650D14279}"/>
              </a:ext>
            </a:extLst>
          </p:cNvPr>
          <p:cNvSpPr txBox="1">
            <a:spLocks/>
          </p:cNvSpPr>
          <p:nvPr/>
        </p:nvSpPr>
        <p:spPr>
          <a:xfrm>
            <a:off x="838200" y="1268413"/>
            <a:ext cx="105156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72600" indent="-372600" algn="l" defTabSz="914400" rtl="0" eaLnBrk="1" latinLnBrk="0" hangingPunct="1">
              <a:lnSpc>
                <a:spcPts val="2400"/>
              </a:lnSpc>
              <a:spcBef>
                <a:spcPts val="1600"/>
              </a:spcBef>
              <a:buFont typeface="Wingdings" pitchFamily="2" charset="2"/>
              <a:buChar char="ü"/>
              <a:defRPr sz="20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0">
              <a:buFont typeface="Wingdings" pitchFamily="2" charset="2"/>
              <a:buNone/>
            </a:pPr>
            <a:r>
              <a:rPr lang="en-US" altLang="ko-KR" b="0" dirty="0">
                <a:solidFill>
                  <a:srgbClr val="424242"/>
                </a:solidFill>
                <a:latin typeface="Segoe Sans"/>
              </a:rPr>
              <a:t>1. MCP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 활용 </a:t>
            </a:r>
            <a:r>
              <a:rPr lang="en-US" altLang="ko-KR" b="0" dirty="0">
                <a:solidFill>
                  <a:srgbClr val="424242"/>
                </a:solidFill>
                <a:latin typeface="Segoe Sans"/>
              </a:rPr>
              <a:t>Git Issue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생성 후 </a:t>
            </a:r>
            <a:r>
              <a:rPr lang="en-US" altLang="ko-KR" b="0" dirty="0">
                <a:solidFill>
                  <a:srgbClr val="424242"/>
                </a:solidFill>
                <a:latin typeface="Segoe Sans"/>
              </a:rPr>
              <a:t>Playwright MCP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활용 자동 처리</a:t>
            </a:r>
            <a:endParaRPr lang="en-US" altLang="ko-KR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ko-KR" altLang="en-US" sz="1000" dirty="0"/>
              <a:t>사용 도구 </a:t>
            </a:r>
            <a:r>
              <a:rPr lang="en-US" altLang="ko-KR" sz="1000" dirty="0"/>
              <a:t>: Git MCP, Playwright MCP</a:t>
            </a:r>
            <a:endParaRPr lang="it-IT" altLang="ko-KR" sz="1000" dirty="0"/>
          </a:p>
          <a:p>
            <a:pPr lvl="1">
              <a:lnSpc>
                <a:spcPct val="100000"/>
              </a:lnSpc>
            </a:pPr>
            <a:r>
              <a:rPr lang="ko-KR" altLang="en-US" sz="1000" dirty="0">
                <a:solidFill>
                  <a:srgbClr val="424242"/>
                </a:solidFill>
                <a:latin typeface="Segoe Sans"/>
              </a:rPr>
              <a:t>화면설계서 파일을 통해 </a:t>
            </a:r>
            <a:r>
              <a:rPr lang="en-US" altLang="ko-KR" sz="1000" dirty="0">
                <a:solidFill>
                  <a:srgbClr val="424242"/>
                </a:solidFill>
                <a:latin typeface="Segoe Sans"/>
              </a:rPr>
              <a:t>Git issue </a:t>
            </a:r>
            <a:r>
              <a:rPr lang="ko-KR" altLang="en-US" sz="1000" dirty="0">
                <a:solidFill>
                  <a:srgbClr val="424242"/>
                </a:solidFill>
                <a:latin typeface="Segoe Sans"/>
              </a:rPr>
              <a:t>생성 </a:t>
            </a:r>
            <a:r>
              <a:rPr lang="en-US" altLang="ko-KR" sz="1000" dirty="0">
                <a:solidFill>
                  <a:srgbClr val="424242"/>
                </a:solidFill>
                <a:latin typeface="Segoe Sans"/>
              </a:rPr>
              <a:t>-&gt; </a:t>
            </a:r>
            <a:r>
              <a:rPr lang="ko-KR" altLang="en-US" sz="1000" dirty="0">
                <a:solidFill>
                  <a:srgbClr val="424242"/>
                </a:solidFill>
                <a:latin typeface="Segoe Sans"/>
              </a:rPr>
              <a:t>관련 화면설계서와 소스를 찾아 </a:t>
            </a:r>
            <a:endParaRPr lang="en-US" altLang="ko-KR" sz="1000" dirty="0">
              <a:solidFill>
                <a:srgbClr val="424242"/>
              </a:solidFill>
              <a:latin typeface="Segoe Sans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000" dirty="0">
                <a:solidFill>
                  <a:srgbClr val="424242"/>
                </a:solidFill>
                <a:latin typeface="Segoe Sans"/>
              </a:rPr>
              <a:t>       Playwright</a:t>
            </a:r>
            <a:r>
              <a:rPr lang="ko-KR" altLang="en-US" sz="1000" dirty="0">
                <a:solidFill>
                  <a:srgbClr val="424242"/>
                </a:solidFill>
                <a:latin typeface="Segoe Sans"/>
              </a:rPr>
              <a:t>로 자동 검사 </a:t>
            </a:r>
            <a:r>
              <a:rPr lang="en-US" altLang="ko-KR" sz="1000" dirty="0">
                <a:solidFill>
                  <a:srgbClr val="424242"/>
                </a:solidFill>
                <a:latin typeface="Segoe Sans"/>
              </a:rPr>
              <a:t>-&gt; </a:t>
            </a:r>
            <a:r>
              <a:rPr lang="ko-KR" altLang="en-US" sz="1000" dirty="0">
                <a:solidFill>
                  <a:srgbClr val="424242"/>
                </a:solidFill>
                <a:latin typeface="Segoe Sans"/>
              </a:rPr>
              <a:t>검사 결과 완료 시 </a:t>
            </a:r>
            <a:r>
              <a:rPr lang="en-US" altLang="ko-KR" sz="1000" dirty="0">
                <a:solidFill>
                  <a:srgbClr val="424242"/>
                </a:solidFill>
                <a:latin typeface="Segoe Sans"/>
              </a:rPr>
              <a:t>Git Issue </a:t>
            </a:r>
            <a:r>
              <a:rPr lang="ko-KR" altLang="en-US" sz="1000" dirty="0">
                <a:solidFill>
                  <a:srgbClr val="424242"/>
                </a:solidFill>
                <a:latin typeface="Segoe Sans"/>
              </a:rPr>
              <a:t>완료 되도록 처리</a:t>
            </a:r>
            <a:endParaRPr lang="en-US" altLang="ko-KR" dirty="0">
              <a:solidFill>
                <a:srgbClr val="424242"/>
              </a:solidFill>
              <a:latin typeface="Segoe Sans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ko-KR" dirty="0">
              <a:solidFill>
                <a:srgbClr val="424242"/>
              </a:solidFill>
              <a:latin typeface="Segoe Sans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ko-KR" dirty="0">
              <a:solidFill>
                <a:srgbClr val="424242"/>
              </a:solidFill>
              <a:latin typeface="Segoe Sans"/>
            </a:endParaRPr>
          </a:p>
          <a:p>
            <a:pPr marL="0" indent="0">
              <a:buFont typeface="Wingdings" pitchFamily="2" charset="2"/>
              <a:buNone/>
            </a:pPr>
            <a:endParaRPr lang="ko-KR" altLang="en-US" b="0" dirty="0">
              <a:solidFill>
                <a:srgbClr val="424242"/>
              </a:solidFill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561326-8DE2-171E-E100-56CD6A03D04C}"/>
              </a:ext>
            </a:extLst>
          </p:cNvPr>
          <p:cNvSpPr/>
          <p:nvPr/>
        </p:nvSpPr>
        <p:spPr>
          <a:xfrm>
            <a:off x="6391469" y="1996751"/>
            <a:ext cx="4962331" cy="431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16AE6-3865-53E7-F3A2-4C1D592A8781}"/>
              </a:ext>
            </a:extLst>
          </p:cNvPr>
          <p:cNvSpPr txBox="1"/>
          <p:nvPr/>
        </p:nvSpPr>
        <p:spPr>
          <a:xfrm>
            <a:off x="6391471" y="1720728"/>
            <a:ext cx="3573625" cy="276999"/>
          </a:xfrm>
          <a:prstGeom prst="rect">
            <a:avLst/>
          </a:prstGeom>
          <a:solidFill>
            <a:srgbClr val="40F94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r>
              <a:rPr lang="ko-KR" altLang="en-US" sz="1200" dirty="0"/>
              <a:t> </a:t>
            </a:r>
            <a:r>
              <a:rPr lang="en-US" altLang="ko-KR" sz="1200" dirty="0"/>
              <a:t>:Git Issue </a:t>
            </a:r>
            <a:r>
              <a:rPr lang="ko-KR" altLang="en-US" sz="1200" dirty="0"/>
              <a:t>자동 처리 결과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D2DF85-4FC1-D366-5A2D-83F69988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40" y="2603240"/>
            <a:ext cx="4133589" cy="3705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240B7E-6711-7740-EED6-378A01A9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301" y="2181032"/>
            <a:ext cx="4197193" cy="37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D3BF-6E20-2D8A-1819-BC7414BC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결론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4519C-E17E-BE61-AC67-502A3A10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292A2E"/>
                </a:solidFill>
                <a:effectLst/>
                <a:latin typeface="ui-sans-serif"/>
              </a:rPr>
              <a:t>온고지신 溫故知新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292A2E"/>
                </a:solidFill>
                <a:effectLst/>
                <a:latin typeface="ui-sans-serif"/>
              </a:rPr>
              <a:t>옛것을</a:t>
            </a:r>
            <a:r>
              <a:rPr lang="ko-KR" altLang="en-US" b="1" i="0" dirty="0">
                <a:solidFill>
                  <a:srgbClr val="292A2E"/>
                </a:solidFill>
                <a:effectLst/>
                <a:latin typeface="ui-sans-serif"/>
              </a:rPr>
              <a:t> 익히는 것</a:t>
            </a:r>
            <a:r>
              <a:rPr lang="en-US" altLang="ko-KR" b="1" i="0" dirty="0">
                <a:solidFill>
                  <a:srgbClr val="292A2E"/>
                </a:solidFill>
                <a:effectLst/>
                <a:latin typeface="ui-sans-serif"/>
              </a:rPr>
              <a:t>: </a:t>
            </a:r>
            <a:r>
              <a:rPr lang="ko-KR" altLang="en-US" b="1" i="0" dirty="0">
                <a:solidFill>
                  <a:srgbClr val="292A2E"/>
                </a:solidFill>
                <a:effectLst/>
                <a:latin typeface="ui-sans-serif"/>
              </a:rPr>
              <a:t>분석</a:t>
            </a:r>
            <a:r>
              <a:rPr lang="en-US" altLang="ko-KR" b="1" i="0" dirty="0">
                <a:solidFill>
                  <a:srgbClr val="292A2E"/>
                </a:solidFill>
                <a:effectLst/>
                <a:latin typeface="ui-sans-serif"/>
              </a:rPr>
              <a:t>/</a:t>
            </a:r>
            <a:r>
              <a:rPr lang="ko-KR" altLang="en-US" b="1" i="0" dirty="0">
                <a:solidFill>
                  <a:srgbClr val="292A2E"/>
                </a:solidFill>
                <a:effectLst/>
                <a:latin typeface="ui-sans-serif"/>
              </a:rPr>
              <a:t>설계의 중요성</a:t>
            </a:r>
            <a:r>
              <a:rPr lang="en-US" altLang="ko-KR" b="1" i="0" dirty="0">
                <a:solidFill>
                  <a:srgbClr val="292A2E"/>
                </a:solidFill>
                <a:effectLst/>
                <a:latin typeface="ui-sans-serif"/>
              </a:rPr>
              <a:t>, </a:t>
            </a:r>
            <a:r>
              <a:rPr lang="ko-KR" altLang="en-US" b="1" i="0" dirty="0">
                <a:solidFill>
                  <a:srgbClr val="292A2E"/>
                </a:solidFill>
                <a:effectLst/>
                <a:latin typeface="ui-sans-serif"/>
              </a:rPr>
              <a:t>프로젝트 관리 방안</a:t>
            </a:r>
            <a:endParaRPr lang="ko-KR" altLang="en-US" b="0" i="0" dirty="0">
              <a:solidFill>
                <a:srgbClr val="292A2E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US" altLang="ko-KR" b="0" i="0" dirty="0">
                <a:solidFill>
                  <a:srgbClr val="292A2E"/>
                </a:solidFill>
                <a:effectLst/>
                <a:latin typeface="ui-sans-serif"/>
              </a:rPr>
              <a:t>	</a:t>
            </a:r>
            <a:r>
              <a:rPr lang="ko-KR" altLang="en-US" b="0" i="0" dirty="0">
                <a:solidFill>
                  <a:srgbClr val="292A2E"/>
                </a:solidFill>
                <a:effectLst/>
                <a:latin typeface="ui-sans-serif"/>
              </a:rPr>
              <a:t>옛 것을 깊이 이해하고 통찰력이 필요</a:t>
            </a:r>
            <a:endParaRPr lang="en-US" altLang="ko-KR" b="0" i="0" dirty="0">
              <a:solidFill>
                <a:srgbClr val="292A2E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92A2E"/>
                </a:solidFill>
                <a:effectLst/>
                <a:latin typeface="ui-sans-serif"/>
              </a:rPr>
              <a:t>새것을 아는 것</a:t>
            </a:r>
            <a:r>
              <a:rPr lang="en-US" altLang="ko-KR" b="1" i="0" dirty="0">
                <a:solidFill>
                  <a:srgbClr val="292A2E"/>
                </a:solidFill>
                <a:effectLst/>
                <a:latin typeface="ui-sans-serif"/>
              </a:rPr>
              <a:t>: AI</a:t>
            </a:r>
            <a:r>
              <a:rPr lang="ko-KR" altLang="en-US" b="1" i="0" dirty="0">
                <a:solidFill>
                  <a:srgbClr val="292A2E"/>
                </a:solidFill>
                <a:effectLst/>
                <a:latin typeface="ui-sans-serif"/>
              </a:rPr>
              <a:t>서비스 활용</a:t>
            </a:r>
            <a:endParaRPr lang="ko-KR" altLang="en-US" b="0" i="0" dirty="0">
              <a:solidFill>
                <a:srgbClr val="292A2E"/>
              </a:solidFill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US" altLang="ko-KR" b="0" i="0" dirty="0">
                <a:solidFill>
                  <a:srgbClr val="292A2E"/>
                </a:solidFill>
                <a:effectLst/>
                <a:latin typeface="ui-sans-serif"/>
              </a:rPr>
              <a:t>	</a:t>
            </a:r>
            <a:r>
              <a:rPr lang="ko-KR" altLang="en-US" b="0" i="0" dirty="0">
                <a:solidFill>
                  <a:srgbClr val="292A2E"/>
                </a:solidFill>
                <a:effectLst/>
                <a:latin typeface="ui-sans-serif"/>
              </a:rPr>
              <a:t>새로운 지식과 지혜를 창출하고</a:t>
            </a:r>
            <a:r>
              <a:rPr lang="en-US" altLang="ko-KR" b="0" i="0" dirty="0">
                <a:solidFill>
                  <a:srgbClr val="292A2E"/>
                </a:solidFill>
                <a:effectLst/>
                <a:latin typeface="ui-sans-serif"/>
              </a:rPr>
              <a:t>, </a:t>
            </a:r>
            <a:r>
              <a:rPr lang="ko-KR" altLang="en-US" b="0" i="0" dirty="0">
                <a:solidFill>
                  <a:srgbClr val="292A2E"/>
                </a:solidFill>
                <a:effectLst/>
                <a:latin typeface="ui-sans-serif"/>
              </a:rPr>
              <a:t>새로운 것을 배우고 이해해야 함</a:t>
            </a:r>
            <a:endParaRPr lang="en-US" altLang="ko-KR" dirty="0">
              <a:solidFill>
                <a:srgbClr val="292A2E"/>
              </a:solidFill>
              <a:latin typeface="ui-sans-serif"/>
            </a:endParaRPr>
          </a:p>
          <a:p>
            <a:pPr marL="457200" lvl="1" indent="0" algn="l">
              <a:buNone/>
            </a:pPr>
            <a:endParaRPr lang="en-US" altLang="ko-KR" dirty="0">
              <a:solidFill>
                <a:srgbClr val="292A2E"/>
              </a:solidFill>
              <a:latin typeface="ui-sans-serif"/>
            </a:endParaRPr>
          </a:p>
          <a:p>
            <a:pPr marL="457200" lvl="1" indent="0" algn="l">
              <a:lnSpc>
                <a:spcPct val="100000"/>
              </a:lnSpc>
              <a:buNone/>
            </a:pPr>
            <a:r>
              <a:rPr lang="ko-KR" altLang="en-US" sz="2400" i="1" dirty="0">
                <a:solidFill>
                  <a:srgbClr val="292A2E"/>
                </a:solidFill>
                <a:latin typeface="ui-sans-serif"/>
              </a:rPr>
              <a:t>생산성 향상 뿐 아니라 </a:t>
            </a:r>
            <a:r>
              <a:rPr lang="ko-KR" altLang="en-US" sz="2400" b="0" i="1" dirty="0">
                <a:solidFill>
                  <a:srgbClr val="292A2E"/>
                </a:solidFill>
                <a:effectLst/>
                <a:latin typeface="ui-sans-serif"/>
              </a:rPr>
              <a:t>고객의 요구사항 변경에 민첩하게 대응하는 프로세스를 만들 수 있다</a:t>
            </a:r>
            <a:r>
              <a:rPr lang="en-US" altLang="ko-KR" sz="2400" b="0" i="1" dirty="0">
                <a:solidFill>
                  <a:srgbClr val="292A2E"/>
                </a:solidFill>
                <a:effectLst/>
                <a:latin typeface="ui-sans-serif"/>
              </a:rPr>
              <a:t>.</a:t>
            </a:r>
            <a:endParaRPr lang="ko-KR" altLang="en-US" sz="2400" b="0" i="1" dirty="0">
              <a:solidFill>
                <a:srgbClr val="292A2E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>
              <a:buNone/>
            </a:pPr>
            <a:br>
              <a:rPr lang="ko-KR" altLang="en-US" dirty="0"/>
            </a:b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C2F66-F0DA-1F2A-A692-440D340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729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47EAB-C75B-794A-A0BD-25395D6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5F5A3-B919-5F82-B090-8FC1F462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AI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기반 프로젝트 관리 및 문서 자동화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AI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기반 설계모델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/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코드 자동생성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AI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기반 테스트 자동화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>
                <a:solidFill>
                  <a:srgbClr val="424242"/>
                </a:solidFill>
                <a:effectLst/>
                <a:latin typeface="Segoe Sans"/>
              </a:rPr>
              <a:t>결론</a:t>
            </a: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3186-461E-EA6A-41F3-5B2A3CD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DAEFC4-FF45-74E2-860B-5DCCEE582F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79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D3BF-6E20-2D8A-1819-BC7414BC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solidFill>
                  <a:srgbClr val="424242"/>
                </a:solidFill>
                <a:effectLst/>
                <a:latin typeface="Segoe Sans"/>
              </a:rPr>
              <a:t>1. AI </a:t>
            </a:r>
            <a:r>
              <a:rPr lang="ko-KR" altLang="en-US" i="0" dirty="0">
                <a:solidFill>
                  <a:srgbClr val="424242"/>
                </a:solidFill>
                <a:effectLst/>
                <a:latin typeface="Segoe Sans"/>
              </a:rPr>
              <a:t>기반 프로젝트 관리 및 문서 자동화 </a:t>
            </a:r>
            <a:r>
              <a:rPr lang="en-US" altLang="ko-KR" i="0" dirty="0">
                <a:solidFill>
                  <a:srgbClr val="424242"/>
                </a:solidFill>
                <a:effectLst/>
                <a:latin typeface="Segoe Sans"/>
              </a:rPr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4519C-E17E-BE61-AC67-502A3A10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9750" indent="-285750">
              <a:buFont typeface="+mj-lt"/>
              <a:buAutoNum type="arabicPeriod"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RFP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에서 요구사항 생성하기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: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요구사항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목록 추출</a:t>
            </a:r>
            <a:endParaRPr lang="en-US" altLang="ko-KR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ko-KR" altLang="en-US" sz="1100" dirty="0"/>
              <a:t>사용 도구 </a:t>
            </a:r>
            <a:r>
              <a:rPr lang="en-US" altLang="ko-KR" sz="1100" dirty="0"/>
              <a:t>: Google AI Studio (</a:t>
            </a:r>
            <a:r>
              <a:rPr lang="it-IT" altLang="ko-KR" sz="1100" dirty="0"/>
              <a:t>Gemini 2.5 Pro Preview 03-25)</a:t>
            </a:r>
          </a:p>
          <a:p>
            <a:pPr lvl="1">
              <a:lnSpc>
                <a:spcPct val="100000"/>
              </a:lnSpc>
            </a:pPr>
            <a:r>
              <a:rPr lang="ko-KR" altLang="en-US" sz="1100" dirty="0"/>
              <a:t>요구사항</a:t>
            </a:r>
            <a:r>
              <a:rPr lang="en-US" altLang="ko-KR" sz="1100" dirty="0"/>
              <a:t>ID/</a:t>
            </a:r>
            <a:r>
              <a:rPr lang="ko-KR" altLang="en-US" sz="1100" dirty="0"/>
              <a:t>대분류</a:t>
            </a:r>
            <a:r>
              <a:rPr lang="en-US" altLang="ko-KR" sz="1100" dirty="0"/>
              <a:t>/</a:t>
            </a:r>
            <a:r>
              <a:rPr lang="ko-KR" altLang="en-US" sz="1100" dirty="0"/>
              <a:t>중분류</a:t>
            </a:r>
            <a:r>
              <a:rPr lang="en-US" altLang="ko-KR" sz="1100" dirty="0"/>
              <a:t>/</a:t>
            </a:r>
            <a:r>
              <a:rPr lang="ko-KR" altLang="en-US" sz="1100" dirty="0"/>
              <a:t>요구사항 기능</a:t>
            </a:r>
            <a:r>
              <a:rPr lang="en-US" altLang="ko-KR" sz="1100" dirty="0"/>
              <a:t>/ </a:t>
            </a:r>
            <a:r>
              <a:rPr lang="ko-KR" altLang="en-US" sz="1100" dirty="0"/>
              <a:t>요구사항 설명 추출</a:t>
            </a:r>
            <a:endParaRPr lang="en-US" altLang="ko-KR" sz="1100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en-US" altLang="ko-KR" sz="1100" b="0" dirty="0">
                <a:solidFill>
                  <a:srgbClr val="424242"/>
                </a:solidFill>
                <a:latin typeface="Segoe Sans"/>
              </a:rPr>
              <a:t>Input : </a:t>
            </a:r>
            <a:r>
              <a:rPr lang="en-US" altLang="ko-KR" sz="1100" dirty="0"/>
              <a:t>RFP </a:t>
            </a:r>
            <a:r>
              <a:rPr lang="ko-KR" altLang="en-US" sz="1100" dirty="0"/>
              <a:t>파일</a:t>
            </a:r>
            <a:r>
              <a:rPr lang="en-US" altLang="ko-KR" sz="1100" dirty="0"/>
              <a:t>, </a:t>
            </a:r>
            <a:r>
              <a:rPr lang="ko-KR" altLang="en-US" sz="1100" dirty="0"/>
              <a:t>요구사항 추출용 프롬프트</a:t>
            </a:r>
            <a:endParaRPr lang="en-US" altLang="ko-KR" sz="1100" dirty="0"/>
          </a:p>
          <a:p>
            <a:pPr lvl="1"/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l">
              <a:buNone/>
            </a:pP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C2F66-F0DA-1F2A-A692-440D340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AA4270-A926-4BB0-6FDC-824D33C1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61" y="2789853"/>
            <a:ext cx="4545250" cy="351887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DFA522-B361-4DC6-EBFE-D37C515244D1}"/>
              </a:ext>
            </a:extLst>
          </p:cNvPr>
          <p:cNvSpPr/>
          <p:nvPr/>
        </p:nvSpPr>
        <p:spPr>
          <a:xfrm>
            <a:off x="6391469" y="1996751"/>
            <a:ext cx="4962331" cy="431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B5F818-97BE-926A-BDFE-A64EFA076E58}"/>
              </a:ext>
            </a:extLst>
          </p:cNvPr>
          <p:cNvSpPr txBox="1"/>
          <p:nvPr/>
        </p:nvSpPr>
        <p:spPr>
          <a:xfrm>
            <a:off x="6391471" y="1720728"/>
            <a:ext cx="3573625" cy="276999"/>
          </a:xfrm>
          <a:prstGeom prst="rect">
            <a:avLst/>
          </a:prstGeom>
          <a:solidFill>
            <a:srgbClr val="40F94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r>
              <a:rPr lang="ko-KR" altLang="en-US" sz="1200" dirty="0"/>
              <a:t> </a:t>
            </a:r>
            <a:r>
              <a:rPr lang="en-US" altLang="ko-KR" sz="1200" dirty="0"/>
              <a:t>:docs/01.</a:t>
            </a:r>
            <a:r>
              <a:rPr lang="ko-KR" altLang="en-US" sz="1200" dirty="0"/>
              <a:t>요구사항</a:t>
            </a:r>
            <a:r>
              <a:rPr lang="en-US" altLang="ko-KR" sz="1200" dirty="0"/>
              <a:t>_</a:t>
            </a:r>
            <a:r>
              <a:rPr lang="ko-KR" altLang="en-US" sz="1200" dirty="0"/>
              <a:t>목록</a:t>
            </a:r>
            <a:r>
              <a:rPr lang="en-US" altLang="ko-KR" sz="1200" dirty="0"/>
              <a:t>.md 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B092D7D-C91E-C4D8-7EEF-C0AA1BD3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08" y="2180055"/>
            <a:ext cx="4423651" cy="37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6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D3BF-6E20-2D8A-1819-BC7414BC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dirty="0">
                <a:solidFill>
                  <a:srgbClr val="424242"/>
                </a:solidFill>
                <a:effectLst/>
                <a:latin typeface="Segoe Sans"/>
              </a:rPr>
              <a:t>1. AI </a:t>
            </a:r>
            <a:r>
              <a:rPr lang="ko-KR" altLang="en-US" i="0" dirty="0">
                <a:solidFill>
                  <a:srgbClr val="424242"/>
                </a:solidFill>
                <a:effectLst/>
                <a:latin typeface="Segoe Sans"/>
              </a:rPr>
              <a:t>기반 프로젝트 관리 및 문서 자동화 </a:t>
            </a:r>
            <a:r>
              <a:rPr lang="en-US" altLang="ko-KR" i="0" dirty="0">
                <a:solidFill>
                  <a:srgbClr val="424242"/>
                </a:solidFill>
                <a:effectLst/>
                <a:latin typeface="Segoe Sans"/>
              </a:rPr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4519C-E17E-BE61-AC67-502A3A10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4000" indent="0">
              <a:buNone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2. RFP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에서 제안 목적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/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주요내용 생성하기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: </a:t>
            </a:r>
            <a:r>
              <a:rPr lang="ko-KR" altLang="en-US" b="0" dirty="0"/>
              <a:t>프로그램 설계 명세서 작성</a:t>
            </a:r>
            <a:endParaRPr lang="en-US" altLang="ko-KR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ko-KR" altLang="en-US" sz="1100" dirty="0"/>
              <a:t>사용 도구 </a:t>
            </a:r>
            <a:r>
              <a:rPr lang="en-US" altLang="ko-KR" sz="1100" dirty="0"/>
              <a:t>: Google AI Studio (</a:t>
            </a:r>
            <a:r>
              <a:rPr lang="it-IT" altLang="ko-KR" sz="1100" dirty="0"/>
              <a:t>Gemini 2.5 Pro Preview 03-25)</a:t>
            </a:r>
          </a:p>
          <a:p>
            <a:pPr lvl="1">
              <a:lnSpc>
                <a:spcPct val="100000"/>
              </a:lnSpc>
            </a:pPr>
            <a:r>
              <a:rPr lang="ko-KR" altLang="en-US" sz="1100" b="0" dirty="0">
                <a:solidFill>
                  <a:srgbClr val="424242"/>
                </a:solidFill>
                <a:latin typeface="Segoe Sans"/>
              </a:rPr>
              <a:t>시스템 개요</a:t>
            </a:r>
            <a:r>
              <a:rPr lang="en-US" altLang="ko-KR" sz="1100" b="0" dirty="0">
                <a:solidFill>
                  <a:srgbClr val="424242"/>
                </a:solidFill>
                <a:latin typeface="Segoe Sans"/>
              </a:rPr>
              <a:t>, </a:t>
            </a:r>
            <a:r>
              <a:rPr lang="ko-KR" altLang="en-US" sz="1100" b="0" dirty="0">
                <a:solidFill>
                  <a:srgbClr val="424242"/>
                </a:solidFill>
                <a:latin typeface="Segoe Sans"/>
              </a:rPr>
              <a:t>모듈 분리</a:t>
            </a:r>
            <a:r>
              <a:rPr lang="en-US" altLang="ko-KR" sz="1100" b="0" dirty="0">
                <a:solidFill>
                  <a:srgbClr val="424242"/>
                </a:solidFill>
                <a:latin typeface="Segoe Sans"/>
              </a:rPr>
              <a:t>, </a:t>
            </a:r>
            <a:r>
              <a:rPr lang="ko-KR" altLang="en-US" sz="1100" b="0" dirty="0">
                <a:solidFill>
                  <a:srgbClr val="424242"/>
                </a:solidFill>
                <a:latin typeface="Segoe Sans"/>
              </a:rPr>
              <a:t>프로그램 설계 명세서 </a:t>
            </a:r>
            <a:r>
              <a:rPr lang="en-US" altLang="ko-KR" sz="1100" b="0" dirty="0">
                <a:solidFill>
                  <a:srgbClr val="424242"/>
                </a:solidFill>
                <a:latin typeface="Segoe Sans"/>
              </a:rPr>
              <a:t>, </a:t>
            </a:r>
            <a:r>
              <a:rPr lang="ko-KR" altLang="en-US" sz="1100" b="0" dirty="0">
                <a:solidFill>
                  <a:srgbClr val="424242"/>
                </a:solidFill>
                <a:latin typeface="Segoe Sans"/>
              </a:rPr>
              <a:t>모듈 기능과 요구사항 </a:t>
            </a:r>
            <a:r>
              <a:rPr lang="en-US" altLang="ko-KR" sz="1100" b="0" dirty="0">
                <a:solidFill>
                  <a:srgbClr val="424242"/>
                </a:solidFill>
                <a:latin typeface="Segoe Sans"/>
              </a:rPr>
              <a:t>ID </a:t>
            </a:r>
            <a:r>
              <a:rPr lang="ko-KR" altLang="en-US" sz="1100" b="0" dirty="0">
                <a:solidFill>
                  <a:srgbClr val="424242"/>
                </a:solidFill>
                <a:latin typeface="Segoe Sans"/>
              </a:rPr>
              <a:t>연결</a:t>
            </a:r>
            <a:endParaRPr lang="en-US" altLang="ko-KR" sz="1100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en-US" altLang="ko-KR" sz="1100" b="0" dirty="0">
                <a:solidFill>
                  <a:srgbClr val="424242"/>
                </a:solidFill>
                <a:latin typeface="Segoe Sans"/>
              </a:rPr>
              <a:t>Input : </a:t>
            </a:r>
            <a:r>
              <a:rPr lang="ko-KR" altLang="en-US" sz="1100" dirty="0"/>
              <a:t>요구사항</a:t>
            </a:r>
            <a:r>
              <a:rPr lang="en-US" altLang="ko-KR" sz="1100" dirty="0"/>
              <a:t>_</a:t>
            </a:r>
            <a:r>
              <a:rPr lang="ko-KR" altLang="en-US" sz="1100" dirty="0"/>
              <a:t>목록</a:t>
            </a:r>
            <a:r>
              <a:rPr lang="en-US" altLang="ko-KR" sz="1100" dirty="0"/>
              <a:t>.md, </a:t>
            </a:r>
            <a:r>
              <a:rPr lang="ko-KR" altLang="en-US" sz="1100" dirty="0"/>
              <a:t>프로그램 설계 추출용 프롬프트</a:t>
            </a:r>
            <a:endParaRPr lang="en-US" altLang="ko-KR" sz="1100" dirty="0"/>
          </a:p>
          <a:p>
            <a:pPr lvl="1"/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l">
              <a:buNone/>
            </a:pP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C2F66-F0DA-1F2A-A692-440D340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DFA522-B361-4DC6-EBFE-D37C515244D1}"/>
              </a:ext>
            </a:extLst>
          </p:cNvPr>
          <p:cNvSpPr/>
          <p:nvPr/>
        </p:nvSpPr>
        <p:spPr>
          <a:xfrm>
            <a:off x="6391469" y="1996751"/>
            <a:ext cx="4962331" cy="431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B5F818-97BE-926A-BDFE-A64EFA076E58}"/>
              </a:ext>
            </a:extLst>
          </p:cNvPr>
          <p:cNvSpPr txBox="1"/>
          <p:nvPr/>
        </p:nvSpPr>
        <p:spPr>
          <a:xfrm>
            <a:off x="6391471" y="1720728"/>
            <a:ext cx="3573625" cy="276999"/>
          </a:xfrm>
          <a:prstGeom prst="rect">
            <a:avLst/>
          </a:prstGeom>
          <a:solidFill>
            <a:srgbClr val="40F94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r>
              <a:rPr lang="ko-KR" altLang="en-US" sz="1200" dirty="0"/>
              <a:t> </a:t>
            </a:r>
            <a:r>
              <a:rPr lang="en-US" altLang="ko-KR" sz="1200" dirty="0"/>
              <a:t>:docs/02.</a:t>
            </a:r>
            <a:r>
              <a:rPr lang="ko-KR" altLang="en-US" sz="1200" dirty="0"/>
              <a:t>프로그램설계</a:t>
            </a:r>
            <a:r>
              <a:rPr lang="en-US" altLang="ko-KR" sz="1200" dirty="0"/>
              <a:t>.md 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9E1BCE-5703-718F-FD94-05A5CBA7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46" y="2637423"/>
            <a:ext cx="4187351" cy="36713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3CDAB9-EFA1-0449-38C6-305010ED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03" y="2181032"/>
            <a:ext cx="4576663" cy="384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9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D3BF-6E20-2D8A-1819-BC7414BC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AI </a:t>
            </a:r>
            <a:r>
              <a:rPr kumimoji="1" lang="ko-KR" altLang="en-US" dirty="0"/>
              <a:t>기반 설계모델</a:t>
            </a:r>
            <a:r>
              <a:rPr kumimoji="1" lang="en-US" altLang="ko-KR" dirty="0"/>
              <a:t>/</a:t>
            </a:r>
            <a:r>
              <a:rPr kumimoji="1" lang="ko-KR" altLang="en-US" dirty="0"/>
              <a:t>코드 자동생성 등 개발 효율성 향상 </a:t>
            </a:r>
            <a:r>
              <a:rPr kumimoji="1" lang="en-US" altLang="ko-KR" dirty="0"/>
              <a:t>(1)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C2F66-F0DA-1F2A-A692-440D340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BC5FCCD-7DE9-FB04-89AE-3CD20375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13"/>
            <a:ext cx="10515600" cy="5040312"/>
          </a:xfrm>
        </p:spPr>
        <p:txBody>
          <a:bodyPr/>
          <a:lstStyle/>
          <a:p>
            <a:pPr marL="144000" indent="0">
              <a:buNone/>
            </a:pPr>
            <a:r>
              <a:rPr lang="en-US" altLang="ko-KR" b="0" dirty="0">
                <a:solidFill>
                  <a:srgbClr val="424242"/>
                </a:solidFill>
                <a:latin typeface="Segoe Sans"/>
              </a:rPr>
              <a:t>1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.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요구사항에서 설계 모델 생성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: System flow(service flow)</a:t>
            </a:r>
            <a:endParaRPr lang="en-US" altLang="ko-KR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ko-KR" altLang="en-US" sz="1000" dirty="0"/>
              <a:t>사용 도구 </a:t>
            </a:r>
            <a:r>
              <a:rPr lang="en-US" altLang="ko-KR" sz="1000" dirty="0"/>
              <a:t>: Google AI Studio (</a:t>
            </a:r>
            <a:r>
              <a:rPr lang="it-IT" altLang="ko-KR" sz="1000" dirty="0"/>
              <a:t>Gemini 2.5 Pro Preview 03-25)</a:t>
            </a:r>
          </a:p>
          <a:p>
            <a:pPr lvl="1">
              <a:lnSpc>
                <a:spcPct val="100000"/>
              </a:lnSpc>
            </a:pP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System flow </a:t>
            </a:r>
            <a:r>
              <a:rPr lang="ko-KR" altLang="en-US" sz="1000" b="0" dirty="0">
                <a:solidFill>
                  <a:srgbClr val="424242"/>
                </a:solidFill>
                <a:latin typeface="Segoe Sans"/>
              </a:rPr>
              <a:t>생성</a:t>
            </a: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(</a:t>
            </a:r>
            <a:r>
              <a:rPr lang="ko-KR" altLang="en-US" sz="1000" b="0" dirty="0">
                <a:solidFill>
                  <a:srgbClr val="424242"/>
                </a:solidFill>
                <a:latin typeface="Segoe Sans"/>
              </a:rPr>
              <a:t>개발 계획 등</a:t>
            </a: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), Use</a:t>
            </a:r>
            <a:r>
              <a:rPr lang="en-US" altLang="ko-KR" sz="1000" dirty="0">
                <a:solidFill>
                  <a:srgbClr val="424242"/>
                </a:solidFill>
                <a:latin typeface="Segoe Sans"/>
              </a:rPr>
              <a:t>r</a:t>
            </a: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  flow </a:t>
            </a:r>
            <a:r>
              <a:rPr lang="ko-KR" altLang="en-US" sz="1000" b="0" dirty="0">
                <a:solidFill>
                  <a:srgbClr val="424242"/>
                </a:solidFill>
                <a:latin typeface="Segoe Sans"/>
              </a:rPr>
              <a:t>문서 생성</a:t>
            </a:r>
            <a:endParaRPr lang="en-US" altLang="ko-KR" sz="1000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Input : </a:t>
            </a:r>
            <a:r>
              <a:rPr lang="ko-KR" altLang="en-US" sz="1000" dirty="0"/>
              <a:t>프로그램설계</a:t>
            </a:r>
            <a:r>
              <a:rPr lang="en-US" altLang="ko-KR" sz="1000" dirty="0"/>
              <a:t>.md, </a:t>
            </a:r>
            <a:r>
              <a:rPr lang="ko-KR" altLang="en-US" sz="1000" dirty="0"/>
              <a:t>요구사항</a:t>
            </a:r>
            <a:r>
              <a:rPr lang="en-US" altLang="ko-KR" sz="1000" dirty="0"/>
              <a:t>_</a:t>
            </a:r>
            <a:r>
              <a:rPr lang="ko-KR" altLang="en-US" sz="1000" dirty="0"/>
              <a:t>목록</a:t>
            </a:r>
            <a:r>
              <a:rPr lang="en-US" altLang="ko-KR" sz="1000" dirty="0"/>
              <a:t>.md , System flow</a:t>
            </a:r>
            <a:r>
              <a:rPr lang="ko-KR" altLang="en-US" sz="1000" dirty="0"/>
              <a:t> 추출용 프롬프트</a:t>
            </a:r>
            <a:endParaRPr lang="en-US" altLang="ko-KR" sz="1000" dirty="0"/>
          </a:p>
          <a:p>
            <a:pPr lvl="1"/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l">
              <a:buNone/>
            </a:pP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1DAC5-A9F1-0C72-0D70-4D9BBCE10BE2}"/>
              </a:ext>
            </a:extLst>
          </p:cNvPr>
          <p:cNvSpPr/>
          <p:nvPr/>
        </p:nvSpPr>
        <p:spPr>
          <a:xfrm>
            <a:off x="6391469" y="1996751"/>
            <a:ext cx="4962331" cy="431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5F346-960E-1541-D30D-1779B0C7131C}"/>
              </a:ext>
            </a:extLst>
          </p:cNvPr>
          <p:cNvSpPr txBox="1"/>
          <p:nvPr/>
        </p:nvSpPr>
        <p:spPr>
          <a:xfrm>
            <a:off x="6391471" y="1720728"/>
            <a:ext cx="3573625" cy="276999"/>
          </a:xfrm>
          <a:prstGeom prst="rect">
            <a:avLst/>
          </a:prstGeom>
          <a:solidFill>
            <a:srgbClr val="40F94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r>
              <a:rPr lang="ko-KR" altLang="en-US" sz="1200" dirty="0"/>
              <a:t> </a:t>
            </a:r>
            <a:r>
              <a:rPr lang="en-US" altLang="ko-KR" sz="1200" dirty="0"/>
              <a:t>:docs/systemflow.md 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A77E1B-91D9-0BF2-016B-32BA241A7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25" y="2573284"/>
            <a:ext cx="4516697" cy="36367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39957F-2213-82EA-67C2-633CCE638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09" y="2115251"/>
            <a:ext cx="4515143" cy="40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D3BF-6E20-2D8A-1819-BC7414BC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AI </a:t>
            </a:r>
            <a:r>
              <a:rPr kumimoji="1" lang="ko-KR" altLang="en-US" dirty="0"/>
              <a:t>기반 설계모델</a:t>
            </a:r>
            <a:r>
              <a:rPr kumimoji="1" lang="en-US" altLang="ko-KR" dirty="0"/>
              <a:t>/</a:t>
            </a:r>
            <a:r>
              <a:rPr kumimoji="1" lang="ko-KR" altLang="en-US" dirty="0"/>
              <a:t>코드 자동생성 등 개발 효율성 향상 </a:t>
            </a:r>
            <a:r>
              <a:rPr kumimoji="1" lang="en-US" altLang="ko-KR" dirty="0"/>
              <a:t>(2)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C2F66-F0DA-1F2A-A692-440D340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BC5FCCD-7DE9-FB04-89AE-3CD20375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13"/>
            <a:ext cx="10515600" cy="5040312"/>
          </a:xfrm>
        </p:spPr>
        <p:txBody>
          <a:bodyPr/>
          <a:lstStyle/>
          <a:p>
            <a:pPr marL="144000" indent="0">
              <a:buNone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2.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요구사항에서 설계 모델 생성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: User flow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생</a:t>
            </a:r>
            <a:r>
              <a:rPr lang="ko-KR" altLang="en-US" b="0" dirty="0"/>
              <a:t>성</a:t>
            </a:r>
            <a:endParaRPr lang="en-US" altLang="ko-KR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ko-KR" altLang="en-US" sz="1000" dirty="0"/>
              <a:t>사용 도구 </a:t>
            </a:r>
            <a:r>
              <a:rPr lang="en-US" altLang="ko-KR" sz="1000" dirty="0"/>
              <a:t>: Google AI Studio (</a:t>
            </a:r>
            <a:r>
              <a:rPr lang="it-IT" altLang="ko-KR" sz="1000" dirty="0"/>
              <a:t>Gemini 2.5 Pro Preview 03-25)</a:t>
            </a:r>
          </a:p>
          <a:p>
            <a:pPr lvl="1">
              <a:lnSpc>
                <a:spcPct val="100000"/>
              </a:lnSpc>
            </a:pP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Use</a:t>
            </a:r>
            <a:r>
              <a:rPr lang="en-US" altLang="ko-KR" sz="1000" dirty="0">
                <a:solidFill>
                  <a:srgbClr val="424242"/>
                </a:solidFill>
                <a:latin typeface="Segoe Sans"/>
              </a:rPr>
              <a:t>r</a:t>
            </a: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  flow </a:t>
            </a:r>
            <a:r>
              <a:rPr lang="ko-KR" altLang="en-US" sz="1000" b="0" dirty="0">
                <a:solidFill>
                  <a:srgbClr val="424242"/>
                </a:solidFill>
                <a:latin typeface="Segoe Sans"/>
              </a:rPr>
              <a:t>문서 생성</a:t>
            </a:r>
            <a:endParaRPr lang="en-US" altLang="ko-KR" sz="1000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Input : </a:t>
            </a:r>
            <a:r>
              <a:rPr lang="ko-KR" altLang="en-US" sz="1000" dirty="0"/>
              <a:t>프로그램설계</a:t>
            </a:r>
            <a:r>
              <a:rPr lang="en-US" altLang="ko-KR" sz="1000" dirty="0"/>
              <a:t>.md, </a:t>
            </a:r>
            <a:r>
              <a:rPr lang="ko-KR" altLang="en-US" sz="1000" dirty="0"/>
              <a:t>요구사항</a:t>
            </a:r>
            <a:r>
              <a:rPr lang="en-US" altLang="ko-KR" sz="1000" dirty="0"/>
              <a:t>_</a:t>
            </a:r>
            <a:r>
              <a:rPr lang="ko-KR" altLang="en-US" sz="1000" dirty="0"/>
              <a:t>목록</a:t>
            </a:r>
            <a:r>
              <a:rPr lang="en-US" altLang="ko-KR" sz="1000" dirty="0"/>
              <a:t>.md , </a:t>
            </a:r>
            <a:r>
              <a:rPr lang="en-US" altLang="ko-KR" sz="1000" dirty="0" err="1"/>
              <a:t>Usef</a:t>
            </a:r>
            <a:r>
              <a:rPr lang="en-US" altLang="ko-KR" sz="1000" dirty="0"/>
              <a:t> flow </a:t>
            </a:r>
            <a:r>
              <a:rPr lang="ko-KR" altLang="en-US" sz="1000" dirty="0"/>
              <a:t>추출용 프롬프트</a:t>
            </a:r>
            <a:endParaRPr lang="en-US" altLang="ko-KR" sz="1000" dirty="0"/>
          </a:p>
          <a:p>
            <a:pPr lvl="1"/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l">
              <a:buNone/>
            </a:pP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1DAC5-A9F1-0C72-0D70-4D9BBCE10BE2}"/>
              </a:ext>
            </a:extLst>
          </p:cNvPr>
          <p:cNvSpPr/>
          <p:nvPr/>
        </p:nvSpPr>
        <p:spPr>
          <a:xfrm>
            <a:off x="6391469" y="1996751"/>
            <a:ext cx="4962331" cy="431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5F346-960E-1541-D30D-1779B0C7131C}"/>
              </a:ext>
            </a:extLst>
          </p:cNvPr>
          <p:cNvSpPr txBox="1"/>
          <p:nvPr/>
        </p:nvSpPr>
        <p:spPr>
          <a:xfrm>
            <a:off x="6391471" y="1720728"/>
            <a:ext cx="3573625" cy="276999"/>
          </a:xfrm>
          <a:prstGeom prst="rect">
            <a:avLst/>
          </a:prstGeom>
          <a:solidFill>
            <a:srgbClr val="40F94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r>
              <a:rPr lang="ko-KR" altLang="en-US" sz="1200" dirty="0"/>
              <a:t> </a:t>
            </a:r>
            <a:r>
              <a:rPr lang="en-US" altLang="ko-KR" sz="1200" dirty="0"/>
              <a:t>:docs/userflow.md 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8DD44-87DB-06E8-F8D5-8F1E3E2C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34" y="2645486"/>
            <a:ext cx="3928076" cy="35077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0BB632-2C84-4C32-4B01-3E963097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86" y="2086147"/>
            <a:ext cx="4814596" cy="39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6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D3BF-6E20-2D8A-1819-BC7414BC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AI </a:t>
            </a:r>
            <a:r>
              <a:rPr kumimoji="1" lang="ko-KR" altLang="en-US" dirty="0"/>
              <a:t>기반 설계모델</a:t>
            </a:r>
            <a:r>
              <a:rPr kumimoji="1" lang="en-US" altLang="ko-KR" dirty="0"/>
              <a:t>/</a:t>
            </a:r>
            <a:r>
              <a:rPr kumimoji="1" lang="ko-KR" altLang="en-US" dirty="0"/>
              <a:t>코드 자동생성 등 개발 효율성 향상 </a:t>
            </a:r>
            <a:r>
              <a:rPr kumimoji="1" lang="en-US" altLang="ko-KR" dirty="0"/>
              <a:t>(3)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C2F66-F0DA-1F2A-A692-440D340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BC5FCCD-7DE9-FB04-89AE-3CD20375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13"/>
            <a:ext cx="10515600" cy="5040312"/>
          </a:xfrm>
        </p:spPr>
        <p:txBody>
          <a:bodyPr/>
          <a:lstStyle/>
          <a:p>
            <a:pPr marL="144000" indent="0">
              <a:buNone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3.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기능</a:t>
            </a:r>
            <a:r>
              <a:rPr lang="en-US" altLang="ko-KR" b="0" dirty="0">
                <a:solidFill>
                  <a:srgbClr val="424242"/>
                </a:solidFill>
                <a:latin typeface="Segoe Sans"/>
              </a:rPr>
              <a:t>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설계서 생성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: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화면 설계 및 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API </a:t>
            </a:r>
            <a:r>
              <a:rPr lang="ko-KR" altLang="en-US" b="0" i="0" dirty="0">
                <a:solidFill>
                  <a:srgbClr val="424242"/>
                </a:solidFill>
                <a:effectLst/>
                <a:latin typeface="Segoe Sans"/>
              </a:rPr>
              <a:t>기능 생성</a:t>
            </a:r>
            <a:endParaRPr lang="en-US" altLang="ko-KR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ko-KR" altLang="en-US" sz="1000" dirty="0"/>
              <a:t>사용 도구 </a:t>
            </a:r>
            <a:r>
              <a:rPr lang="en-US" altLang="ko-KR" sz="1000" dirty="0"/>
              <a:t>: Google AI Studio (</a:t>
            </a:r>
            <a:r>
              <a:rPr lang="it-IT" altLang="ko-KR" sz="1000" dirty="0"/>
              <a:t>Gemini 2.5 Pro Preview 03-25)</a:t>
            </a:r>
          </a:p>
          <a:p>
            <a:pPr lvl="1">
              <a:lnSpc>
                <a:spcPct val="100000"/>
              </a:lnSpc>
            </a:pPr>
            <a:r>
              <a:rPr lang="ko-KR" altLang="en-US" sz="1000" b="0" dirty="0">
                <a:solidFill>
                  <a:srgbClr val="424242"/>
                </a:solidFill>
                <a:latin typeface="Segoe Sans"/>
              </a:rPr>
              <a:t>화면 설계 및 화면과 연계되는 </a:t>
            </a: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API </a:t>
            </a:r>
            <a:r>
              <a:rPr lang="ko-KR" altLang="en-US" sz="1000" b="0" dirty="0">
                <a:solidFill>
                  <a:srgbClr val="424242"/>
                </a:solidFill>
                <a:latin typeface="Segoe Sans"/>
              </a:rPr>
              <a:t>기능 문서 생성</a:t>
            </a:r>
            <a:endParaRPr lang="en-US" altLang="ko-KR" sz="1000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Input : </a:t>
            </a:r>
            <a:r>
              <a:rPr lang="en-US" altLang="ko-KR" sz="1000" dirty="0"/>
              <a:t>system_flow.md</a:t>
            </a:r>
            <a:r>
              <a:rPr lang="ko-KR" altLang="en-US" sz="1000" dirty="0"/>
              <a:t>요구사항</a:t>
            </a:r>
            <a:r>
              <a:rPr lang="en-US" altLang="ko-KR" sz="1000" dirty="0"/>
              <a:t>_</a:t>
            </a:r>
            <a:r>
              <a:rPr lang="ko-KR" altLang="en-US" sz="1000" dirty="0"/>
              <a:t>목록</a:t>
            </a:r>
            <a:r>
              <a:rPr lang="en-US" altLang="ko-KR" sz="1000" dirty="0"/>
              <a:t>.mduser_flow.md, </a:t>
            </a:r>
            <a:r>
              <a:rPr lang="ko-KR" altLang="en-US" sz="1000" dirty="0"/>
              <a:t>화면목록 프롬프트</a:t>
            </a:r>
            <a:endParaRPr lang="en-US" altLang="ko-KR" sz="1000" dirty="0"/>
          </a:p>
          <a:p>
            <a:pPr lvl="1"/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l">
              <a:buNone/>
            </a:pP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1DAC5-A9F1-0C72-0D70-4D9BBCE10BE2}"/>
              </a:ext>
            </a:extLst>
          </p:cNvPr>
          <p:cNvSpPr/>
          <p:nvPr/>
        </p:nvSpPr>
        <p:spPr>
          <a:xfrm>
            <a:off x="6391469" y="1996751"/>
            <a:ext cx="4962331" cy="431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5F346-960E-1541-D30D-1779B0C7131C}"/>
              </a:ext>
            </a:extLst>
          </p:cNvPr>
          <p:cNvSpPr txBox="1"/>
          <p:nvPr/>
        </p:nvSpPr>
        <p:spPr>
          <a:xfrm>
            <a:off x="6391471" y="1720728"/>
            <a:ext cx="3573625" cy="276999"/>
          </a:xfrm>
          <a:prstGeom prst="rect">
            <a:avLst/>
          </a:prstGeom>
          <a:solidFill>
            <a:srgbClr val="40F94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r>
              <a:rPr lang="ko-KR" altLang="en-US" sz="1200" dirty="0"/>
              <a:t> </a:t>
            </a:r>
            <a:r>
              <a:rPr lang="en-US" altLang="ko-KR" sz="1200" dirty="0"/>
              <a:t>:docs/docs/</a:t>
            </a:r>
            <a:r>
              <a:rPr lang="ko-KR" altLang="en-US" sz="1200" dirty="0"/>
              <a:t>화면설계서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95AED2-94D4-8DF9-FF77-277C374E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86" y="2742326"/>
            <a:ext cx="4067325" cy="3566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7935DE-5A2D-F168-97E5-6B5BC623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132" y="2170792"/>
            <a:ext cx="4480821" cy="393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0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D3BF-6E20-2D8A-1819-BC7414BC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AI </a:t>
            </a:r>
            <a:r>
              <a:rPr kumimoji="1" lang="ko-KR" altLang="en-US" dirty="0"/>
              <a:t>기반 설계모델</a:t>
            </a:r>
            <a:r>
              <a:rPr kumimoji="1" lang="en-US" altLang="ko-KR" dirty="0"/>
              <a:t>/</a:t>
            </a:r>
            <a:r>
              <a:rPr kumimoji="1" lang="ko-KR" altLang="en-US" dirty="0"/>
              <a:t>코드 자동생성 등 개발 효율성 향상 </a:t>
            </a:r>
            <a:r>
              <a:rPr kumimoji="1" lang="en-US" altLang="ko-KR" dirty="0"/>
              <a:t>(4)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C2F66-F0DA-1F2A-A692-440D340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BC5FCCD-7DE9-FB04-89AE-3CD20375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13"/>
            <a:ext cx="10515600" cy="5040312"/>
          </a:xfrm>
        </p:spPr>
        <p:txBody>
          <a:bodyPr/>
          <a:lstStyle/>
          <a:p>
            <a:pPr marL="144000" indent="0">
              <a:buNone/>
            </a:pPr>
            <a:r>
              <a:rPr lang="en-US" altLang="ko-KR" b="0" dirty="0">
                <a:solidFill>
                  <a:srgbClr val="424242"/>
                </a:solidFill>
                <a:latin typeface="Segoe Sans"/>
              </a:rPr>
              <a:t>4</a:t>
            </a: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.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기능</a:t>
            </a:r>
            <a:r>
              <a:rPr lang="en-US" altLang="ko-KR" b="0" dirty="0">
                <a:solidFill>
                  <a:srgbClr val="424242"/>
                </a:solidFill>
                <a:latin typeface="Segoe Sans"/>
              </a:rPr>
              <a:t>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설계서 기반 화면 생성</a:t>
            </a:r>
            <a:endParaRPr lang="en-US" altLang="ko-KR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ko-KR" altLang="en-US" sz="1000" dirty="0"/>
              <a:t>사용 도구 </a:t>
            </a:r>
            <a:r>
              <a:rPr lang="en-US" altLang="ko-KR" sz="1000" dirty="0"/>
              <a:t>: v0.dev, Cursor AI</a:t>
            </a:r>
            <a:endParaRPr lang="it-IT" altLang="ko-KR" sz="1000" dirty="0"/>
          </a:p>
          <a:p>
            <a:pPr lvl="1">
              <a:lnSpc>
                <a:spcPct val="100000"/>
              </a:lnSpc>
            </a:pPr>
            <a:r>
              <a:rPr lang="en-US" altLang="ko-KR" sz="1000" b="0" dirty="0" err="1">
                <a:solidFill>
                  <a:srgbClr val="424242"/>
                </a:solidFill>
                <a:latin typeface="Segoe Sans"/>
              </a:rPr>
              <a:t>Vo.dev</a:t>
            </a:r>
            <a:r>
              <a:rPr lang="ko-KR" altLang="en-US" sz="1000" b="0" dirty="0">
                <a:solidFill>
                  <a:srgbClr val="424242"/>
                </a:solidFill>
                <a:latin typeface="Segoe Sans"/>
              </a:rPr>
              <a:t>로 </a:t>
            </a: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publishing, </a:t>
            </a:r>
            <a:r>
              <a:rPr lang="ko-KR" altLang="en-US" sz="1000" b="0" dirty="0">
                <a:solidFill>
                  <a:srgbClr val="424242"/>
                </a:solidFill>
                <a:latin typeface="Segoe Sans"/>
              </a:rPr>
              <a:t>이후 </a:t>
            </a: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Cursor AI</a:t>
            </a:r>
            <a:r>
              <a:rPr lang="ko-KR" altLang="en-US" sz="1000" b="0" dirty="0">
                <a:solidFill>
                  <a:srgbClr val="424242"/>
                </a:solidFill>
                <a:latin typeface="Segoe Sans"/>
              </a:rPr>
              <a:t>로 화면 개발</a:t>
            </a:r>
            <a:endParaRPr lang="en-US" altLang="ko-KR" sz="1000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Input : </a:t>
            </a:r>
            <a:r>
              <a:rPr lang="ko-KR" altLang="en-US" sz="1000" b="0" i="0" dirty="0" err="1">
                <a:solidFill>
                  <a:srgbClr val="292A2E"/>
                </a:solidFill>
                <a:effectLst/>
                <a:latin typeface="ui-sans-serif"/>
              </a:rPr>
              <a:t>화면기능매핑</a:t>
            </a:r>
            <a:r>
              <a:rPr lang="en-US" altLang="ko-KR" sz="1000" b="0" i="0" dirty="0">
                <a:solidFill>
                  <a:srgbClr val="292A2E"/>
                </a:solidFill>
                <a:effectLst/>
                <a:latin typeface="ui-sans-serif"/>
              </a:rPr>
              <a:t>.</a:t>
            </a:r>
            <a:r>
              <a:rPr lang="en-US" altLang="ko-KR" sz="1000" b="0" i="0" dirty="0" err="1">
                <a:solidFill>
                  <a:srgbClr val="292A2E"/>
                </a:solidFill>
                <a:effectLst/>
                <a:latin typeface="ui-sans-serif"/>
              </a:rPr>
              <a:t>md,systemflow.md</a:t>
            </a:r>
            <a:r>
              <a:rPr lang="en-US" altLang="ko-KR" sz="1000" b="0" i="0" dirty="0">
                <a:solidFill>
                  <a:srgbClr val="292A2E"/>
                </a:solidFill>
                <a:effectLst/>
                <a:latin typeface="ui-sans-serif"/>
              </a:rPr>
              <a:t>, userflow.md</a:t>
            </a: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l">
              <a:buNone/>
            </a:pP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1DAC5-A9F1-0C72-0D70-4D9BBCE10BE2}"/>
              </a:ext>
            </a:extLst>
          </p:cNvPr>
          <p:cNvSpPr/>
          <p:nvPr/>
        </p:nvSpPr>
        <p:spPr>
          <a:xfrm>
            <a:off x="6391469" y="1996751"/>
            <a:ext cx="4962331" cy="431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5F346-960E-1541-D30D-1779B0C7131C}"/>
              </a:ext>
            </a:extLst>
          </p:cNvPr>
          <p:cNvSpPr txBox="1"/>
          <p:nvPr/>
        </p:nvSpPr>
        <p:spPr>
          <a:xfrm>
            <a:off x="6391471" y="1720728"/>
            <a:ext cx="3573625" cy="276999"/>
          </a:xfrm>
          <a:prstGeom prst="rect">
            <a:avLst/>
          </a:prstGeom>
          <a:solidFill>
            <a:srgbClr val="40F94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r>
              <a:rPr lang="ko-KR" altLang="en-US" sz="1200" dirty="0"/>
              <a:t> </a:t>
            </a:r>
            <a:r>
              <a:rPr lang="en-US" altLang="ko-KR" sz="1200" dirty="0"/>
              <a:t>: Front Code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674D9-FDE8-9377-0619-C1672168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59" y="2614418"/>
            <a:ext cx="3350273" cy="35299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F7A5046-2F73-6FCE-4603-E7BDE262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82" y="2142735"/>
            <a:ext cx="4117813" cy="38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9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D3BF-6E20-2D8A-1819-BC7414BC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2. AI </a:t>
            </a:r>
            <a:r>
              <a:rPr kumimoji="1" lang="ko-KR" altLang="en-US" dirty="0"/>
              <a:t>기반 설계모델</a:t>
            </a:r>
            <a:r>
              <a:rPr kumimoji="1" lang="en-US" altLang="ko-KR" dirty="0"/>
              <a:t>/</a:t>
            </a:r>
            <a:r>
              <a:rPr kumimoji="1" lang="ko-KR" altLang="en-US" dirty="0"/>
              <a:t>코드 자동생성 등 개발 효율성 향상 </a:t>
            </a:r>
            <a:r>
              <a:rPr kumimoji="1" lang="en-US" altLang="ko-KR" dirty="0"/>
              <a:t>(5)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C2F66-F0DA-1F2A-A692-440D340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BC5FCCD-7DE9-FB04-89AE-3CD20375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13"/>
            <a:ext cx="10515600" cy="5040312"/>
          </a:xfrm>
        </p:spPr>
        <p:txBody>
          <a:bodyPr/>
          <a:lstStyle/>
          <a:p>
            <a:pPr marL="144000" indent="0">
              <a:buNone/>
            </a:pPr>
            <a:r>
              <a:rPr lang="en-US" altLang="ko-KR" b="0" i="0" dirty="0">
                <a:solidFill>
                  <a:srgbClr val="424242"/>
                </a:solidFill>
                <a:effectLst/>
                <a:latin typeface="Segoe Sans"/>
              </a:rPr>
              <a:t>5.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기능</a:t>
            </a:r>
            <a:r>
              <a:rPr lang="en-US" altLang="ko-KR" b="0" dirty="0">
                <a:solidFill>
                  <a:srgbClr val="424242"/>
                </a:solidFill>
                <a:latin typeface="Segoe Sans"/>
              </a:rPr>
              <a:t>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설계서 기반 </a:t>
            </a:r>
            <a:r>
              <a:rPr lang="en-US" altLang="ko-KR" b="0" dirty="0">
                <a:solidFill>
                  <a:srgbClr val="424242"/>
                </a:solidFill>
                <a:latin typeface="Segoe Sans"/>
              </a:rPr>
              <a:t>Backend </a:t>
            </a:r>
            <a:r>
              <a:rPr lang="ko-KR" altLang="en-US" b="0" dirty="0">
                <a:solidFill>
                  <a:srgbClr val="424242"/>
                </a:solidFill>
                <a:latin typeface="Segoe Sans"/>
              </a:rPr>
              <a:t>코드 생성</a:t>
            </a:r>
            <a:endParaRPr lang="en-US" altLang="ko-KR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ko-KR" altLang="en-US" sz="1000" dirty="0"/>
              <a:t>사용 도구 </a:t>
            </a:r>
            <a:r>
              <a:rPr lang="en-US" altLang="ko-KR" sz="1000" dirty="0"/>
              <a:t>: Cursor AI</a:t>
            </a:r>
            <a:endParaRPr lang="it-IT" altLang="ko-KR" sz="1000" dirty="0"/>
          </a:p>
          <a:p>
            <a:pPr lvl="1">
              <a:lnSpc>
                <a:spcPct val="100000"/>
              </a:lnSpc>
            </a:pPr>
            <a:r>
              <a:rPr lang="en-US" altLang="ko-KR" sz="1000" dirty="0"/>
              <a:t>Cursor AI</a:t>
            </a:r>
            <a:endParaRPr lang="en-US" altLang="ko-KR" sz="1000" b="0" dirty="0">
              <a:solidFill>
                <a:srgbClr val="424242"/>
              </a:solidFill>
              <a:latin typeface="Segoe Sans"/>
            </a:endParaRPr>
          </a:p>
          <a:p>
            <a:pPr lvl="1">
              <a:lnSpc>
                <a:spcPct val="100000"/>
              </a:lnSpc>
            </a:pPr>
            <a:r>
              <a:rPr lang="en-US" altLang="ko-KR" sz="1000" b="0" dirty="0">
                <a:solidFill>
                  <a:srgbClr val="424242"/>
                </a:solidFill>
                <a:latin typeface="Segoe Sans"/>
              </a:rPr>
              <a:t>Input : </a:t>
            </a:r>
            <a:r>
              <a:rPr lang="ko-KR" altLang="en-US" sz="1000" b="0" i="0" dirty="0" err="1">
                <a:solidFill>
                  <a:srgbClr val="292A2E"/>
                </a:solidFill>
                <a:effectLst/>
                <a:latin typeface="ui-sans-serif"/>
              </a:rPr>
              <a:t>화면기능매핑</a:t>
            </a:r>
            <a:r>
              <a:rPr lang="en-US" altLang="ko-KR" sz="1000" b="0" i="0" dirty="0">
                <a:solidFill>
                  <a:srgbClr val="292A2E"/>
                </a:solidFill>
                <a:effectLst/>
                <a:latin typeface="ui-sans-serif"/>
              </a:rPr>
              <a:t>.</a:t>
            </a:r>
            <a:r>
              <a:rPr lang="en-US" altLang="ko-KR" sz="1000" b="0" i="0" dirty="0" err="1">
                <a:solidFill>
                  <a:srgbClr val="292A2E"/>
                </a:solidFill>
                <a:effectLst/>
                <a:latin typeface="ui-sans-serif"/>
              </a:rPr>
              <a:t>md,systemflow.md</a:t>
            </a:r>
            <a:r>
              <a:rPr lang="en-US" altLang="ko-KR" sz="1000" b="0" i="0" dirty="0">
                <a:solidFill>
                  <a:srgbClr val="292A2E"/>
                </a:solidFill>
                <a:effectLst/>
                <a:latin typeface="ui-sans-serif"/>
              </a:rPr>
              <a:t>, userflow.md, Cursor Rule</a:t>
            </a: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l">
              <a:buNone/>
            </a:pPr>
            <a:endParaRPr lang="ko-KR" alt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61DAC5-A9F1-0C72-0D70-4D9BBCE10BE2}"/>
              </a:ext>
            </a:extLst>
          </p:cNvPr>
          <p:cNvSpPr/>
          <p:nvPr/>
        </p:nvSpPr>
        <p:spPr>
          <a:xfrm>
            <a:off x="6391469" y="1996751"/>
            <a:ext cx="4962331" cy="431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5F346-960E-1541-D30D-1779B0C7131C}"/>
              </a:ext>
            </a:extLst>
          </p:cNvPr>
          <p:cNvSpPr txBox="1"/>
          <p:nvPr/>
        </p:nvSpPr>
        <p:spPr>
          <a:xfrm>
            <a:off x="6391471" y="1720728"/>
            <a:ext cx="3573625" cy="276999"/>
          </a:xfrm>
          <a:prstGeom prst="rect">
            <a:avLst/>
          </a:prstGeom>
          <a:solidFill>
            <a:srgbClr val="40F94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Output</a:t>
            </a:r>
            <a:r>
              <a:rPr lang="ko-KR" altLang="en-US" sz="1200" dirty="0"/>
              <a:t> </a:t>
            </a:r>
            <a:r>
              <a:rPr lang="en-US" altLang="ko-KR" sz="1200" dirty="0"/>
              <a:t>: Backend Code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578098-2B4A-6C2C-27BF-525B81B9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14" y="2138914"/>
            <a:ext cx="4492779" cy="4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22913</TotalTime>
  <Words>624</Words>
  <Application>Microsoft Office PowerPoint</Application>
  <PresentationFormat>와이드스크린</PresentationFormat>
  <Paragraphs>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Pretendard</vt:lpstr>
      <vt:lpstr>Pretendard ExtraBold</vt:lpstr>
      <vt:lpstr>Segoe Sans</vt:lpstr>
      <vt:lpstr>ui-sans-serif</vt:lpstr>
      <vt:lpstr>Arial</vt:lpstr>
      <vt:lpstr>Calibri</vt:lpstr>
      <vt:lpstr>Wingdings</vt:lpstr>
      <vt:lpstr>Office 테마</vt:lpstr>
      <vt:lpstr>ADD(AI Deep Dive)</vt:lpstr>
      <vt:lpstr>목차</vt:lpstr>
      <vt:lpstr>1. AI 기반 프로젝트 관리 및 문서 자동화 (1)</vt:lpstr>
      <vt:lpstr>1. AI 기반 프로젝트 관리 및 문서 자동화 (2)</vt:lpstr>
      <vt:lpstr>2. AI 기반 설계모델/코드 자동생성 등 개발 효율성 향상 (1)</vt:lpstr>
      <vt:lpstr>2. AI 기반 설계모델/코드 자동생성 등 개발 효율성 향상 (2)</vt:lpstr>
      <vt:lpstr>2. AI 기반 설계모델/코드 자동생성 등 개발 효율성 향상 (3)</vt:lpstr>
      <vt:lpstr>2. AI 기반 설계모델/코드 자동생성 등 개발 효율성 향상 (4)</vt:lpstr>
      <vt:lpstr>2. AI 기반 설계모델/코드 자동생성 등 개발 효율성 향상 (5)</vt:lpstr>
      <vt:lpstr>3. AI 기반 테스트 자동화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</dc:title>
  <dc:creator>유해식</dc:creator>
  <cp:lastModifiedBy>윤희성(YOON Heesung)/AI ITS혁신팀/SK</cp:lastModifiedBy>
  <cp:revision>309</cp:revision>
  <dcterms:created xsi:type="dcterms:W3CDTF">2024-11-14T07:53:06Z</dcterms:created>
  <dcterms:modified xsi:type="dcterms:W3CDTF">2025-04-22T12:54:45Z</dcterms:modified>
</cp:coreProperties>
</file>