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Gelasio Semi Bold"/>
      <p:regular r:id="rId17"/>
    </p:embeddedFont>
    <p:embeddedFont>
      <p:font typeface="Gelasio Semi Bold"/>
      <p:regular r:id="rId18"/>
    </p:embeddedFont>
    <p:embeddedFont>
      <p:font typeface="Gelasio Semi Bold"/>
      <p:regular r:id="rId19"/>
    </p:embeddedFont>
    <p:embeddedFont>
      <p:font typeface="Gelasio Semi Bold"/>
      <p:regular r:id="rId20"/>
    </p:embeddedFont>
    <p:embeddedFont>
      <p:font typeface="Gelasio"/>
      <p:regular r:id="rId21"/>
    </p:embeddedFont>
    <p:embeddedFont>
      <p:font typeface="Gelasio"/>
      <p:regular r:id="rId22"/>
    </p:embeddedFont>
    <p:embeddedFont>
      <p:font typeface="Gelasio"/>
      <p:regular r:id="rId23"/>
    </p:embeddedFont>
    <p:embeddedFont>
      <p:font typeface="Gelasio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slideLayout" Target="../slideLayouts/slideLayout5.xml"/><Relationship Id="rId10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AI 기반 교육 플랫폼 구현 프로젝트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본 프레젠테이션은 교육 플랫폼 개발 과정에서 요구사항부터 UI 설계, 코드 산출물까지 이어지는 전체 프로세스의 효율성 향상 방안을 소개합니다. ChatGPT, Gemini, Cursor AI 등의 AI 도구를 활용하여 각 단계에서 생산성을 향상시킨 사례를 공유합니다.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42486"/>
            <a:ext cx="6016466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효율적인 개발 프로세스 요약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793790" y="1888688"/>
            <a:ext cx="2173724" cy="1176099"/>
          </a:xfrm>
          <a:prstGeom prst="roundRect">
            <a:avLst>
              <a:gd name="adj" fmla="val 2604"/>
            </a:avLst>
          </a:prstGeom>
          <a:solidFill>
            <a:srgbClr val="EEE8DD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122" y="2297311"/>
            <a:ext cx="287060" cy="35873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71587" y="2092762"/>
            <a:ext cx="251352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요구사항 AI 분석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3171587" y="2534007"/>
            <a:ext cx="251352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RFP 문서 자동 분석 및 정형화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3069550" y="3055263"/>
            <a:ext cx="10665023" cy="11430"/>
          </a:xfrm>
          <a:prstGeom prst="roundRect">
            <a:avLst>
              <a:gd name="adj" fmla="val 267907"/>
            </a:avLst>
          </a:prstGeom>
          <a:solidFill>
            <a:srgbClr val="D4CEC3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3166824"/>
            <a:ext cx="4347567" cy="1176099"/>
          </a:xfrm>
          <a:prstGeom prst="roundRect">
            <a:avLst>
              <a:gd name="adj" fmla="val 2604"/>
            </a:avLst>
          </a:prstGeom>
          <a:solidFill>
            <a:srgbClr val="EEE8DD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043" y="3575447"/>
            <a:ext cx="287060" cy="35873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45430" y="3370897"/>
            <a:ext cx="2449949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AI 기반 UI/UX 설계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5345430" y="3812143"/>
            <a:ext cx="2449949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요구사항 기반 화면 자동 생성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5243393" y="4333399"/>
            <a:ext cx="8491180" cy="11430"/>
          </a:xfrm>
          <a:prstGeom prst="roundRect">
            <a:avLst>
              <a:gd name="adj" fmla="val 267907"/>
            </a:avLst>
          </a:prstGeom>
          <a:solidFill>
            <a:srgbClr val="D4CEC3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4444960"/>
            <a:ext cx="6521410" cy="1176099"/>
          </a:xfrm>
          <a:prstGeom prst="roundRect">
            <a:avLst>
              <a:gd name="adj" fmla="val 2604"/>
            </a:avLst>
          </a:prstGeom>
          <a:solidFill>
            <a:srgbClr val="EEE8DD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965" y="4853583"/>
            <a:ext cx="287060" cy="358735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19273" y="4649033"/>
            <a:ext cx="2206704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코드 자동 생성</a:t>
            </a:r>
            <a:endParaRPr lang="en-US" sz="2000" dirty="0"/>
          </a:p>
        </p:txBody>
      </p:sp>
      <p:sp>
        <p:nvSpPr>
          <p:cNvPr id="16" name="Text 11"/>
          <p:cNvSpPr/>
          <p:nvPr/>
        </p:nvSpPr>
        <p:spPr>
          <a:xfrm>
            <a:off x="7519273" y="5090279"/>
            <a:ext cx="2206704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설계 기반 React 코드 구현</a:t>
            </a:r>
            <a:endParaRPr lang="en-US" sz="1600" dirty="0"/>
          </a:p>
        </p:txBody>
      </p:sp>
      <p:sp>
        <p:nvSpPr>
          <p:cNvPr id="17" name="Text 12"/>
          <p:cNvSpPr/>
          <p:nvPr/>
        </p:nvSpPr>
        <p:spPr>
          <a:xfrm>
            <a:off x="793790" y="5850612"/>
            <a:ext cx="130428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본 프로젝트는 AI 도구를 활용하여 요구사항 분석부터 코드 산출물 생성까지 전 과정의 효율성을 높였습니다. 요구사항 문서에서 43개의 기능 항목을 식별하고, 10개의 핵심 화면으로 구조화하여 구현했습니다. 기존 개발 방식 대비 약 65%의 시간을 절감했으며, 특히 코드 품질과 일관성이 크게 향상되었습니다.</a:t>
            </a:r>
            <a:endParaRPr lang="en-US" sz="1600" dirty="0"/>
          </a:p>
        </p:txBody>
      </p:sp>
      <p:sp>
        <p:nvSpPr>
          <p:cNvPr id="18" name="Text 13"/>
          <p:cNvSpPr/>
          <p:nvPr/>
        </p:nvSpPr>
        <p:spPr>
          <a:xfrm>
            <a:off x="793790" y="6733580"/>
            <a:ext cx="130428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특히 RFP의 SFR-001-1(웹/모바일 기반 교육플랫폼)과 SIR-003-1(반응형 웹) 요구사항에 따라 모든 화면이 반응형으로 구현되었으며, SFR-003-2의 소셜 로그인과 같은 편의 기능도 효과적으로 구현되었습니다.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2927" y="619958"/>
            <a:ext cx="4775835" cy="596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요구사항 분석 및 시각화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6487835" y="1503283"/>
            <a:ext cx="22860" cy="4974908"/>
          </a:xfrm>
          <a:prstGeom prst="roundRect">
            <a:avLst>
              <a:gd name="adj" fmla="val 125351"/>
            </a:avLst>
          </a:prstGeom>
          <a:solidFill>
            <a:srgbClr val="D4CEC3"/>
          </a:solidFill>
          <a:ln/>
        </p:spPr>
      </p:sp>
      <p:sp>
        <p:nvSpPr>
          <p:cNvPr id="5" name="Shape 2"/>
          <p:cNvSpPr/>
          <p:nvPr/>
        </p:nvSpPr>
        <p:spPr>
          <a:xfrm>
            <a:off x="6679883" y="1921669"/>
            <a:ext cx="573048" cy="22860"/>
          </a:xfrm>
          <a:prstGeom prst="roundRect">
            <a:avLst>
              <a:gd name="adj" fmla="val 125351"/>
            </a:avLst>
          </a:prstGeom>
          <a:solidFill>
            <a:srgbClr val="D4CEC3"/>
          </a:solidFill>
          <a:ln/>
        </p:spPr>
      </p:sp>
      <p:sp>
        <p:nvSpPr>
          <p:cNvPr id="6" name="Shape 3"/>
          <p:cNvSpPr/>
          <p:nvPr/>
        </p:nvSpPr>
        <p:spPr>
          <a:xfrm>
            <a:off x="6272927" y="1718191"/>
            <a:ext cx="429816" cy="429816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03" y="1754029"/>
            <a:ext cx="286464" cy="3581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42954" y="1694259"/>
            <a:ext cx="2387918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요구사항 수집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7442954" y="2107287"/>
            <a:ext cx="6400919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제안요청서(RFP)로부터 기능적, 비기능적 요구사항 추출</a:t>
            </a:r>
            <a:endParaRPr lang="en-US" sz="1500" dirty="0"/>
          </a:p>
        </p:txBody>
      </p:sp>
      <p:sp>
        <p:nvSpPr>
          <p:cNvPr id="10" name="Shape 6"/>
          <p:cNvSpPr/>
          <p:nvPr/>
        </p:nvSpPr>
        <p:spPr>
          <a:xfrm>
            <a:off x="6679883" y="3213140"/>
            <a:ext cx="573048" cy="22860"/>
          </a:xfrm>
          <a:prstGeom prst="roundRect">
            <a:avLst>
              <a:gd name="adj" fmla="val 125351"/>
            </a:avLst>
          </a:prstGeom>
          <a:solidFill>
            <a:srgbClr val="D4CEC3"/>
          </a:solidFill>
          <a:ln/>
        </p:spPr>
      </p:sp>
      <p:sp>
        <p:nvSpPr>
          <p:cNvPr id="11" name="Shape 7"/>
          <p:cNvSpPr/>
          <p:nvPr/>
        </p:nvSpPr>
        <p:spPr>
          <a:xfrm>
            <a:off x="6272927" y="3009662"/>
            <a:ext cx="429816" cy="429816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603" y="3045500"/>
            <a:ext cx="286464" cy="35814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442954" y="2985730"/>
            <a:ext cx="2387918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AI 기반 분석</a:t>
            </a:r>
            <a:endParaRPr lang="en-US" sz="1850" dirty="0"/>
          </a:p>
        </p:txBody>
      </p:sp>
      <p:sp>
        <p:nvSpPr>
          <p:cNvPr id="14" name="Text 9"/>
          <p:cNvSpPr/>
          <p:nvPr/>
        </p:nvSpPr>
        <p:spPr>
          <a:xfrm>
            <a:off x="7442954" y="3398758"/>
            <a:ext cx="6400919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ChatGPT를 활용하여 요구사항 분류 및 우선순위 지정</a:t>
            </a:r>
            <a:endParaRPr lang="en-US" sz="1500" dirty="0"/>
          </a:p>
        </p:txBody>
      </p:sp>
      <p:sp>
        <p:nvSpPr>
          <p:cNvPr id="15" name="Shape 10"/>
          <p:cNvSpPr/>
          <p:nvPr/>
        </p:nvSpPr>
        <p:spPr>
          <a:xfrm>
            <a:off x="6679883" y="4504611"/>
            <a:ext cx="573048" cy="22860"/>
          </a:xfrm>
          <a:prstGeom prst="roundRect">
            <a:avLst>
              <a:gd name="adj" fmla="val 125351"/>
            </a:avLst>
          </a:prstGeom>
          <a:solidFill>
            <a:srgbClr val="D4CEC3"/>
          </a:solidFill>
          <a:ln/>
        </p:spPr>
      </p:sp>
      <p:sp>
        <p:nvSpPr>
          <p:cNvPr id="16" name="Shape 11"/>
          <p:cNvSpPr/>
          <p:nvPr/>
        </p:nvSpPr>
        <p:spPr>
          <a:xfrm>
            <a:off x="6272927" y="4301133"/>
            <a:ext cx="429816" cy="429816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603" y="4336971"/>
            <a:ext cx="286464" cy="35814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442954" y="4277201"/>
            <a:ext cx="2387918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요구사항 시각화</a:t>
            </a:r>
            <a:endParaRPr lang="en-US" sz="1850" dirty="0"/>
          </a:p>
        </p:txBody>
      </p:sp>
      <p:sp>
        <p:nvSpPr>
          <p:cNvPr id="19" name="Text 13"/>
          <p:cNvSpPr/>
          <p:nvPr/>
        </p:nvSpPr>
        <p:spPr>
          <a:xfrm>
            <a:off x="7442954" y="4690229"/>
            <a:ext cx="6400919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Gemini를 통해 요구사항 간의 관계 및 의존성 시각화</a:t>
            </a:r>
            <a:endParaRPr lang="en-US" sz="1500" dirty="0"/>
          </a:p>
        </p:txBody>
      </p:sp>
      <p:sp>
        <p:nvSpPr>
          <p:cNvPr id="20" name="Shape 14"/>
          <p:cNvSpPr/>
          <p:nvPr/>
        </p:nvSpPr>
        <p:spPr>
          <a:xfrm>
            <a:off x="6679883" y="5796082"/>
            <a:ext cx="573048" cy="22860"/>
          </a:xfrm>
          <a:prstGeom prst="roundRect">
            <a:avLst>
              <a:gd name="adj" fmla="val 125351"/>
            </a:avLst>
          </a:prstGeom>
          <a:solidFill>
            <a:srgbClr val="D4CEC3"/>
          </a:solidFill>
          <a:ln/>
        </p:spPr>
      </p:sp>
      <p:sp>
        <p:nvSpPr>
          <p:cNvPr id="21" name="Shape 15"/>
          <p:cNvSpPr/>
          <p:nvPr/>
        </p:nvSpPr>
        <p:spPr>
          <a:xfrm>
            <a:off x="6272927" y="5592604"/>
            <a:ext cx="429816" cy="429816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603" y="5628442"/>
            <a:ext cx="286464" cy="358140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442954" y="5568672"/>
            <a:ext cx="2387918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검증 및 확정</a:t>
            </a:r>
            <a:endParaRPr lang="en-US" sz="1850" dirty="0"/>
          </a:p>
        </p:txBody>
      </p:sp>
      <p:sp>
        <p:nvSpPr>
          <p:cNvPr id="24" name="Text 17"/>
          <p:cNvSpPr/>
          <p:nvPr/>
        </p:nvSpPr>
        <p:spPr>
          <a:xfrm>
            <a:off x="7442954" y="5981700"/>
            <a:ext cx="6400919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시각화된 요구사항 검토 및 이해관계자 승인</a:t>
            </a:r>
            <a:endParaRPr lang="en-US" sz="1500" dirty="0"/>
          </a:p>
        </p:txBody>
      </p:sp>
      <p:sp>
        <p:nvSpPr>
          <p:cNvPr id="25" name="Text 18"/>
          <p:cNvSpPr/>
          <p:nvPr/>
        </p:nvSpPr>
        <p:spPr>
          <a:xfrm>
            <a:off x="6272927" y="6693098"/>
            <a:ext cx="7570946" cy="9165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요구사항 분석 단계에서는 AI를 활용하여 문서 내 43개의 요구사항을 자동으로 추출하고 분류했습니다. 전통적인 방식 대비 75% 시간이 단축되었으며, 우선순위 지정 알고리즘을 통해 핵심 요구사항을 효과적으로 식별했습니다.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7956" y="619125"/>
            <a:ext cx="4182785" cy="492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1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요구사항 카테고리별 분포</a:t>
            </a:r>
            <a:endParaRPr lang="en-US" sz="31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956" y="1426726"/>
            <a:ext cx="9138047" cy="4929307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1832015" y="6386513"/>
            <a:ext cx="157520" cy="157520"/>
          </a:xfrm>
          <a:prstGeom prst="roundRect">
            <a:avLst>
              <a:gd name="adj" fmla="val 11610"/>
            </a:avLst>
          </a:prstGeom>
          <a:solidFill>
            <a:srgbClr val="30271D"/>
          </a:solidFill>
          <a:ln/>
        </p:spPr>
      </p:sp>
      <p:sp>
        <p:nvSpPr>
          <p:cNvPr id="5" name="Text 2"/>
          <p:cNvSpPr/>
          <p:nvPr/>
        </p:nvSpPr>
        <p:spPr>
          <a:xfrm>
            <a:off x="2050494" y="6386513"/>
            <a:ext cx="907613" cy="157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기능 요구사항</a:t>
            </a:r>
            <a:endParaRPr lang="en-US" sz="1200" dirty="0"/>
          </a:p>
        </p:txBody>
      </p:sp>
      <p:sp>
        <p:nvSpPr>
          <p:cNvPr id="6" name="Shape 3"/>
          <p:cNvSpPr/>
          <p:nvPr/>
        </p:nvSpPr>
        <p:spPr>
          <a:xfrm>
            <a:off x="3632597" y="6386513"/>
            <a:ext cx="157520" cy="157520"/>
          </a:xfrm>
          <a:prstGeom prst="roundRect">
            <a:avLst>
              <a:gd name="adj" fmla="val 11610"/>
            </a:avLst>
          </a:prstGeom>
          <a:solidFill>
            <a:srgbClr val="66523D"/>
          </a:solidFill>
          <a:ln/>
        </p:spPr>
      </p:sp>
      <p:sp>
        <p:nvSpPr>
          <p:cNvPr id="7" name="Text 4"/>
          <p:cNvSpPr/>
          <p:nvPr/>
        </p:nvSpPr>
        <p:spPr>
          <a:xfrm>
            <a:off x="3851077" y="6386513"/>
            <a:ext cx="907613" cy="157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성능 요구사항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5737860" y="6386513"/>
            <a:ext cx="157520" cy="157520"/>
          </a:xfrm>
          <a:prstGeom prst="roundRect">
            <a:avLst>
              <a:gd name="adj" fmla="val 11610"/>
            </a:avLst>
          </a:prstGeom>
          <a:solidFill>
            <a:srgbClr val="9C7E5E"/>
          </a:solidFill>
          <a:ln/>
        </p:spPr>
      </p:sp>
      <p:sp>
        <p:nvSpPr>
          <p:cNvPr id="9" name="Text 6"/>
          <p:cNvSpPr/>
          <p:nvPr/>
        </p:nvSpPr>
        <p:spPr>
          <a:xfrm>
            <a:off x="5956340" y="6386513"/>
            <a:ext cx="1342311" cy="157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인터페이스 요구사항</a:t>
            </a:r>
            <a:endParaRPr lang="en-US" sz="1200" dirty="0"/>
          </a:p>
        </p:txBody>
      </p:sp>
      <p:sp>
        <p:nvSpPr>
          <p:cNvPr id="10" name="Shape 7"/>
          <p:cNvSpPr/>
          <p:nvPr/>
        </p:nvSpPr>
        <p:spPr>
          <a:xfrm>
            <a:off x="7755731" y="6386513"/>
            <a:ext cx="157520" cy="157520"/>
          </a:xfrm>
          <a:prstGeom prst="roundRect">
            <a:avLst>
              <a:gd name="adj" fmla="val 11610"/>
            </a:avLst>
          </a:prstGeom>
          <a:solidFill>
            <a:srgbClr val="BEA993"/>
          </a:solidFill>
          <a:ln/>
        </p:spPr>
      </p:sp>
      <p:sp>
        <p:nvSpPr>
          <p:cNvPr id="11" name="Text 8"/>
          <p:cNvSpPr/>
          <p:nvPr/>
        </p:nvSpPr>
        <p:spPr>
          <a:xfrm>
            <a:off x="7974211" y="6386513"/>
            <a:ext cx="579715" cy="157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제약사항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787956" y="6721316"/>
            <a:ext cx="13054489" cy="504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요구사항 문서에서 추출한 결과, 기능 요구사항이 28개(51%)로 가장 많은 비중을 차지하고 있으며, 인터페이스 요구사항이 13개(24%), 제약사항이 9개(16%), 성능 요구사항이 5개(9%)를 차지하고 있습니다.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787956" y="7402949"/>
            <a:ext cx="13054489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AI 분석을 통해 기능 요구사항 중에서도 교육 관리와 관련된 항목이 가장 높은 우선순위를 가지고 있음을 확인했으며, 이를 바탕으로 화면 설계 우선순위를 결정했습니다.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4603"/>
            <a:ext cx="5387102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UI/UX 설계 프로세스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130147" y="2336959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요구사항 시각화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793790" y="2802731"/>
            <a:ext cx="402990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핵심 기능 중심의 화면 구성 요소 추출</a:t>
            </a:r>
            <a:endParaRPr lang="en-US" sz="16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6834" y="1738908"/>
            <a:ext cx="4336733" cy="4336733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142" y="2463760"/>
            <a:ext cx="322421" cy="40302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806702" y="2336959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와이어프레임 제작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9806702" y="2802731"/>
            <a:ext cx="402990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AI 도구를 활용한 초기 레이아웃 생성</a:t>
            </a:r>
            <a:endParaRPr lang="en-US" sz="16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834" y="1738908"/>
            <a:ext cx="4336733" cy="4336733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811" y="2832854"/>
            <a:ext cx="322421" cy="40302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806702" y="4666893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시각적 디자인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9806702" y="5132665"/>
            <a:ext cx="402990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브랜드 컬러와 UI 요소 적용</a:t>
            </a:r>
            <a:endParaRPr lang="en-US" sz="16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834" y="1738908"/>
            <a:ext cx="4336733" cy="4336733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6717" y="4947523"/>
            <a:ext cx="322421" cy="403027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130147" y="4666893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프로토타입 검증</a:t>
            </a:r>
            <a:endParaRPr lang="en-US" sz="2100" dirty="0"/>
          </a:p>
        </p:txBody>
      </p:sp>
      <p:sp>
        <p:nvSpPr>
          <p:cNvPr id="16" name="Text 8"/>
          <p:cNvSpPr/>
          <p:nvPr/>
        </p:nvSpPr>
        <p:spPr>
          <a:xfrm>
            <a:off x="793790" y="5132665"/>
            <a:ext cx="402990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상호작용 모델 테스트 및 피드백</a:t>
            </a:r>
            <a:endParaRPr lang="en-US" sz="16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6834" y="1738908"/>
            <a:ext cx="4336733" cy="4336733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2048" y="4578429"/>
            <a:ext cx="322421" cy="403027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793790" y="6318052"/>
            <a:ext cx="1304282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UI/UX 설계 단계에서는 Gemini와 같은 AI 도구를 활용하여 요구사항에 기반한 와이어프레임을 자동 생성했습니다. 기존 방식으로는 10개 화면 설계에 약 1주일이 소요되었지만, AI 활용으로 2일 만에 초안을 완성할 수 있었습니다.</a:t>
            </a:r>
            <a:endParaRPr lang="en-US" sz="1650" dirty="0"/>
          </a:p>
        </p:txBody>
      </p:sp>
      <p:sp>
        <p:nvSpPr>
          <p:cNvPr id="20" name="Text 10"/>
          <p:cNvSpPr/>
          <p:nvPr/>
        </p:nvSpPr>
        <p:spPr>
          <a:xfrm>
            <a:off x="793790" y="7250073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특히 SFR-001에서 SFR-015까지의 요구사항을 기반으로 각 화면의 핵심 기능과 레이아웃 구조를 정의했습니다.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7956" y="619125"/>
            <a:ext cx="4281249" cy="492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1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화면별 요구사항 적용 현황</a:t>
            </a:r>
            <a:endParaRPr lang="en-US" sz="31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956" y="1426726"/>
            <a:ext cx="9138047" cy="464439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826907" y="6071116"/>
            <a:ext cx="157520" cy="157520"/>
          </a:xfrm>
          <a:prstGeom prst="roundRect">
            <a:avLst>
              <a:gd name="adj" fmla="val 11610"/>
            </a:avLst>
          </a:prstGeom>
          <a:solidFill>
            <a:srgbClr val="30271D"/>
          </a:solidFill>
          <a:ln/>
        </p:spPr>
      </p:sp>
      <p:sp>
        <p:nvSpPr>
          <p:cNvPr id="5" name="Text 2"/>
          <p:cNvSpPr/>
          <p:nvPr/>
        </p:nvSpPr>
        <p:spPr>
          <a:xfrm>
            <a:off x="4045387" y="6071116"/>
            <a:ext cx="1235392" cy="157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적용된 요구사항 수</a:t>
            </a:r>
            <a:endParaRPr lang="en-US" sz="1200" dirty="0"/>
          </a:p>
        </p:txBody>
      </p:sp>
      <p:sp>
        <p:nvSpPr>
          <p:cNvPr id="6" name="Shape 3"/>
          <p:cNvSpPr/>
          <p:nvPr/>
        </p:nvSpPr>
        <p:spPr>
          <a:xfrm>
            <a:off x="5433179" y="6071116"/>
            <a:ext cx="157520" cy="157520"/>
          </a:xfrm>
          <a:prstGeom prst="roundRect">
            <a:avLst>
              <a:gd name="adj" fmla="val 11610"/>
            </a:avLst>
          </a:prstGeom>
          <a:solidFill>
            <a:srgbClr val="6C5741"/>
          </a:solidFill>
          <a:ln/>
        </p:spPr>
      </p:sp>
      <p:sp>
        <p:nvSpPr>
          <p:cNvPr id="7" name="Text 4"/>
          <p:cNvSpPr/>
          <p:nvPr/>
        </p:nvSpPr>
        <p:spPr>
          <a:xfrm>
            <a:off x="5651659" y="6071116"/>
            <a:ext cx="1235392" cy="157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미적용 요구사항 수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787956" y="6721316"/>
            <a:ext cx="13054489" cy="504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각 화면별로 RFP 요구사항의 적용 현황을 분석한 결과입니다. 교육과정 관리 화면에는 SFR-003, SFR-004, SFR-005, SFR-006 등 8개의 요구사항이 구현되었으며, 아직 2개의 요구사항이 미적용 상태입니다.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787956" y="7402949"/>
            <a:ext cx="13054489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AI 기반 요구사항 추적 시스템을 통해 각 요구사항의 구현 상태를 실시간으로 모니터링함으로써 개발 진행 상황을 효과적으로 관리할 수 있었습니다.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50432"/>
            <a:ext cx="57832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로그인 화면 설계 및 구현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59937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393162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통합 인증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883581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스포츠지원포털 계정과 연동된 SSO 기능 구현 (SIR-009-1)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04" y="259937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3393162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반응형 디자인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3883581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모바일과 웹에서 동일한 사용자 경험 제공 (SFR-001-1)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538" y="2599373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3393162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소셜 로그인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3883581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Naver, Kakao 등 소셜 로그인 지원 (SFR-003-2)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6280190" y="5227439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로그인 화면은 RFP의 SFR-001 요구사항에 따라 설계되었습니다. ChatGPT를 통해 요구사항을 분석하고 화면 레이아웃을 자동 생성한 후, Cursor AI를 활용하여 코드를 구현했습니다. 이 과정에서 통합 인증 및 소셜 로그인 기능이 효과적으로 구현되었습니다.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5061" y="565547"/>
            <a:ext cx="3709868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6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대시보드 화면 설계 및 구현</a:t>
            </a:r>
            <a:endParaRPr lang="en-US" sz="2600" dirty="0"/>
          </a:p>
        </p:txBody>
      </p:sp>
      <p:sp>
        <p:nvSpPr>
          <p:cNvPr id="4" name="Text 1"/>
          <p:cNvSpPr/>
          <p:nvPr/>
        </p:nvSpPr>
        <p:spPr>
          <a:xfrm>
            <a:off x="6205061" y="1249442"/>
            <a:ext cx="7706678" cy="440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50"/>
              </a:lnSpc>
              <a:buNone/>
            </a:pPr>
            <a:r>
              <a:rPr lang="en-US" sz="34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43%</a:t>
            </a:r>
            <a:endParaRPr lang="en-US" sz="3450" dirty="0"/>
          </a:p>
        </p:txBody>
      </p:sp>
      <p:sp>
        <p:nvSpPr>
          <p:cNvPr id="5" name="Text 2"/>
          <p:cNvSpPr/>
          <p:nvPr/>
        </p:nvSpPr>
        <p:spPr>
          <a:xfrm>
            <a:off x="9224248" y="1856542"/>
            <a:ext cx="1668304" cy="2084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00"/>
              </a:lnSpc>
              <a:buNone/>
            </a:pPr>
            <a:r>
              <a:rPr lang="en-US" sz="13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수료율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6205061" y="2145030"/>
            <a:ext cx="7706678" cy="213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전체 교육과정의 평균 수료 비율</a:t>
            </a:r>
            <a:endParaRPr lang="en-US" sz="1050" dirty="0"/>
          </a:p>
        </p:txBody>
      </p:sp>
      <p:sp>
        <p:nvSpPr>
          <p:cNvPr id="7" name="Text 4"/>
          <p:cNvSpPr/>
          <p:nvPr/>
        </p:nvSpPr>
        <p:spPr>
          <a:xfrm>
            <a:off x="6205061" y="2825591"/>
            <a:ext cx="7706678" cy="440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50"/>
              </a:lnSpc>
              <a:buNone/>
            </a:pPr>
            <a:r>
              <a:rPr lang="en-US" sz="34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72%</a:t>
            </a:r>
            <a:endParaRPr lang="en-US" sz="3450" dirty="0"/>
          </a:p>
        </p:txBody>
      </p:sp>
      <p:sp>
        <p:nvSpPr>
          <p:cNvPr id="8" name="Text 5"/>
          <p:cNvSpPr/>
          <p:nvPr/>
        </p:nvSpPr>
        <p:spPr>
          <a:xfrm>
            <a:off x="9224248" y="3432691"/>
            <a:ext cx="1668304" cy="2084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00"/>
              </a:lnSpc>
              <a:buNone/>
            </a:pPr>
            <a:r>
              <a:rPr lang="en-US" sz="13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진도율</a:t>
            </a:r>
            <a:endParaRPr lang="en-US" sz="1300" dirty="0"/>
          </a:p>
        </p:txBody>
      </p:sp>
      <p:sp>
        <p:nvSpPr>
          <p:cNvPr id="9" name="Text 6"/>
          <p:cNvSpPr/>
          <p:nvPr/>
        </p:nvSpPr>
        <p:spPr>
          <a:xfrm>
            <a:off x="6205061" y="3721179"/>
            <a:ext cx="7706678" cy="213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현재 진행 중인 교육의 평균 진도율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205061" y="4401741"/>
            <a:ext cx="7706678" cy="440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50"/>
              </a:lnSpc>
              <a:buNone/>
            </a:pPr>
            <a:r>
              <a:rPr lang="en-US" sz="34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4,582</a:t>
            </a:r>
            <a:endParaRPr lang="en-US" sz="3450" dirty="0"/>
          </a:p>
        </p:txBody>
      </p:sp>
      <p:sp>
        <p:nvSpPr>
          <p:cNvPr id="11" name="Text 8"/>
          <p:cNvSpPr/>
          <p:nvPr/>
        </p:nvSpPr>
        <p:spPr>
          <a:xfrm>
            <a:off x="9224248" y="5008840"/>
            <a:ext cx="1668304" cy="2084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00"/>
              </a:lnSpc>
              <a:buNone/>
            </a:pPr>
            <a:r>
              <a:rPr lang="en-US" sz="13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누적 학습자</a:t>
            </a:r>
            <a:endParaRPr lang="en-US" sz="1300" dirty="0"/>
          </a:p>
        </p:txBody>
      </p:sp>
      <p:sp>
        <p:nvSpPr>
          <p:cNvPr id="12" name="Text 9"/>
          <p:cNvSpPr/>
          <p:nvPr/>
        </p:nvSpPr>
        <p:spPr>
          <a:xfrm>
            <a:off x="6205061" y="5297329"/>
            <a:ext cx="7706678" cy="213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플랫폼 내 전체 등록 학습자 수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6205061" y="5977890"/>
            <a:ext cx="7706678" cy="440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50"/>
              </a:lnSpc>
              <a:buNone/>
            </a:pPr>
            <a:r>
              <a:rPr lang="en-US" sz="34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128</a:t>
            </a:r>
            <a:endParaRPr lang="en-US" sz="3450" dirty="0"/>
          </a:p>
        </p:txBody>
      </p:sp>
      <p:sp>
        <p:nvSpPr>
          <p:cNvPr id="14" name="Text 11"/>
          <p:cNvSpPr/>
          <p:nvPr/>
        </p:nvSpPr>
        <p:spPr>
          <a:xfrm>
            <a:off x="9224248" y="6584990"/>
            <a:ext cx="1668304" cy="2084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00"/>
              </a:lnSpc>
              <a:buNone/>
            </a:pPr>
            <a:r>
              <a:rPr lang="en-US" sz="13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개설 과정</a:t>
            </a:r>
            <a:endParaRPr lang="en-US" sz="1300" dirty="0"/>
          </a:p>
        </p:txBody>
      </p:sp>
      <p:sp>
        <p:nvSpPr>
          <p:cNvPr id="15" name="Text 12"/>
          <p:cNvSpPr/>
          <p:nvPr/>
        </p:nvSpPr>
        <p:spPr>
          <a:xfrm>
            <a:off x="6205061" y="6873478"/>
            <a:ext cx="7706678" cy="213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현재 운영 중인 교육과정 수</a:t>
            </a:r>
            <a:endParaRPr lang="en-US" sz="1050" dirty="0"/>
          </a:p>
        </p:txBody>
      </p:sp>
      <p:sp>
        <p:nvSpPr>
          <p:cNvPr id="16" name="Text 13"/>
          <p:cNvSpPr/>
          <p:nvPr/>
        </p:nvSpPr>
        <p:spPr>
          <a:xfrm>
            <a:off x="6205061" y="7237095"/>
            <a:ext cx="7706678" cy="4269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대시보드는 SFR-002와 SFR-003 요구사항에 따라 설계되었으며, 시각적 통계 정보를 직관적으로 제공합니다. AI를 활용하여 데이터 시각화 컴포넌트를 자동 생성했으며, 이를 통해 관리자가 교육 현황을 한눈에 파악할 수 있도록 했습니다.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7956" y="722828"/>
            <a:ext cx="4742140" cy="492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1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프로젝트 개발 시간 단축 효과</a:t>
            </a:r>
            <a:endParaRPr lang="en-US" sz="31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956" y="1530429"/>
            <a:ext cx="9138047" cy="464439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998595" y="6174819"/>
            <a:ext cx="157520" cy="157520"/>
          </a:xfrm>
          <a:prstGeom prst="roundRect">
            <a:avLst>
              <a:gd name="adj" fmla="val 11610"/>
            </a:avLst>
          </a:prstGeom>
          <a:solidFill>
            <a:srgbClr val="30271D"/>
          </a:solidFill>
          <a:ln/>
        </p:spPr>
      </p:sp>
      <p:sp>
        <p:nvSpPr>
          <p:cNvPr id="5" name="Text 2"/>
          <p:cNvSpPr/>
          <p:nvPr/>
        </p:nvSpPr>
        <p:spPr>
          <a:xfrm>
            <a:off x="4217075" y="6174819"/>
            <a:ext cx="1063704" cy="157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기존 방식 (시간)</a:t>
            </a:r>
            <a:endParaRPr lang="en-US" sz="1200" dirty="0"/>
          </a:p>
        </p:txBody>
      </p:sp>
      <p:sp>
        <p:nvSpPr>
          <p:cNvPr id="6" name="Shape 3"/>
          <p:cNvSpPr/>
          <p:nvPr/>
        </p:nvSpPr>
        <p:spPr>
          <a:xfrm>
            <a:off x="5433179" y="6174819"/>
            <a:ext cx="157520" cy="157520"/>
          </a:xfrm>
          <a:prstGeom prst="roundRect">
            <a:avLst>
              <a:gd name="adj" fmla="val 11610"/>
            </a:avLst>
          </a:prstGeom>
          <a:solidFill>
            <a:srgbClr val="6C5741"/>
          </a:solidFill>
          <a:ln/>
        </p:spPr>
      </p:sp>
      <p:sp>
        <p:nvSpPr>
          <p:cNvPr id="7" name="Text 4"/>
          <p:cNvSpPr/>
          <p:nvPr/>
        </p:nvSpPr>
        <p:spPr>
          <a:xfrm>
            <a:off x="5651659" y="6174819"/>
            <a:ext cx="1268730" cy="157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AI 활용 방식 (시간)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787956" y="6825020"/>
            <a:ext cx="13054489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AI 도구를 활용한 개발 방식이 기존 방식에 비해 평균 65%의 시간 단축 효과를 보여주었습니다. 특히 요구사항 분석과 코드 작성 단계에서 가장 큰 효율성 향상이 있었습니다.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787956" y="7254478"/>
            <a:ext cx="13054489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ChatGPT는 요구사항 분석 단계에서, Gemini는 UI/UX 설계 단계에서, Cursor AI는 코드 작성 단계에서 각각 최적의 성능을 보여주었으며, 이를 통합적으로 활용하여 개발 생산성을 크게 향상시켰습니다.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7956" y="619125"/>
            <a:ext cx="6759773" cy="598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교육과정 및 학습자 관리 화면 구현</a:t>
            </a:r>
            <a:endParaRPr lang="en-US" sz="37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956" y="1719501"/>
            <a:ext cx="5349597" cy="360164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87956" y="5536406"/>
            <a:ext cx="2392323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교육과정 생성 화면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787956" y="6026706"/>
            <a:ext cx="6293763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SFR-006 요구사항에 따라 구현된 교육과정 생성 화면으로, 과정명, 교육대상, 기간 등 필수 정보를 입력할 수 있습니다.</a:t>
            </a:r>
            <a:endParaRPr lang="en-US" sz="15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302" y="1719501"/>
            <a:ext cx="5349597" cy="360164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56302" y="5536406"/>
            <a:ext cx="2392323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학습자 관리 화면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7556302" y="6026706"/>
            <a:ext cx="6293763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SFR-004와 SFR-005 요구사항에 따라 구현된 학습자 관리 화면으로, 학습자 목록 조회 및 상세 정보 확인이 가능합니다.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787956" y="7026354"/>
            <a:ext cx="13054489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교육과정 생성 및 학습자 관리 화면은 AI 코드 생성 도구를 활용하여, 요구사항 문서와 UI 설계를 바탕으로 자동 생성되었습니다. 특히 SFR-003-5에 따른 양식 기반 등록 편의 기능과 SFR-005-3의 수강제한 조건 설정 기능이 효과적으로 구현되었습니다.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2025-04-22T12:45:37Z</dcterms:created>
  <dcterms:modified xsi:type="dcterms:W3CDTF">2025-04-22T12:45:37Z</dcterms:modified>
</cp:coreProperties>
</file>