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0"/>
  </p:notesMasterIdLst>
  <p:sldIdLst>
    <p:sldId id="256" r:id="rId5"/>
    <p:sldId id="257" r:id="rId6"/>
    <p:sldId id="258" r:id="rId7"/>
    <p:sldId id="274" r:id="rId8"/>
    <p:sldId id="261" r:id="rId9"/>
    <p:sldId id="262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907588" cy="6858000"/>
  <p:notesSz cx="6735763" cy="98679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5pPr>
    <a:lvl6pPr marL="2286000" algn="l" defTabSz="914400" rtl="0" eaLnBrk="1" latinLnBrk="1" hangingPunct="1"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6pPr>
    <a:lvl7pPr marL="2743200" algn="l" defTabSz="914400" rtl="0" eaLnBrk="1" latinLnBrk="1" hangingPunct="1"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7pPr>
    <a:lvl8pPr marL="3200400" algn="l" defTabSz="914400" rtl="0" eaLnBrk="1" latinLnBrk="1" hangingPunct="1"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8pPr>
    <a:lvl9pPr marL="3657600" algn="l" defTabSz="914400" rtl="0" eaLnBrk="1" latinLnBrk="1" hangingPunct="1">
      <a:defRPr sz="3000" kern="1200">
        <a:solidFill>
          <a:schemeClr val="bg1"/>
        </a:solidFill>
        <a:latin typeface="HY견고딕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74" autoAdjust="0"/>
    <p:restoredTop sz="94660"/>
  </p:normalViewPr>
  <p:slideViewPr>
    <p:cSldViewPr>
      <p:cViewPr>
        <p:scale>
          <a:sx n="75" d="100"/>
          <a:sy n="75" d="100"/>
        </p:scale>
        <p:origin x="-1488" y="-2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735763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6735763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6735763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6735763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6735763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0" y="0"/>
            <a:ext cx="6735763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0" y="0"/>
            <a:ext cx="6735763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0" y="0"/>
            <a:ext cx="6735763" cy="98679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29237" cy="36861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32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673100" y="4686300"/>
            <a:ext cx="5376863" cy="4427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816350" y="9371013"/>
            <a:ext cx="2905125" cy="481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굴림" pitchFamily="48" charset="-127"/>
                <a:ea typeface="굴림" pitchFamily="48" charset="-127"/>
              </a:defRPr>
            </a:lvl1pPr>
          </a:lstStyle>
          <a:p>
            <a:fld id="{402849AA-1C55-45EF-86DA-E171D178A2B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B6427E-BF71-4EE8-B753-929A82959FC0}" type="slidenum">
              <a:rPr lang="en-US"/>
              <a:pPr/>
              <a:t>1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56F11B7-31C2-4476-AFEA-943385D712DF}" type="slidenum">
              <a:rPr lang="en-US" sz="1200">
                <a:solidFill>
                  <a:srgbClr val="000000"/>
                </a:solidFill>
                <a:latin typeface="굴림" pitchFamily="48" charset="-127"/>
                <a:ea typeface="굴림" pitchFamily="48" charset="-127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US" sz="1200">
              <a:solidFill>
                <a:srgbClr val="000000"/>
              </a:solidFill>
              <a:latin typeface="굴림" pitchFamily="48" charset="-127"/>
              <a:ea typeface="굴림" pitchFamily="48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29AD69-0F5C-4D4E-A99F-6E630C32F01E}" type="slidenum">
              <a:rPr lang="en-US"/>
              <a:pPr/>
              <a:t>10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87D94-BE5D-46C0-AAA3-FFB2B4E2F483}" type="slidenum">
              <a:rPr lang="en-US"/>
              <a:pPr/>
              <a:t>11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DE5E2B-9C4F-45AA-B84D-21FDAC07BA06}" type="slidenum">
              <a:rPr lang="en-US"/>
              <a:pPr/>
              <a:t>12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E68B7F-89EF-40A5-A87D-B7237D7196FB}" type="slidenum">
              <a:rPr lang="en-US"/>
              <a:pPr/>
              <a:t>13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80A816-3C32-4AFC-93B8-A8C585441557}" type="slidenum">
              <a:rPr lang="en-US"/>
              <a:pPr/>
              <a:t>14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0ABA4C-726A-450F-A99B-4EB54A7BDB54}" type="slidenum">
              <a:rPr lang="en-US"/>
              <a:pPr/>
              <a:t>15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E57648-71E4-4FB2-9558-A115AC8C81DF}" type="slidenum">
              <a:rPr lang="en-US"/>
              <a:pPr/>
              <a:t>2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B6724B-3013-4360-B715-4EA0751E1821}" type="slidenum">
              <a:rPr lang="en-US"/>
              <a:pPr/>
              <a:t>3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2ABCBC-E2BB-4244-9085-E4A157890DEF}" type="slidenum">
              <a:rPr lang="en-US"/>
              <a:pPr/>
              <a:t>4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1D2C05-AFCE-437A-990D-37F8C6EC36F9}" type="slidenum">
              <a:rPr lang="en-US"/>
              <a:pPr/>
              <a:t>5</a:t>
            </a:fld>
            <a:endParaRPr lang="en-US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CA7109-1B4F-4A83-B04E-2F6ADB9A7F65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25664B-C59A-420F-BBA2-1BC2734B4C1A}" type="slidenum">
              <a:rPr lang="en-US"/>
              <a:pPr/>
              <a:t>7</a:t>
            </a:fld>
            <a:endParaRPr lang="en-US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1310B2-40F3-486B-B193-C289CF16C6B2}" type="slidenum">
              <a:rPr lang="en-US"/>
              <a:pPr/>
              <a:t>8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606C05-3BE9-44D5-BAB4-497497B82843}" type="slidenum">
              <a:rPr lang="en-US"/>
              <a:pPr/>
              <a:t>9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6913" y="739775"/>
            <a:ext cx="5341937" cy="3698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69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3438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57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16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16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765175"/>
            <a:ext cx="4565650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1100" y="765175"/>
            <a:ext cx="4565650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99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99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87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69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51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51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51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35825" y="190500"/>
            <a:ext cx="2320925" cy="58197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69875" y="190500"/>
            <a:ext cx="6813550" cy="58197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69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168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16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30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99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99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168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16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87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5187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5187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5187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69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3438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57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168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578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69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168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16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30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99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99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30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87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5187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5187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5187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69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3438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57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99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99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69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87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5187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5187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5187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0" y="6469063"/>
            <a:ext cx="9906000" cy="231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1000"/>
              </a:lnSpc>
              <a:spcBef>
                <a:spcPts val="563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t>- </a:t>
            </a:r>
            <a:fld id="{2EDC43C7-06AC-4BE8-B962-6CEB72969396}" type="slidenum"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pPr algn="ctr">
                <a:lnSpc>
                  <a:spcPct val="101000"/>
                </a:lnSpc>
                <a:spcBef>
                  <a:spcPts val="563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t>‹#›</a:t>
            </a:fld>
            <a:r>
              <a:rPr lang="en-US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t>-</a:t>
            </a:r>
          </a:p>
        </p:txBody>
      </p:sp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376238" y="549275"/>
            <a:ext cx="91408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381000" y="6308725"/>
            <a:ext cx="91408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9pPr>
    </p:titleStyle>
    <p:bodyStyle>
      <a:lvl1pPr marL="342900" indent="-342900" algn="l" defTabSz="449263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50000"/>
        </a:lnSpc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90500"/>
            <a:ext cx="92837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제목 텍스트의 서식을 편집하려면 클릭하십시오</a:t>
            </a:r>
            <a:r>
              <a:rPr lang="en-GB" altLang="ko-KR" smtClean="0"/>
              <a:t>.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765175"/>
            <a:ext cx="9283700" cy="52451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smtClean="0"/>
              <a:t>개요 텍스트의 서식을 편집하려면 클릭하십시오</a:t>
            </a:r>
          </a:p>
          <a:p>
            <a:pPr lvl="1"/>
            <a:r>
              <a:rPr lang="en-GB" altLang="ko-KR" smtClean="0"/>
              <a:t>2</a:t>
            </a:r>
            <a:r>
              <a:rPr lang="ko-KR" altLang="en-GB" smtClean="0"/>
              <a:t>번째 개요 수준</a:t>
            </a:r>
          </a:p>
          <a:p>
            <a:pPr lvl="2"/>
            <a:r>
              <a:rPr lang="en-GB" altLang="ko-KR" smtClean="0"/>
              <a:t>3</a:t>
            </a:r>
            <a:r>
              <a:rPr lang="ko-KR" altLang="en-GB" smtClean="0"/>
              <a:t>번째 개요 수준</a:t>
            </a:r>
          </a:p>
          <a:p>
            <a:pPr lvl="3"/>
            <a:r>
              <a:rPr lang="en-GB" altLang="ko-KR" smtClean="0"/>
              <a:t>4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5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6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7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8</a:t>
            </a:r>
            <a:r>
              <a:rPr lang="ko-KR" altLang="en-GB" smtClean="0"/>
              <a:t>번째 개요 수준</a:t>
            </a:r>
          </a:p>
          <a:p>
            <a:pPr lvl="4"/>
            <a:r>
              <a:rPr lang="en-GB" altLang="ko-KR" smtClean="0"/>
              <a:t>9</a:t>
            </a:r>
            <a:r>
              <a:rPr lang="ko-KR" altLang="en-GB" smtClean="0"/>
              <a:t>번째 개요 수준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4562475"/>
            <a:ext cx="9906000" cy="22955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9pPr>
    </p:titleStyle>
    <p:bodyStyle>
      <a:lvl1pPr marL="342900" indent="-342900" algn="l" defTabSz="449263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50000"/>
        </a:lnSpc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0" y="6469063"/>
            <a:ext cx="9906000" cy="231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1000"/>
              </a:lnSpc>
              <a:spcBef>
                <a:spcPts val="563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t>- </a:t>
            </a:r>
            <a:fld id="{C3C6E9D1-450C-44B5-AE77-AB3F43D4AE42}" type="slidenum"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pPr algn="ctr">
                <a:lnSpc>
                  <a:spcPct val="101000"/>
                </a:lnSpc>
                <a:spcBef>
                  <a:spcPts val="563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t>‹#›</a:t>
            </a:fld>
            <a:r>
              <a:rPr lang="en-US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t>-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81000" y="6308725"/>
            <a:ext cx="91408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굴림" pitchFamily="48" charset="-127"/>
          <a:ea typeface="굴림" pitchFamily="48" charset="-127"/>
        </a:defRPr>
      </a:lvl9pPr>
    </p:titleStyle>
    <p:bodyStyle>
      <a:lvl1pPr marL="342900" indent="-342900" algn="l" defTabSz="449263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50000"/>
        </a:lnSpc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0" y="6469063"/>
            <a:ext cx="9906000" cy="231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1000"/>
              </a:lnSpc>
              <a:spcBef>
                <a:spcPts val="563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t>- </a:t>
            </a:r>
            <a:fld id="{87D5D3B3-0E1C-4B2B-94E3-4A8268DB39C7}" type="slidenum"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pPr algn="ctr">
                <a:lnSpc>
                  <a:spcPct val="101000"/>
                </a:lnSpc>
                <a:spcBef>
                  <a:spcPts val="563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t>‹#›</a:t>
            </a:fld>
            <a:r>
              <a:rPr lang="en-US" sz="9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sz="900">
                <a:solidFill>
                  <a:srgbClr val="666666"/>
                </a:solidFill>
                <a:latin typeface="굴림체" pitchFamily="49" charset="-127"/>
                <a:ea typeface="굴림체" pitchFamily="49" charset="-127"/>
              </a:rPr>
              <a:t>-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376238" y="549275"/>
            <a:ext cx="91408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824538" y="301625"/>
            <a:ext cx="3802062" cy="231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90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사용자 매뉴얼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96863" y="301625"/>
            <a:ext cx="3802062" cy="231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KDB</a:t>
            </a:r>
            <a:r>
              <a:rPr lang="ko-KR" sz="90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산업은행 홈페이지 및 인터넷뱅킹 시스템 재구축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81000" y="6308725"/>
            <a:ext cx="914082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000000"/>
          </a:solidFill>
          <a:latin typeface="굴림" pitchFamily="48" charset="-127"/>
          <a:ea typeface="굴림" pitchFamily="48" charset="-127"/>
        </a:defRPr>
      </a:lvl9pPr>
    </p:titleStyle>
    <p:bodyStyle>
      <a:lvl1pPr marL="342900" indent="-342900" algn="l" defTabSz="449263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50000"/>
        </a:lnSpc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6666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01.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메인 화면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93750" y="2401888"/>
            <a:ext cx="1204913" cy="5397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AEBBD5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 dirty="0">
                <a:solidFill>
                  <a:srgbClr val="6E86B4"/>
                </a:solidFill>
                <a:ea typeface="굴림" pitchFamily="48" charset="-127"/>
              </a:rPr>
              <a:t>정보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 dirty="0">
                <a:solidFill>
                  <a:srgbClr val="6E86B4"/>
                </a:solidFill>
                <a:ea typeface="굴림" pitchFamily="48" charset="-127"/>
              </a:rPr>
              <a:t>사전등록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3750" y="3057525"/>
            <a:ext cx="1204913" cy="5397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AEBBD5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 dirty="0">
                <a:solidFill>
                  <a:srgbClr val="6E86B4"/>
                </a:solidFill>
                <a:ea typeface="굴림" pitchFamily="48" charset="-127"/>
              </a:rPr>
              <a:t>실종아동 등</a:t>
            </a:r>
          </a:p>
          <a:p>
            <a:pPr algn="ctr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6E86B4"/>
                </a:solidFill>
                <a:ea typeface="굴림" pitchFamily="48" charset="-127"/>
              </a:rPr>
              <a:t>조회</a:t>
            </a:r>
            <a:endParaRPr lang="ko-KR" sz="1000" dirty="0">
              <a:solidFill>
                <a:srgbClr val="6E86B4"/>
              </a:solidFill>
              <a:ea typeface="굴림" pitchFamily="48" charset="-127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93750" y="3733800"/>
            <a:ext cx="1204913" cy="5397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AEBBD5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 dirty="0">
                <a:solidFill>
                  <a:srgbClr val="6E86B4"/>
                </a:solidFill>
                <a:ea typeface="굴림" pitchFamily="48" charset="-127"/>
              </a:rPr>
              <a:t>경찰청</a:t>
            </a:r>
            <a:r>
              <a:rPr lang="en-US" sz="1000" dirty="0">
                <a:solidFill>
                  <a:srgbClr val="6E86B4"/>
                </a:solidFill>
                <a:ea typeface="HY견고딕" pitchFamily="16" charset="0"/>
                <a:cs typeface="HY견고딕" pitchFamily="16" charset="0"/>
              </a:rPr>
              <a:t>DB</a:t>
            </a:r>
            <a:r>
              <a:rPr lang="ko-KR" sz="1000" dirty="0">
                <a:solidFill>
                  <a:srgbClr val="6E86B4"/>
                </a:solidFill>
                <a:ea typeface="굴림" pitchFamily="48" charset="-127"/>
              </a:rPr>
              <a:t>조회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12800" y="1592263"/>
            <a:ext cx="2586038" cy="86395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sz="2500" dirty="0" smtClean="0">
                <a:solidFill>
                  <a:srgbClr val="000000"/>
                </a:solidFill>
                <a:ea typeface="굴림" pitchFamily="48" charset="-127"/>
              </a:rPr>
              <a:t>Missing</a:t>
            </a:r>
            <a:endParaRPr lang="ko-KR" sz="2500" dirty="0">
              <a:solidFill>
                <a:srgbClr val="000000"/>
              </a:solidFill>
              <a:ea typeface="굴림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250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68108" y="1428736"/>
            <a:ext cx="4337050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정보사전등록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: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 발생 전 정보 사전 등록</a:t>
            </a: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긴급실종신고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: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 발생 시 사진을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업로드하여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신고</a:t>
            </a: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실종아동 등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조회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: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실종자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조회</a:t>
            </a: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보호아동 등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조회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: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보호자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조회</a:t>
            </a: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경찰청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DB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조회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: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베이비체인의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Pool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이 아닌 경찰청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DB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조회</a:t>
            </a: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등록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: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실종아동 등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등록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/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보호아동 등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등록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선택 화면으로 이동</a:t>
            </a: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MY PAGE :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사전등록정보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/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실종아동등록정보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/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보호아동등록정보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/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등 각종 정보 조회</a:t>
            </a: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배너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: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사용자별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우선적으로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보여줘야하는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정보를 알리는 공간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(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예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: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일일매칭서비스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결과를 확인해주세요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,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정보 사전등록을 해주세요 등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)</a:t>
            </a:r>
          </a:p>
          <a:p>
            <a:pPr marL="396875" lvl="2">
              <a:lnSpc>
                <a:spcPct val="140000"/>
              </a:lnSpc>
              <a:buClr>
                <a:srgbClr val="000099"/>
              </a:buClr>
              <a:buFont typeface="Times New Roman" pitchFamily="16" charset="0"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알림 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: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긴급실종신고 알림 확인</a:t>
            </a:r>
          </a:p>
          <a:p>
            <a:pPr marL="407988" lvl="2" indent="-217488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긴급실종신고는 </a:t>
            </a: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48</a:t>
            </a:r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시간이 경과하면 삭제데이터</a:t>
            </a:r>
            <a:r>
              <a:rPr lang="en-US" altLang="ko-KR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)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 marL="407988" lvl="2" indent="-217488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193925" y="2401888"/>
            <a:ext cx="1204913" cy="5397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AEBBD5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 dirty="0">
                <a:solidFill>
                  <a:srgbClr val="6E86B4"/>
                </a:solidFill>
                <a:ea typeface="굴림" pitchFamily="48" charset="-127"/>
              </a:rPr>
              <a:t>긴급실종신고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193925" y="3057525"/>
            <a:ext cx="1204913" cy="5397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AEBBD5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 dirty="0">
                <a:solidFill>
                  <a:srgbClr val="6E86B4"/>
                </a:solidFill>
                <a:ea typeface="굴림" pitchFamily="48" charset="-127"/>
              </a:rPr>
              <a:t>보호아동 등</a:t>
            </a:r>
          </a:p>
          <a:p>
            <a:pPr algn="ctr">
              <a:buClrTx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6E86B4"/>
                </a:solidFill>
                <a:ea typeface="굴림" pitchFamily="48" charset="-127"/>
              </a:rPr>
              <a:t>조회</a:t>
            </a:r>
            <a:endParaRPr lang="ko-KR" sz="1000" dirty="0">
              <a:solidFill>
                <a:srgbClr val="6E86B4"/>
              </a:solidFill>
              <a:ea typeface="굴림" pitchFamily="48" charset="-127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181225" y="3716338"/>
            <a:ext cx="1204913" cy="54133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AEBBD5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6E86B4"/>
                </a:solidFill>
                <a:ea typeface="굴림" pitchFamily="48" charset="-127"/>
              </a:rPr>
              <a:t>등록</a:t>
            </a:r>
            <a:endParaRPr lang="ko-KR" sz="1000" dirty="0">
              <a:solidFill>
                <a:srgbClr val="6E86B4"/>
              </a:solidFill>
              <a:ea typeface="굴림" pitchFamily="48" charset="-127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85813" y="5408613"/>
            <a:ext cx="2593975" cy="36195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AEBBD5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>
                <a:solidFill>
                  <a:srgbClr val="6E86B4"/>
                </a:solidFill>
                <a:ea typeface="굴림" pitchFamily="48" charset="-127"/>
              </a:rPr>
              <a:t>배너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785813" y="4435475"/>
            <a:ext cx="2593975" cy="50641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AEBBD5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>
                <a:solidFill>
                  <a:srgbClr val="6E86B4"/>
                </a:solidFill>
                <a:ea typeface="HY견고딕" pitchFamily="16" charset="0"/>
                <a:cs typeface="HY견고딕" pitchFamily="16" charset="0"/>
              </a:rPr>
              <a:t>MY PAGE</a:t>
            </a:r>
          </a:p>
        </p:txBody>
      </p:sp>
      <p:sp>
        <p:nvSpPr>
          <p:cNvPr id="6157" name="Freeform 13"/>
          <p:cNvSpPr>
            <a:spLocks noChangeArrowheads="1"/>
          </p:cNvSpPr>
          <p:nvPr/>
        </p:nvSpPr>
        <p:spPr bwMode="auto">
          <a:xfrm flipV="1">
            <a:off x="3243263" y="1449388"/>
            <a:ext cx="312737" cy="395287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T0" fmla="*/ -1 w 312737"/>
              <a:gd name="T1" fmla="*/ 254212 h 395287"/>
              <a:gd name="T2" fmla="*/ 48158 w 312737"/>
              <a:gd name="T3" fmla="*/ 175920 h 395287"/>
              <a:gd name="T4" fmla="*/ 30971 w 312737"/>
              <a:gd name="T5" fmla="*/ 78292 h 395287"/>
              <a:gd name="T6" fmla="*/ 108211 w 312737"/>
              <a:gd name="T7" fmla="*/ 78292 h 395287"/>
              <a:gd name="T8" fmla="*/ 156369 w 312737"/>
              <a:gd name="T9" fmla="*/ 0 h 395287"/>
              <a:gd name="T10" fmla="*/ 204526 w 312737"/>
              <a:gd name="T11" fmla="*/ 78292 h 395287"/>
              <a:gd name="T12" fmla="*/ 281766 w 312737"/>
              <a:gd name="T13" fmla="*/ 78292 h 395287"/>
              <a:gd name="T14" fmla="*/ 264579 w 312737"/>
              <a:gd name="T15" fmla="*/ 175920 h 395287"/>
              <a:gd name="T16" fmla="*/ 312738 w 312737"/>
              <a:gd name="T17" fmla="*/ 254212 h 395287"/>
              <a:gd name="T18" fmla="*/ 243146 w 312737"/>
              <a:gd name="T19" fmla="*/ 297660 h 395287"/>
              <a:gd name="T20" fmla="*/ 225959 w 312737"/>
              <a:gd name="T21" fmla="*/ 395289 h 395287"/>
              <a:gd name="T22" fmla="*/ 156369 w 312737"/>
              <a:gd name="T23" fmla="*/ 351840 h 395287"/>
              <a:gd name="T24" fmla="*/ 86778 w 312737"/>
              <a:gd name="T25" fmla="*/ 395289 h 395287"/>
              <a:gd name="T26" fmla="*/ 69591 w 312737"/>
              <a:gd name="T27" fmla="*/ 297660 h 395287"/>
              <a:gd name="T28" fmla="*/ -1 w 312737"/>
              <a:gd name="T29" fmla="*/ 254212 h 395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2737" h="395287">
                <a:moveTo>
                  <a:pt x="-1" y="254212"/>
                </a:moveTo>
                <a:lnTo>
                  <a:pt x="48158" y="175920"/>
                </a:lnTo>
                <a:lnTo>
                  <a:pt x="30971" y="78292"/>
                </a:lnTo>
                <a:lnTo>
                  <a:pt x="108211" y="78292"/>
                </a:lnTo>
                <a:lnTo>
                  <a:pt x="156369" y="0"/>
                </a:lnTo>
                <a:lnTo>
                  <a:pt x="204526" y="78292"/>
                </a:lnTo>
                <a:lnTo>
                  <a:pt x="281766" y="78292"/>
                </a:lnTo>
                <a:lnTo>
                  <a:pt x="264579" y="175920"/>
                </a:lnTo>
                <a:lnTo>
                  <a:pt x="312738" y="254212"/>
                </a:lnTo>
                <a:lnTo>
                  <a:pt x="243146" y="297660"/>
                </a:lnTo>
                <a:lnTo>
                  <a:pt x="225959" y="395289"/>
                </a:lnTo>
                <a:lnTo>
                  <a:pt x="156369" y="351840"/>
                </a:lnTo>
                <a:lnTo>
                  <a:pt x="86778" y="395289"/>
                </a:lnTo>
                <a:lnTo>
                  <a:pt x="69591" y="297660"/>
                </a:lnTo>
                <a:lnTo>
                  <a:pt x="-1" y="254212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3303588" y="1493838"/>
            <a:ext cx="252412" cy="196850"/>
          </a:xfrm>
          <a:prstGeom prst="triangle">
            <a:avLst>
              <a:gd name="adj" fmla="val 50000"/>
            </a:avLst>
          </a:prstGeom>
          <a:solidFill>
            <a:srgbClr val="AB89C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7797800" y="5021263"/>
            <a:ext cx="250825" cy="198437"/>
          </a:xfrm>
          <a:prstGeom prst="triangle">
            <a:avLst>
              <a:gd name="adj" fmla="val 50000"/>
            </a:avLst>
          </a:prstGeom>
          <a:solidFill>
            <a:srgbClr val="AB89C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09.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정보 사전등록 수정 화면 cont'd 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lvl="2" indent="-223838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 lvl="2" indent="-223838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lvl="2" indent="-223838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사진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(key)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는 조회해주기만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(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입력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/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수정불가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수정가능항목은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연락처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,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메모</a:t>
            </a: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or</a:t>
            </a: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* 실종아동 등 등록정보 수정/ 보호아동 등 등록정보 수정 동일</a:t>
            </a:r>
          </a:p>
          <a:p>
            <a:pPr lvl="2" indent="-223838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2000">
                <a:solidFill>
                  <a:srgbClr val="42577F"/>
                </a:solidFill>
                <a:ea typeface="굴림" pitchFamily="48" charset="-127"/>
              </a:rPr>
              <a:t>정보 사전등록 수정</a:t>
            </a: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96076" y="1928802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아동 등 사진  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96076" y="3357562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연락처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649287" y="2212969"/>
            <a:ext cx="1661301" cy="1073155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649286" y="3641728"/>
            <a:ext cx="2732871" cy="287338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2453464" y="2214554"/>
            <a:ext cx="571504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900" dirty="0">
                <a:solidFill>
                  <a:srgbClr val="000000"/>
                </a:solidFill>
                <a:latin typeface="+mj-lt"/>
                <a:ea typeface="굴림" pitchFamily="48" charset="-127"/>
              </a:rPr>
              <a:t>이미지</a:t>
            </a: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1167580" y="5214950"/>
            <a:ext cx="642942" cy="285752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>
            <a:norm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굴림" pitchFamily="48" charset="-127"/>
              </a:rPr>
              <a:t>수정</a:t>
            </a:r>
            <a:endParaRPr lang="ko-KR" sz="1000" dirty="0">
              <a:solidFill>
                <a:srgbClr val="000000"/>
              </a:solidFill>
              <a:latin typeface="+mj-lt"/>
              <a:ea typeface="굴림" pitchFamily="48" charset="-127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96855" y="4000504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특이사항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650066" y="4286256"/>
            <a:ext cx="2732092" cy="642942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en-US" altLang="ko-KR" sz="1000" dirty="0" smtClean="0">
              <a:latin typeface="+mj-lt"/>
            </a:endParaRPr>
          </a:p>
          <a:p>
            <a:endParaRPr lang="ko-KR" altLang="en-US" sz="1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7514" y="4305348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남들과 구분되는 신체적 특징이나 버릇 등 특이사항은 반드시 입력해주세요</a:t>
            </a:r>
            <a:r>
              <a:rPr lang="en-US" altLang="ko-KR" sz="1000" dirty="0" smtClean="0">
                <a:latin typeface="+mj-lt"/>
              </a:rPr>
              <a:t>.</a:t>
            </a:r>
            <a:endParaRPr lang="ko-KR" altLang="en-US" sz="1000" dirty="0" smtClean="0">
              <a:latin typeface="+mj-lt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2167712" y="5214950"/>
            <a:ext cx="642942" cy="285752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>
            <a:norm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굴림" pitchFamily="48" charset="-127"/>
              </a:rPr>
              <a:t>삭제</a:t>
            </a:r>
            <a:endParaRPr lang="ko-KR" sz="1000" dirty="0">
              <a:solidFill>
                <a:srgbClr val="000000"/>
              </a:solidFill>
              <a:latin typeface="+mj-lt"/>
              <a:ea typeface="굴림" pitchFamily="48" charset="-127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1081086" y="2428868"/>
            <a:ext cx="729436" cy="623884"/>
          </a:xfrm>
          <a:prstGeom prst="smileyFace">
            <a:avLst>
              <a:gd name="adj" fmla="val 465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10.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알림 화면 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2000">
                <a:solidFill>
                  <a:srgbClr val="42577F"/>
                </a:solidFill>
                <a:ea typeface="굴림" pitchFamily="48" charset="-127"/>
              </a:rPr>
              <a:t>긴급실종신고 알림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실종신고 리스트를 먼저 보여주고 클릭시 상세조회 가능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179388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7470" name="AutoShape 62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471" name="AutoShape 63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67514" y="2071678"/>
          <a:ext cx="2786084" cy="2225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21"/>
                <a:gridCol w="696521"/>
                <a:gridCol w="696521"/>
                <a:gridCol w="696521"/>
              </a:tblGrid>
              <a:tr h="500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발생일자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실종위치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</a:t>
                      </a:r>
                      <a:endParaRPr lang="ko-KR" altLang="en-US" sz="1000" dirty="0"/>
                    </a:p>
                  </a:txBody>
                  <a:tcPr/>
                </a:tc>
              </a:tr>
              <a:tr h="8627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277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10.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알림 화면 cont'd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2000">
                <a:solidFill>
                  <a:srgbClr val="42577F"/>
                </a:solidFill>
                <a:ea typeface="굴림" pitchFamily="48" charset="-127"/>
              </a:rPr>
              <a:t>긴급실종신고 알림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lvl="2" indent="-223838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lvl="2" indent="-223838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연락처</a:t>
            </a:r>
            <a:r>
              <a:rPr lang="en-US" altLang="ko-KR" sz="120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…?</a:t>
            </a: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lvl="2" indent="-223838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8443" name="AutoShape 11"/>
          <p:cNvSpPr>
            <a:spLocks noChangeArrowheads="1"/>
          </p:cNvSpPr>
          <p:nvPr/>
        </p:nvSpPr>
        <p:spPr bwMode="auto">
          <a:xfrm>
            <a:off x="53975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61277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67514" y="1966905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상세조회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38953" y="2214555"/>
            <a:ext cx="1000132" cy="714380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881828" y="2214554"/>
            <a:ext cx="729436" cy="623884"/>
          </a:xfrm>
          <a:prstGeom prst="smileyFace">
            <a:avLst>
              <a:gd name="adj" fmla="val 4653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390" y="4619377"/>
            <a:ext cx="2643206" cy="13099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2453464" y="5286388"/>
            <a:ext cx="215900" cy="215900"/>
          </a:xfrm>
          <a:prstGeom prst="flowChartMerge">
            <a:avLst/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38952" y="2928934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연락처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792162" y="3213100"/>
            <a:ext cx="2732871" cy="287338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739731" y="3571876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특이사항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792942" y="3857628"/>
            <a:ext cx="2732092" cy="428628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en-US" altLang="ko-KR" sz="1000" dirty="0" smtClean="0">
              <a:latin typeface="+mj-lt"/>
            </a:endParaRPr>
          </a:p>
          <a:p>
            <a:endParaRPr lang="ko-KR" altLang="en-US" sz="1000" dirty="0">
              <a:latin typeface="+mj-lt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38952" y="4324359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위치지정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11. 일일매칭서비스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화면 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42577F"/>
                </a:solidFill>
                <a:ea typeface="HY견고딕" pitchFamily="16" charset="0"/>
                <a:cs typeface="HY견고딕" pitchFamily="16" charset="0"/>
              </a:rPr>
              <a:t>일일매칭서비스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lvl="2" indent="-225425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1. 신청한 내역이 없는 경우 신청 버튼 노출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2. 신청 버튼 클릭시 '신청이 완료되었습니다' 등 안내메세지 표기 후 화면 이동 -&gt; 신청 내역 조회도 좋을듯</a:t>
            </a:r>
          </a:p>
          <a:p>
            <a:pPr lvl="2" indent="-225425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lvl="2" indent="-225425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 lvl="2" indent="-225425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63600" y="2232025"/>
            <a:ext cx="4608513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500">
                <a:solidFill>
                  <a:srgbClr val="000000"/>
                </a:solidFill>
                <a:ea typeface="굴림" pitchFamily="48" charset="-127"/>
              </a:rPr>
              <a:t>신청하신 내역이 없습니다</a:t>
            </a:r>
            <a:r>
              <a:rPr lang="en-US" sz="1500">
                <a:solidFill>
                  <a:srgbClr val="000000"/>
                </a:solidFill>
                <a:ea typeface="HY견고딕" pitchFamily="16" charset="0"/>
                <a:cs typeface="HY견고딕" pitchFamily="16" charset="0"/>
              </a:rPr>
              <a:t>.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500">
              <a:solidFill>
                <a:srgbClr val="000000"/>
              </a:solidFill>
              <a:ea typeface="HY견고딕" pitchFamily="16" charset="0"/>
              <a:cs typeface="HY견고딕" pitchFamily="16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500">
                <a:solidFill>
                  <a:srgbClr val="000000"/>
                </a:solidFill>
                <a:ea typeface="HY견고딕" pitchFamily="16" charset="0"/>
                <a:cs typeface="HY견고딕" pitchFamily="16" charset="0"/>
              </a:rPr>
              <a:t>이 서비스는 등록된 사진에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500">
                <a:solidFill>
                  <a:srgbClr val="000000"/>
                </a:solidFill>
                <a:ea typeface="HY견고딕" pitchFamily="16" charset="0"/>
                <a:cs typeface="HY견고딕" pitchFamily="16" charset="0"/>
              </a:rPr>
              <a:t>대해 매칭 서비스를 제공하고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500">
                <a:solidFill>
                  <a:srgbClr val="000000"/>
                </a:solidFill>
                <a:ea typeface="HY견고딕" pitchFamily="16" charset="0"/>
                <a:cs typeface="HY견고딕" pitchFamily="16" charset="0"/>
              </a:rPr>
              <a:t>~~~~~~~~~~ 하루에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500">
                <a:solidFill>
                  <a:srgbClr val="000000"/>
                </a:solidFill>
                <a:ea typeface="HY견고딕" pitchFamily="16" charset="0"/>
                <a:cs typeface="HY견고딕" pitchFamily="16" charset="0"/>
              </a:rPr>
              <a:t>한번 결과를 보내드립니다.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500">
                <a:solidFill>
                  <a:srgbClr val="000000"/>
                </a:solidFill>
                <a:ea typeface="HY견고딕" pitchFamily="16" charset="0"/>
                <a:cs typeface="HY견고딕" pitchFamily="16" charset="0"/>
              </a:rPr>
              <a:t>신청하시겠습니까?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667646" y="5072074"/>
            <a:ext cx="642942" cy="285752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>
            <a:norm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굴림" pitchFamily="48" charset="-127"/>
              </a:rPr>
              <a:t>신</a:t>
            </a: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굴림" pitchFamily="48" charset="-127"/>
              </a:rPr>
              <a:t>청</a:t>
            </a:r>
            <a:endParaRPr lang="ko-KR" sz="1000" dirty="0">
              <a:solidFill>
                <a:srgbClr val="000000"/>
              </a:solidFill>
              <a:latin typeface="+mj-lt"/>
              <a:ea typeface="굴림" pitchFamily="4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11. 일일매칭서비스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화면 cont'd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>
                <a:solidFill>
                  <a:srgbClr val="42577F"/>
                </a:solidFill>
                <a:ea typeface="HY견고딕" pitchFamily="16" charset="0"/>
                <a:cs typeface="HY견고딕" pitchFamily="16" charset="0"/>
              </a:rPr>
              <a:t>일일매칭서비스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lvl="2" indent="-22701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1. 신청한적이 있는 사용자의 경우, 신청일자를 보여주고 리포트를 리스트 해줌. 어떤 항목을 보여줄지,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자세히보기는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가능한지 추가 고민 필요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2. 메인 화면의 배너에서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일일매칭서비스를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확인하라는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안내메세지를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클릭한 경우 연결되는 페이지..? 또는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자세히보기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화면으로 바로?</a:t>
            </a:r>
          </a:p>
          <a:p>
            <a:pPr lvl="2" indent="-22701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lvl="2" indent="-22701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 lvl="2" indent="-22701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55650" y="2160588"/>
            <a:ext cx="1412875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buFont typeface="Wingdings" charset="2"/>
              <a:buChar char="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sz="1500">
                <a:solidFill>
                  <a:srgbClr val="000000"/>
                </a:solidFill>
                <a:ea typeface="굴림" pitchFamily="48" charset="-127"/>
              </a:rPr>
              <a:t>신청일자 : 2018.08.11</a:t>
            </a:r>
          </a:p>
        </p:txBody>
      </p:sp>
      <p:graphicFrame>
        <p:nvGraphicFramePr>
          <p:cNvPr id="20486" name="Group 6"/>
          <p:cNvGraphicFramePr>
            <a:graphicFrameLocks noGrp="1"/>
          </p:cNvGraphicFramePr>
          <p:nvPr/>
        </p:nvGraphicFramePr>
        <p:xfrm>
          <a:off x="631825" y="2574925"/>
          <a:ext cx="2825750" cy="1678752"/>
        </p:xfrm>
        <a:graphic>
          <a:graphicData uri="http://schemas.openxmlformats.org/drawingml/2006/table">
            <a:tbl>
              <a:tblPr/>
              <a:tblGrid>
                <a:gridCol w="706438"/>
                <a:gridCol w="708025"/>
                <a:gridCol w="706437"/>
                <a:gridCol w="70485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48" charset="-127"/>
                          <a:ea typeface="굴림" pitchFamily="48" charset="-127"/>
                        </a:rPr>
                        <a:t>날짜</a:t>
                      </a:r>
                    </a:p>
                  </a:txBody>
                  <a:tcPr marL="90000" marR="90000" marT="6948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48" charset="-127"/>
                          <a:ea typeface="굴림" pitchFamily="48" charset="-127"/>
                        </a:rPr>
                        <a:t>매칭여부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48" charset="-127"/>
                          <a:ea typeface="굴림" pitchFamily="48" charset="-127"/>
                        </a:rPr>
                        <a:t>?</a:t>
                      </a:r>
                    </a:p>
                  </a:txBody>
                  <a:tcPr marL="90000" marR="90000" marT="6948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Y견고딕" pitchFamily="16" charset="0"/>
                        <a:ea typeface="HY견고딕" pitchFamily="16" charset="0"/>
                        <a:cs typeface="HY견고딕" pitchFamily="16" charset="0"/>
                      </a:endParaRPr>
                    </a:p>
                  </a:txBody>
                  <a:tcPr marL="90000" marR="90000" marT="9216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20531" name="AutoShape 51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32" name="AutoShape 52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XX.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화면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 marL="179388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02.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정보사전등록 화면 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1. key 입력란에 text 입력 또는 이미지 버튼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클릭시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갤러리에서 사진 가져오기/사진촬영을 통해 이미지 선택 가능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2. value 입력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3. 등록 버튼 선택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4. '등록이 완료되었습니다'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안내메세지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출력 후 현 화면 유지 또는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메인으로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..?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5. key, value 타이틀 미정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179388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2000" dirty="0">
                <a:solidFill>
                  <a:srgbClr val="42577F"/>
                </a:solidFill>
                <a:latin typeface="+mj-lt"/>
                <a:ea typeface="굴림" pitchFamily="48" charset="-127"/>
              </a:rPr>
              <a:t>정보사전등록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67514" y="1928802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아동 등 사진  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67514" y="2500306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연락처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720725" y="2212969"/>
            <a:ext cx="2089929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720724" y="2784472"/>
            <a:ext cx="2732871" cy="287338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882093" y="2212969"/>
            <a:ext cx="571504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900" dirty="0">
                <a:solidFill>
                  <a:srgbClr val="000000"/>
                </a:solidFill>
                <a:latin typeface="+mj-lt"/>
                <a:ea typeface="굴림" pitchFamily="48" charset="-127"/>
              </a:rPr>
              <a:t>이미지</a:t>
            </a: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1739084" y="5000636"/>
            <a:ext cx="642942" cy="285752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>
            <a:norm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 dirty="0">
                <a:solidFill>
                  <a:srgbClr val="000000"/>
                </a:solidFill>
                <a:latin typeface="+mj-lt"/>
                <a:ea typeface="굴림" pitchFamily="48" charset="-127"/>
              </a:rPr>
              <a:t>등록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9678" y="4929198"/>
            <a:ext cx="3194366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8293" y="3143248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특이사항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21504" y="3429000"/>
            <a:ext cx="2732092" cy="1144594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en-US" altLang="ko-KR" sz="1000" dirty="0" smtClean="0">
              <a:latin typeface="+mj-lt"/>
            </a:endParaRPr>
          </a:p>
          <a:p>
            <a:endParaRPr lang="ko-KR" altLang="en-US" sz="1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952" y="344809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남들과 구분되는 신체적 특징이나 버릇 등 특이사항은 반드시 입력해주세요</a:t>
            </a:r>
            <a:r>
              <a:rPr lang="en-US" altLang="ko-KR" sz="1000" dirty="0" smtClean="0">
                <a:latin typeface="+mj-lt"/>
              </a:rPr>
              <a:t>.</a:t>
            </a:r>
            <a:endParaRPr lang="ko-KR" altLang="en-US" sz="10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03.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긴급실종신고 화면 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2000">
                <a:solidFill>
                  <a:srgbClr val="42577F"/>
                </a:solidFill>
                <a:ea typeface="굴림" pitchFamily="48" charset="-127"/>
              </a:rPr>
              <a:t>긴급실종신고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1.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이미지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버튼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클릭으로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갤러리에서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사진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선택</a:t>
            </a:r>
            <a:r>
              <a:rPr 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.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2.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위치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지정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3.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신고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클릭시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'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실종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신고가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되었습니다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'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안내메세지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출력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후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화면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이동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? 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이미지</a:t>
            </a: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다건 입력 가능</a:t>
            </a:r>
            <a:endParaRPr lang="en-US" altLang="ko-KR" sz="12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( </a:t>
            </a:r>
            <a:r>
              <a:rPr lang="ko-KR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블록체인에 올리지 않고</a:t>
            </a: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, </a:t>
            </a:r>
            <a:r>
              <a:rPr lang="en-US" altLang="ko-KR" sz="1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rdb</a:t>
            </a:r>
            <a:r>
              <a:rPr lang="ko-KR" altLang="en-US" sz="1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쓰는것도</a:t>
            </a:r>
            <a:r>
              <a:rPr lang="ko-KR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방법</a:t>
            </a: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)</a:t>
            </a:r>
            <a:endParaRPr 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179388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951" y="4190749"/>
            <a:ext cx="2643206" cy="130995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2382025" y="4857760"/>
            <a:ext cx="215900" cy="215900"/>
          </a:xfrm>
          <a:prstGeom prst="flowChartMerge">
            <a:avLst/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667513" y="1928802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아동 등 사진  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667513" y="2500306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연락처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720724" y="2212969"/>
            <a:ext cx="2089929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20723" y="2784472"/>
            <a:ext cx="2732871" cy="287338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2882092" y="2212969"/>
            <a:ext cx="571504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900" dirty="0">
                <a:solidFill>
                  <a:srgbClr val="000000"/>
                </a:solidFill>
                <a:latin typeface="+mj-lt"/>
                <a:ea typeface="굴림" pitchFamily="48" charset="-127"/>
              </a:rPr>
              <a:t>이미지</a:t>
            </a: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>
            <a:off x="1739083" y="5643578"/>
            <a:ext cx="642942" cy="285752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>
            <a:norm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굴림" pitchFamily="48" charset="-127"/>
              </a:rPr>
              <a:t>신고</a:t>
            </a:r>
            <a:endParaRPr lang="ko-KR" sz="1000" dirty="0">
              <a:solidFill>
                <a:srgbClr val="000000"/>
              </a:solidFill>
              <a:latin typeface="+mj-lt"/>
              <a:ea typeface="굴림" pitchFamily="48" charset="-127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68292" y="3143248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특이사항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21503" y="3429000"/>
            <a:ext cx="2732092" cy="428628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en-US" altLang="ko-KR" sz="1000" dirty="0" smtClean="0">
              <a:latin typeface="+mj-lt"/>
            </a:endParaRPr>
          </a:p>
          <a:p>
            <a:endParaRPr lang="ko-KR" altLang="en-US" sz="1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8951" y="344809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남들과 구분되는 신체적 특징이나 버릇 등 특이사항은 반드시 입력해주세요</a:t>
            </a:r>
            <a:r>
              <a:rPr lang="en-US" altLang="ko-KR" sz="1000" dirty="0" smtClean="0">
                <a:latin typeface="+mj-lt"/>
              </a:rPr>
              <a:t>.</a:t>
            </a:r>
            <a:endParaRPr lang="ko-KR" altLang="en-US" sz="1000" dirty="0" smtClean="0">
              <a:latin typeface="+mj-lt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67513" y="3895731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위치지정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04.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실종아동 등 </a:t>
            </a:r>
            <a:r>
              <a:rPr lang="ko-KR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조회 화면</a:t>
            </a:r>
            <a:endParaRPr lang="ko-KR" sz="1600" b="1" dirty="0">
              <a:solidFill>
                <a:srgbClr val="000000"/>
              </a:solidFill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2000" dirty="0" smtClean="0">
                <a:solidFill>
                  <a:srgbClr val="42577F"/>
                </a:solidFill>
                <a:ea typeface="굴림" pitchFamily="48" charset="-127"/>
              </a:rPr>
              <a:t>실종아동 등 </a:t>
            </a:r>
            <a:r>
              <a:rPr lang="ko-KR" sz="2000" dirty="0" smtClean="0">
                <a:solidFill>
                  <a:srgbClr val="42577F"/>
                </a:solidFill>
                <a:ea typeface="굴림" pitchFamily="48" charset="-127"/>
              </a:rPr>
              <a:t>조회</a:t>
            </a:r>
            <a:endParaRPr lang="ko-KR" sz="2000" dirty="0">
              <a:solidFill>
                <a:srgbClr val="42577F"/>
              </a:solidFill>
              <a:ea typeface="굴림" pitchFamily="48" charset="-127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lvl="2" indent="-2206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228600" indent="-228600">
              <a:buClrTx/>
              <a:buFontTx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이미지</a:t>
            </a:r>
            <a:r>
              <a:rPr 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선택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228600" indent="-228600">
              <a:buClrTx/>
              <a:buFontTx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검색</a:t>
            </a:r>
            <a:r>
              <a:rPr 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버튼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클릭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228600" indent="-228600">
              <a:buClrTx/>
              <a:buFontTx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검색결과</a:t>
            </a:r>
            <a:r>
              <a:rPr 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출력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(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화면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로드시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검색결과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비노출</a:t>
            </a:r>
            <a:r>
              <a:rPr 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)</a:t>
            </a:r>
          </a:p>
          <a:p>
            <a:pPr marL="228600" indent="-228600">
              <a:buClrTx/>
              <a:buFontTx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클릭 시 연락처 조회 가능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(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블록체인에 조회 이력을 남긴다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.)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lvl="2" indent="-2206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등록일자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컬럼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사진썸네일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매칭률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메모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full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*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보호아동 등 조회 화면 동일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3339" name="AutoShape 27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0" name="AutoShape 28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67514" y="1928802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아동 등 사진  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0725" y="2212969"/>
            <a:ext cx="2089929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882093" y="2212969"/>
            <a:ext cx="571504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900" dirty="0">
                <a:solidFill>
                  <a:srgbClr val="000000"/>
                </a:solidFill>
                <a:latin typeface="+mj-lt"/>
                <a:ea typeface="굴림" pitchFamily="48" charset="-127"/>
              </a:rPr>
              <a:t>이미지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1739084" y="2571744"/>
            <a:ext cx="642942" cy="285752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>
            <a:norm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굴림" pitchFamily="48" charset="-127"/>
              </a:rPr>
              <a:t>검색</a:t>
            </a:r>
            <a:endParaRPr lang="ko-KR" sz="1000" dirty="0">
              <a:solidFill>
                <a:srgbClr val="000000"/>
              </a:solidFill>
              <a:latin typeface="+mj-lt"/>
              <a:ea typeface="굴림" pitchFamily="48" charset="-127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67514" y="2967036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검색결과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38953" y="3286124"/>
          <a:ext cx="2786082" cy="178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446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매칭률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특이사항</a:t>
                      </a:r>
                      <a:endParaRPr lang="ko-KR" altLang="en-US" sz="1000" dirty="0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05. </a:t>
            </a:r>
            <a:r>
              <a:rPr lang="ko-KR" sz="1600" b="1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경찰청</a:t>
            </a:r>
            <a:r>
              <a:rPr lang="en-US" sz="1600" b="1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DB</a:t>
            </a:r>
            <a:r>
              <a:rPr lang="ko-KR" sz="1600" b="1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조회 화면 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2000">
                <a:solidFill>
                  <a:srgbClr val="42577F"/>
                </a:solidFill>
                <a:ea typeface="굴림" pitchFamily="48" charset="-127"/>
              </a:rPr>
              <a:t>경찰청</a:t>
            </a:r>
            <a:r>
              <a:rPr lang="en-US" sz="2000">
                <a:solidFill>
                  <a:srgbClr val="42577F"/>
                </a:solidFill>
                <a:ea typeface="HY견고딕" pitchFamily="16" charset="0"/>
                <a:cs typeface="HY견고딕" pitchFamily="16" charset="0"/>
              </a:rPr>
              <a:t>DB</a:t>
            </a:r>
            <a:r>
              <a:rPr lang="ko-KR" sz="2000">
                <a:solidFill>
                  <a:srgbClr val="42577F"/>
                </a:solidFill>
                <a:ea typeface="굴림" pitchFamily="48" charset="-127"/>
              </a:rPr>
              <a:t>조회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1.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이미지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선택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2.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검색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버튼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클릭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3.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검색결과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출력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(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화면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로드시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검색결과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비노출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)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탭을 </a:t>
            </a:r>
            <a:r>
              <a:rPr lang="en-US" alt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3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개로</a:t>
            </a:r>
            <a:endParaRPr lang="en-US" altLang="ko-KR" sz="1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6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228600" indent="-228600">
              <a:buClrTx/>
              <a:buFontTx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6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매칭검색</a:t>
            </a:r>
            <a:r>
              <a:rPr lang="ko-KR" altLang="en-US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    </a:t>
            </a:r>
            <a:r>
              <a:rPr lang="en-US" altLang="ko-KR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  <a:sym typeface="Wingdings" pitchFamily="2" charset="2"/>
              </a:rPr>
              <a:t> </a:t>
            </a:r>
            <a:r>
              <a:rPr lang="ko-KR" altLang="en-US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  <a:sym typeface="Wingdings" pitchFamily="2" charset="2"/>
              </a:rPr>
              <a:t>이게 기본 탭</a:t>
            </a:r>
            <a:endParaRPr lang="en-US" altLang="ko-KR" sz="16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228600" indent="-228600">
              <a:buClrTx/>
              <a:buFontTx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6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찾고있어요</a:t>
            </a:r>
            <a:r>
              <a:rPr lang="ko-KR" altLang="en-US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 </a:t>
            </a:r>
            <a:r>
              <a:rPr lang="en-US" altLang="ko-KR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list</a:t>
            </a:r>
          </a:p>
          <a:p>
            <a:pPr marL="228600" indent="-228600">
              <a:buClrTx/>
              <a:buFontTx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6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보호하고있어요</a:t>
            </a:r>
            <a:r>
              <a:rPr lang="ko-KR" altLang="en-US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en-US" altLang="ko-KR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list</a:t>
            </a:r>
          </a:p>
          <a:p>
            <a:pPr marL="228600" indent="-228600">
              <a:buClrTx/>
              <a:buFontTx/>
              <a:buAutoNum type="arabicPeriod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sz="16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228600" indent="-228600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6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매칭검색시</a:t>
            </a:r>
            <a:r>
              <a:rPr lang="ko-KR" altLang="en-US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이미지 여러 개로 가능</a:t>
            </a:r>
            <a:r>
              <a:rPr lang="en-US" altLang="ko-KR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. </a:t>
            </a:r>
            <a:r>
              <a:rPr lang="en-US" altLang="ko-KR" sz="16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VisionAI</a:t>
            </a:r>
            <a:r>
              <a:rPr lang="en-US" altLang="ko-KR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ko-KR" altLang="en-US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모델 품질 향상</a:t>
            </a:r>
            <a:r>
              <a:rPr lang="en-US" altLang="ko-KR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. </a:t>
            </a:r>
            <a:r>
              <a:rPr lang="ko-KR" altLang="en-US" sz="1600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매칭률</a:t>
            </a:r>
            <a:r>
              <a:rPr lang="ko-KR" altLang="en-US" sz="16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업</a:t>
            </a:r>
            <a:endParaRPr lang="ko-KR" sz="1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 marL="179388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1312" name="AutoShape 48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13" name="AutoShape 49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67514" y="2285992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아동 등 사진  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720725" y="2570159"/>
            <a:ext cx="2089929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2882093" y="2570159"/>
            <a:ext cx="571504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900" dirty="0">
                <a:solidFill>
                  <a:srgbClr val="000000"/>
                </a:solidFill>
                <a:latin typeface="+mj-lt"/>
                <a:ea typeface="굴림" pitchFamily="48" charset="-127"/>
              </a:rPr>
              <a:t>이미지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1739084" y="2928934"/>
            <a:ext cx="642942" cy="285752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>
            <a:norm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굴림" pitchFamily="48" charset="-127"/>
              </a:rPr>
              <a:t>검색</a:t>
            </a:r>
            <a:endParaRPr lang="ko-KR" sz="1000" dirty="0">
              <a:solidFill>
                <a:srgbClr val="000000"/>
              </a:solidFill>
              <a:latin typeface="+mj-lt"/>
              <a:ea typeface="굴림" pitchFamily="48" charset="-127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67514" y="3395664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검색 결과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67514" y="3714750"/>
          <a:ext cx="2786082" cy="178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446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경찰청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DB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항목 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64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596076" y="2285992"/>
            <a:ext cx="3000396" cy="33575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ko-KR" altLang="en-US" sz="3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HY견고딕" pitchFamily="16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96076" y="2000240"/>
            <a:ext cx="943200" cy="28575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6" charset="0"/>
              </a:rPr>
              <a:t>매칭검색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6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596208" y="2000240"/>
            <a:ext cx="943200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6" charset="0"/>
              </a:rPr>
              <a:t>찾고있어요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6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653272" y="2000240"/>
            <a:ext cx="943200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ko-KR" altLang="en-US" sz="85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Y견고딕" pitchFamily="16" charset="0"/>
              </a:rPr>
              <a:t>보호하고있어요</a:t>
            </a:r>
            <a:endParaRPr kumimoji="0" lang="ko-KR" altLang="en-US" sz="8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Y견고딕" pitchFamily="1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06.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등록</a:t>
            </a:r>
            <a:r>
              <a:rPr lang="ko-KR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화면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ko-KR" sz="1600" b="1" dirty="0" smtClean="0">
                <a:solidFill>
                  <a:srgbClr val="FF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  <a:endParaRPr lang="ko-KR" sz="1600" b="1" dirty="0">
              <a:solidFill>
                <a:srgbClr val="FF0000"/>
              </a:solidFill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2000" dirty="0" smtClean="0">
                <a:solidFill>
                  <a:srgbClr val="42577F"/>
                </a:solidFill>
                <a:latin typeface="견고딕"/>
                <a:ea typeface="굴림" pitchFamily="48" charset="-127"/>
              </a:rPr>
              <a:t>등록</a:t>
            </a:r>
            <a:endParaRPr lang="ko-KR" sz="2000" dirty="0">
              <a:solidFill>
                <a:srgbClr val="42577F"/>
              </a:solidFill>
              <a:latin typeface="견고딕"/>
              <a:ea typeface="굴림" pitchFamily="48" charset="-127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등록 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조건을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미리 선택 후 화면 이동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.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이후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등록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화면 </a:t>
            </a:r>
            <a:r>
              <a:rPr lang="ko-KR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타이틀 외 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레이아웃은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동일</a:t>
            </a: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. 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 marL="179388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001713" y="2932113"/>
            <a:ext cx="2087562" cy="720725"/>
          </a:xfrm>
          <a:prstGeom prst="roundRect">
            <a:avLst>
              <a:gd name="adj" fmla="val 16667"/>
            </a:avLst>
          </a:prstGeom>
          <a:solidFill>
            <a:srgbClr val="AB89CB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500" dirty="0">
                <a:solidFill>
                  <a:srgbClr val="000000"/>
                </a:solidFill>
                <a:ea typeface="굴림" pitchFamily="48" charset="-127"/>
              </a:rPr>
              <a:t>실종아동 등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1046163" y="4221163"/>
            <a:ext cx="2089150" cy="720725"/>
          </a:xfrm>
          <a:prstGeom prst="roundRect">
            <a:avLst>
              <a:gd name="adj" fmla="val 16667"/>
            </a:avLst>
          </a:prstGeom>
          <a:solidFill>
            <a:srgbClr val="AB89CB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500">
                <a:solidFill>
                  <a:srgbClr val="000000"/>
                </a:solidFill>
                <a:ea typeface="굴림" pitchFamily="48" charset="-127"/>
              </a:rPr>
              <a:t>보호아동 등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07. </a:t>
            </a:r>
            <a:r>
              <a:rPr lang="ko-KR" sz="1600" b="1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보호아동 등 </a:t>
            </a:r>
            <a:r>
              <a:rPr lang="ko-KR" sz="1600" b="1" dirty="0" smtClean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등록 </a:t>
            </a:r>
            <a:r>
              <a:rPr lang="ko-KR" sz="1600" b="1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화면 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2000">
                <a:solidFill>
                  <a:srgbClr val="42577F"/>
                </a:solidFill>
                <a:ea typeface="굴림" pitchFamily="48" charset="-127"/>
              </a:rPr>
              <a:t>보호아동 등 등록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1. 정보사전등록 화면 구성과 동일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 marL="179388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67514" y="1928802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아동 등 사진  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67514" y="2500306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연락처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720725" y="2212969"/>
            <a:ext cx="2089929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720724" y="2784472"/>
            <a:ext cx="2732871" cy="287338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+mj-lt"/>
            </a:endParaRP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2882093" y="2212969"/>
            <a:ext cx="571504" cy="287337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900" dirty="0">
                <a:solidFill>
                  <a:srgbClr val="000000"/>
                </a:solidFill>
                <a:latin typeface="+mj-lt"/>
                <a:ea typeface="굴림" pitchFamily="48" charset="-127"/>
              </a:rPr>
              <a:t>이미지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1739084" y="5000636"/>
            <a:ext cx="642942" cy="285752"/>
          </a:xfrm>
          <a:prstGeom prst="roundRect">
            <a:avLst>
              <a:gd name="adj" fmla="val 36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 anchor="ctr">
            <a:norm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000" dirty="0">
                <a:solidFill>
                  <a:srgbClr val="000000"/>
                </a:solidFill>
                <a:latin typeface="+mj-lt"/>
                <a:ea typeface="굴림" pitchFamily="48" charset="-127"/>
              </a:rPr>
              <a:t>등록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68293" y="3143248"/>
            <a:ext cx="884237" cy="319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특이사항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721504" y="3429000"/>
            <a:ext cx="2732092" cy="1144594"/>
          </a:xfrm>
          <a:prstGeom prst="roundRect">
            <a:avLst>
              <a:gd name="adj" fmla="val 556"/>
            </a:avLst>
          </a:prstGeom>
          <a:solidFill>
            <a:srgbClr val="CFE7F5"/>
          </a:solidFill>
          <a:ln w="9360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endParaRPr lang="en-US" altLang="ko-KR" sz="1000" dirty="0" smtClean="0">
              <a:latin typeface="+mj-lt"/>
            </a:endParaRPr>
          </a:p>
          <a:p>
            <a:endParaRPr lang="ko-KR" altLang="en-US" sz="10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952" y="3448092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j-lt"/>
              </a:rPr>
              <a:t>남들과 구분되는 신체적 특징이나 버릇 등 특이사항은 반드시 입력해주세요</a:t>
            </a:r>
            <a:r>
              <a:rPr lang="en-US" altLang="ko-KR" sz="1000" dirty="0" smtClean="0">
                <a:latin typeface="+mj-lt"/>
              </a:rPr>
              <a:t>.</a:t>
            </a:r>
            <a:endParaRPr lang="ko-KR" altLang="en-US" sz="10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08. MY PAGE 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화면 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dirty="0">
                <a:solidFill>
                  <a:srgbClr val="42577F"/>
                </a:solidFill>
                <a:ea typeface="HY견고딕" pitchFamily="16" charset="0"/>
                <a:cs typeface="HY견고딕" pitchFamily="16" charset="0"/>
              </a:rPr>
              <a:t>MY PAGE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marL="180975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 marL="179388" lvl="2" indent="0">
              <a:lnSpc>
                <a:spcPct val="14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682625" y="2349500"/>
            <a:ext cx="2722563" cy="360363"/>
          </a:xfrm>
          <a:prstGeom prst="roundRect">
            <a:avLst>
              <a:gd name="adj" fmla="val 16667"/>
            </a:avLst>
          </a:prstGeom>
          <a:solidFill>
            <a:srgbClr val="AB89CB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500" dirty="0">
                <a:solidFill>
                  <a:srgbClr val="000000"/>
                </a:solidFill>
                <a:ea typeface="굴림" pitchFamily="48" charset="-127"/>
              </a:rPr>
              <a:t>정보 사전등록 수정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682625" y="3684588"/>
            <a:ext cx="2722563" cy="360362"/>
          </a:xfrm>
          <a:prstGeom prst="roundRect">
            <a:avLst>
              <a:gd name="adj" fmla="val 16667"/>
            </a:avLst>
          </a:prstGeom>
          <a:solidFill>
            <a:srgbClr val="AB89CB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500" dirty="0">
                <a:solidFill>
                  <a:srgbClr val="000000"/>
                </a:solidFill>
                <a:ea typeface="굴림" pitchFamily="48" charset="-127"/>
              </a:rPr>
              <a:t>보호아동 등 등록 수정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85800" y="4327525"/>
            <a:ext cx="2722563" cy="360363"/>
          </a:xfrm>
          <a:prstGeom prst="roundRect">
            <a:avLst>
              <a:gd name="adj" fmla="val 16667"/>
            </a:avLst>
          </a:prstGeom>
          <a:solidFill>
            <a:srgbClr val="AB89CB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500" dirty="0" err="1">
                <a:solidFill>
                  <a:srgbClr val="000000"/>
                </a:solidFill>
                <a:ea typeface="굴림" pitchFamily="48" charset="-127"/>
              </a:rPr>
              <a:t>일일매칭서비스</a:t>
            </a:r>
            <a:endParaRPr lang="ko-KR" sz="1500" dirty="0">
              <a:solidFill>
                <a:srgbClr val="000000"/>
              </a:solidFill>
              <a:ea typeface="굴림" pitchFamily="48" charset="-127"/>
            </a:endParaRP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682625" y="3033713"/>
            <a:ext cx="2722563" cy="358775"/>
          </a:xfrm>
          <a:prstGeom prst="roundRect">
            <a:avLst>
              <a:gd name="adj" fmla="val 16667"/>
            </a:avLst>
          </a:prstGeom>
          <a:solidFill>
            <a:srgbClr val="AB89CB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500" dirty="0">
                <a:solidFill>
                  <a:srgbClr val="000000"/>
                </a:solidFill>
                <a:ea typeface="굴림" pitchFamily="48" charset="-127"/>
              </a:rPr>
              <a:t>실종아동 등 등록 수정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433388" y="601663"/>
            <a:ext cx="9056687" cy="428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0200">
              <a:lnSpc>
                <a:spcPct val="140000"/>
              </a:lnSpc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09. 정보 사전등록 수정</a:t>
            </a:r>
            <a:r>
              <a:rPr lang="ko-KR" sz="1600" b="1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화면 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88950" y="1387475"/>
            <a:ext cx="3203575" cy="4645025"/>
          </a:xfrm>
          <a:prstGeom prst="rect">
            <a:avLst/>
          </a:prstGeom>
          <a:noFill/>
          <a:ln w="9360" cap="sq">
            <a:solidFill>
              <a:srgbClr val="66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1449388"/>
            <a:ext cx="2719388" cy="53975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2000">
                <a:solidFill>
                  <a:srgbClr val="42577F"/>
                </a:solidFill>
                <a:ea typeface="굴림" pitchFamily="48" charset="-127"/>
              </a:rPr>
              <a:t>정보 사전등록 수정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645275" y="1449388"/>
            <a:ext cx="2860675" cy="4751387"/>
          </a:xfrm>
          <a:prstGeom prst="rect">
            <a:avLst/>
          </a:prstGeom>
          <a:noFill/>
          <a:ln w="9360" cap="sq">
            <a:solidFill>
              <a:srgbClr val="386FB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Path</a:t>
            </a:r>
          </a:p>
          <a:p>
            <a:pPr lvl="2" indent="-2206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  <a:latin typeface="맑은 고딕" pitchFamily="48" charset="-127"/>
                <a:ea typeface="맑은 고딕" pitchFamily="48" charset="-127"/>
              </a:rPr>
              <a:t> 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개요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1. </a:t>
            </a:r>
            <a:r>
              <a:rPr lang="ko-KR" sz="12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기등록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정보 조회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2. </a:t>
            </a:r>
            <a:r>
              <a:rPr lang="ko-KR" sz="1200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클릭시</a:t>
            </a:r>
            <a:r>
              <a:rPr lang="ko-KR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수정 화면으로 이동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처리절차</a:t>
            </a:r>
          </a:p>
          <a:p>
            <a:pPr lvl="2" indent="-2206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● </a:t>
            </a: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처리결과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ko-KR" sz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48" charset="-127"/>
                <a:ea typeface="맑은 고딕" pitchFamily="48" charset="-127"/>
              </a:rPr>
              <a:t>* 실종아동 등 등록정보 수정/ 보호아동 등 등록정보 수정 동일</a:t>
            </a:r>
          </a:p>
          <a:p>
            <a:pPr lvl="2" indent="-220663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48" charset="-127"/>
              <a:ea typeface="맑은 고딕" pitchFamily="48" charset="-127"/>
            </a:endParaRPr>
          </a:p>
        </p:txBody>
      </p:sp>
      <p:sp>
        <p:nvSpPr>
          <p:cNvPr id="15412" name="AutoShape 52"/>
          <p:cNvSpPr>
            <a:spLocks noChangeArrowheads="1"/>
          </p:cNvSpPr>
          <p:nvPr/>
        </p:nvSpPr>
        <p:spPr bwMode="auto">
          <a:xfrm>
            <a:off x="647700" y="5688013"/>
            <a:ext cx="360363" cy="287337"/>
          </a:xfrm>
          <a:prstGeom prst="roundRect">
            <a:avLst>
              <a:gd name="adj" fmla="val 556"/>
            </a:avLst>
          </a:prstGeom>
          <a:solidFill>
            <a:srgbClr val="FFFFFF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13" name="AutoShape 53"/>
          <p:cNvSpPr>
            <a:spLocks noChangeArrowheads="1"/>
          </p:cNvSpPr>
          <p:nvPr/>
        </p:nvSpPr>
        <p:spPr bwMode="auto">
          <a:xfrm>
            <a:off x="720725" y="5759450"/>
            <a:ext cx="215900" cy="144463"/>
          </a:xfrm>
          <a:prstGeom prst="leftArrow">
            <a:avLst>
              <a:gd name="adj1" fmla="val 50000"/>
              <a:gd name="adj2" fmla="val 37363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67514" y="1928802"/>
            <a:ext cx="727075" cy="319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 marL="204788" indent="-204788">
              <a:buSzPct val="45000"/>
              <a:tabLst>
                <a:tab pos="204788" algn="l"/>
                <a:tab pos="652463" algn="l"/>
                <a:tab pos="1101725" algn="l"/>
                <a:tab pos="1550988" algn="l"/>
                <a:tab pos="2000250" algn="l"/>
                <a:tab pos="2449513" algn="l"/>
                <a:tab pos="2898775" algn="l"/>
                <a:tab pos="3348038" algn="l"/>
                <a:tab pos="3797300" algn="l"/>
                <a:tab pos="4246563" algn="l"/>
                <a:tab pos="4695825" algn="l"/>
                <a:tab pos="5145088" algn="l"/>
                <a:tab pos="5594350" algn="l"/>
                <a:tab pos="6043613" algn="l"/>
                <a:tab pos="6492875" algn="l"/>
                <a:tab pos="6942138" algn="l"/>
                <a:tab pos="7391400" algn="l"/>
                <a:tab pos="7840663" algn="l"/>
                <a:tab pos="8289925" algn="l"/>
                <a:tab pos="8739188" algn="l"/>
                <a:tab pos="91884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+mj-lt"/>
                <a:ea typeface="HY견고딕" pitchFamily="16" charset="0"/>
                <a:cs typeface="HY견고딕" pitchFamily="16" charset="0"/>
              </a:rPr>
              <a:t>등록 정보</a:t>
            </a:r>
            <a:endParaRPr lang="en-US" sz="1000" dirty="0">
              <a:solidFill>
                <a:srgbClr val="000000"/>
              </a:solidFill>
              <a:latin typeface="+mj-lt"/>
              <a:ea typeface="HY견고딕" pitchFamily="16" charset="0"/>
              <a:cs typeface="HY견고딕" pitchFamily="16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67514" y="2285992"/>
          <a:ext cx="2857520" cy="182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714380"/>
                <a:gridCol w="714380"/>
                <a:gridCol w="714380"/>
              </a:tblGrid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연락처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특이사항</a:t>
                      </a:r>
                      <a:endParaRPr lang="ko-KR" altLang="en-US" sz="1000" dirty="0"/>
                    </a:p>
                  </a:txBody>
                  <a:tcPr/>
                </a:tc>
              </a:tr>
              <a:tr h="7338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38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Y견고딕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832</Words>
  <Application>Microsoft Office PowerPoint</Application>
  <PresentationFormat>사용자 지정</PresentationFormat>
  <Paragraphs>322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Office 테마</vt:lpstr>
      <vt:lpstr>Office 테마</vt:lpstr>
      <vt:lpstr>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 SDS 전략 마케팅팀</dc:creator>
  <cp:lastModifiedBy>Windows 사용자</cp:lastModifiedBy>
  <cp:revision>712</cp:revision>
  <cp:lastPrinted>2018-11-14T06:08:43Z</cp:lastPrinted>
  <dcterms:created xsi:type="dcterms:W3CDTF">2004-03-25T12:42:29Z</dcterms:created>
  <dcterms:modified xsi:type="dcterms:W3CDTF">2018-11-15T14:38:50Z</dcterms:modified>
</cp:coreProperties>
</file>